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656" r:id="rId2"/>
    <p:sldId id="705" r:id="rId3"/>
    <p:sldId id="681" r:id="rId4"/>
    <p:sldId id="711" r:id="rId5"/>
    <p:sldId id="703" r:id="rId6"/>
    <p:sldId id="659" r:id="rId7"/>
    <p:sldId id="710" r:id="rId8"/>
    <p:sldId id="682" r:id="rId9"/>
    <p:sldId id="720" r:id="rId10"/>
    <p:sldId id="715" r:id="rId11"/>
    <p:sldId id="716" r:id="rId12"/>
    <p:sldId id="680" r:id="rId13"/>
    <p:sldId id="691" r:id="rId14"/>
    <p:sldId id="704" r:id="rId15"/>
    <p:sldId id="679" r:id="rId16"/>
    <p:sldId id="708" r:id="rId17"/>
    <p:sldId id="712" r:id="rId18"/>
    <p:sldId id="683" r:id="rId19"/>
    <p:sldId id="474" r:id="rId20"/>
    <p:sldId id="657" r:id="rId21"/>
    <p:sldId id="476" r:id="rId22"/>
    <p:sldId id="706" r:id="rId23"/>
    <p:sldId id="699" r:id="rId24"/>
    <p:sldId id="713" r:id="rId25"/>
    <p:sldId id="458" r:id="rId26"/>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4F73B7"/>
    <a:srgbClr val="FFC000"/>
    <a:srgbClr val="E10816"/>
    <a:srgbClr val="A9D18E"/>
    <a:srgbClr val="058181"/>
    <a:srgbClr val="23366F"/>
    <a:srgbClr val="A5A5A5"/>
    <a:srgbClr val="8064A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1" autoAdjust="0"/>
    <p:restoredTop sz="86839" autoAdjust="0"/>
  </p:normalViewPr>
  <p:slideViewPr>
    <p:cSldViewPr snapToGrid="0">
      <p:cViewPr>
        <p:scale>
          <a:sx n="100" d="100"/>
          <a:sy n="100" d="100"/>
        </p:scale>
        <p:origin x="738" y="312"/>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S01-SRV\D_Ingenierie$\SD_Observation\Notes%20mensuelles%20de%20conjoncture%20touristique\2_Traitements\1_Recettes\Tourisme%20international\1.%20Recettes%20-%20d&#233;penses%20-%20solde%20du%20poste%20voyage%20mensuel%20v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01-SRV\D_Ingenierie$\SD_Observation\Observatoire%20h&#244;tellerie%20MKG\2.%20Traitements\MKG_HitFrance_traite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01-SRV\D_Ingenierie$\SD_Observation\Observatoire%20h&#244;tellerie%20MKG\2.%20Traitements\MKG_HitFrance_traiteme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S01-SRV\D_Ingenierie$\SD_Observation\Observatoire%20h&#244;tellerie%20MKG\2.%20Traitements\MKG_HitFrance_traiteme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S01-SRV\D_Ingenierie$\SD_Observation\Observatoire%20h&#244;tellerie%20MKG\2.%20Traitements\MKG_RapportHebdo_08082023_Juillet%202023_calcu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ILES01-SRV\D_Ingenierie$\SD_Observation\Observatoire%20h&#244;tellerie%20MKG\2.%20Traitements\MKG_Atout%20France_RapportHebdo_04092023_calcu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LES01-SRV\D_Ingenierie$\SD_Observation\Observatoire%20h&#244;tellerie%20MKG\2.%20Traitements\MKG_RapportHebdo_03102023_Septembre%202023_calcu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ILES01-SRV\D_Ingenierie$\SD_Observation\Observatoire%20h&#244;tellerie%20MKG\2.%20Traitements\MKG_RapportHebdo_10102023_calcu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ILES01-SRV\D_Ingenierie$\SD_Observation\Observatoire%20h&#244;tellerie%20MKG\2.%20Traitements\MKG_RapportOTB_06092023_Calcu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561218392369544E-2"/>
          <c:y val="3.4746230491680345E-2"/>
          <c:w val="0.92227355586315396"/>
          <c:h val="0.88647697726308805"/>
        </c:manualLayout>
      </c:layout>
      <c:barChart>
        <c:barDir val="col"/>
        <c:grouping val="clustered"/>
        <c:varyColors val="0"/>
        <c:ser>
          <c:idx val="4"/>
          <c:order val="4"/>
          <c:tx>
            <c:strRef>
              <c:f>'Graph recettes'!$M$10</c:f>
              <c:strCache>
                <c:ptCount val="1"/>
                <c:pt idx="0">
                  <c:v>2019</c:v>
                </c:pt>
              </c:strCache>
            </c:strRef>
          </c:tx>
          <c:spPr>
            <a:solidFill>
              <a:srgbClr val="3C6494"/>
            </a:solidFill>
            <a:ln w="3175">
              <a:solidFill>
                <a:schemeClr val="bg1"/>
              </a:solidFill>
            </a:ln>
            <a:effectLst/>
          </c:spPr>
          <c:invertIfNegative val="0"/>
          <c:cat>
            <c:strRef>
              <c:f>'Graph recettes'!$B$11:$B$22</c:f>
              <c:strCache>
                <c:ptCount val="12"/>
                <c:pt idx="0">
                  <c:v>janv.</c:v>
                </c:pt>
                <c:pt idx="1">
                  <c:v>févr.</c:v>
                </c:pt>
                <c:pt idx="2">
                  <c:v>mars</c:v>
                </c:pt>
                <c:pt idx="3">
                  <c:v>avr.</c:v>
                </c:pt>
                <c:pt idx="4">
                  <c:v>mai</c:v>
                </c:pt>
                <c:pt idx="5">
                  <c:v>juin</c:v>
                </c:pt>
                <c:pt idx="6">
                  <c:v>juill.</c:v>
                </c:pt>
                <c:pt idx="7">
                  <c:v>août</c:v>
                </c:pt>
                <c:pt idx="8">
                  <c:v>sept.</c:v>
                </c:pt>
                <c:pt idx="9">
                  <c:v>oct.</c:v>
                </c:pt>
                <c:pt idx="10">
                  <c:v>nov.</c:v>
                </c:pt>
                <c:pt idx="11">
                  <c:v>déc.</c:v>
                </c:pt>
              </c:strCache>
            </c:strRef>
          </c:cat>
          <c:val>
            <c:numRef>
              <c:f>'Graph recettes'!$M$11:$M$22</c:f>
              <c:numCache>
                <c:formatCode>#,##0</c:formatCode>
                <c:ptCount val="12"/>
                <c:pt idx="0">
                  <c:v>3337</c:v>
                </c:pt>
                <c:pt idx="1">
                  <c:v>2891</c:v>
                </c:pt>
                <c:pt idx="2">
                  <c:v>3510</c:v>
                </c:pt>
                <c:pt idx="3">
                  <c:v>4626</c:v>
                </c:pt>
                <c:pt idx="4">
                  <c:v>4347</c:v>
                </c:pt>
                <c:pt idx="5">
                  <c:v>5451</c:v>
                </c:pt>
                <c:pt idx="6">
                  <c:v>7716</c:v>
                </c:pt>
                <c:pt idx="7">
                  <c:v>7224</c:v>
                </c:pt>
                <c:pt idx="8">
                  <c:v>5774</c:v>
                </c:pt>
                <c:pt idx="9">
                  <c:v>4399</c:v>
                </c:pt>
                <c:pt idx="10">
                  <c:v>3464</c:v>
                </c:pt>
                <c:pt idx="11">
                  <c:v>3989</c:v>
                </c:pt>
              </c:numCache>
            </c:numRef>
          </c:val>
          <c:extLst>
            <c:ext xmlns:c16="http://schemas.microsoft.com/office/drawing/2014/chart" uri="{C3380CC4-5D6E-409C-BE32-E72D297353CC}">
              <c16:uniqueId val="{00000000-5E65-447E-86EA-286D8A848531}"/>
            </c:ext>
          </c:extLst>
        </c:ser>
        <c:ser>
          <c:idx val="5"/>
          <c:order val="5"/>
          <c:tx>
            <c:strRef>
              <c:f>'Graph recettes'!$N$10</c:f>
              <c:strCache>
                <c:ptCount val="1"/>
                <c:pt idx="0">
                  <c:v>2020</c:v>
                </c:pt>
              </c:strCache>
            </c:strRef>
          </c:tx>
          <c:spPr>
            <a:solidFill>
              <a:srgbClr val="4978B1"/>
            </a:solidFill>
            <a:ln w="3175">
              <a:solidFill>
                <a:schemeClr val="bg1"/>
              </a:solidFill>
            </a:ln>
            <a:effectLst/>
          </c:spPr>
          <c:invertIfNegative val="0"/>
          <c:cat>
            <c:strRef>
              <c:f>'Graph recettes'!$B$11:$B$22</c:f>
              <c:strCache>
                <c:ptCount val="12"/>
                <c:pt idx="0">
                  <c:v>janv.</c:v>
                </c:pt>
                <c:pt idx="1">
                  <c:v>févr.</c:v>
                </c:pt>
                <c:pt idx="2">
                  <c:v>mars</c:v>
                </c:pt>
                <c:pt idx="3">
                  <c:v>avr.</c:v>
                </c:pt>
                <c:pt idx="4">
                  <c:v>mai</c:v>
                </c:pt>
                <c:pt idx="5">
                  <c:v>juin</c:v>
                </c:pt>
                <c:pt idx="6">
                  <c:v>juill.</c:v>
                </c:pt>
                <c:pt idx="7">
                  <c:v>août</c:v>
                </c:pt>
                <c:pt idx="8">
                  <c:v>sept.</c:v>
                </c:pt>
                <c:pt idx="9">
                  <c:v>oct.</c:v>
                </c:pt>
                <c:pt idx="10">
                  <c:v>nov.</c:v>
                </c:pt>
                <c:pt idx="11">
                  <c:v>déc.</c:v>
                </c:pt>
              </c:strCache>
            </c:strRef>
          </c:cat>
          <c:val>
            <c:numRef>
              <c:f>'Graph recettes'!$N$11:$N$22</c:f>
              <c:numCache>
                <c:formatCode>#,##0</c:formatCode>
                <c:ptCount val="12"/>
                <c:pt idx="0">
                  <c:v>3439</c:v>
                </c:pt>
                <c:pt idx="1">
                  <c:v>3034</c:v>
                </c:pt>
                <c:pt idx="2">
                  <c:v>1769</c:v>
                </c:pt>
                <c:pt idx="3">
                  <c:v>763</c:v>
                </c:pt>
                <c:pt idx="4">
                  <c:v>1052</c:v>
                </c:pt>
                <c:pt idx="5">
                  <c:v>2002</c:v>
                </c:pt>
                <c:pt idx="6">
                  <c:v>4187</c:v>
                </c:pt>
                <c:pt idx="7">
                  <c:v>4290</c:v>
                </c:pt>
                <c:pt idx="8">
                  <c:v>2825</c:v>
                </c:pt>
                <c:pt idx="9">
                  <c:v>2040</c:v>
                </c:pt>
                <c:pt idx="10">
                  <c:v>1184</c:v>
                </c:pt>
                <c:pt idx="11">
                  <c:v>1925</c:v>
                </c:pt>
              </c:numCache>
            </c:numRef>
          </c:val>
          <c:extLst>
            <c:ext xmlns:c16="http://schemas.microsoft.com/office/drawing/2014/chart" uri="{C3380CC4-5D6E-409C-BE32-E72D297353CC}">
              <c16:uniqueId val="{00000001-5E65-447E-86EA-286D8A848531}"/>
            </c:ext>
          </c:extLst>
        </c:ser>
        <c:ser>
          <c:idx val="6"/>
          <c:order val="6"/>
          <c:tx>
            <c:strRef>
              <c:f>'Graph recettes'!$O$10</c:f>
              <c:strCache>
                <c:ptCount val="1"/>
                <c:pt idx="0">
                  <c:v>2021</c:v>
                </c:pt>
              </c:strCache>
            </c:strRef>
          </c:tx>
          <c:spPr>
            <a:solidFill>
              <a:srgbClr val="7E9BC8"/>
            </a:solidFill>
            <a:ln w="3175">
              <a:solidFill>
                <a:schemeClr val="bg1"/>
              </a:solidFill>
            </a:ln>
            <a:effectLst/>
          </c:spPr>
          <c:invertIfNegative val="0"/>
          <c:cat>
            <c:strRef>
              <c:f>'Graph recettes'!$B$11:$B$22</c:f>
              <c:strCache>
                <c:ptCount val="12"/>
                <c:pt idx="0">
                  <c:v>janv.</c:v>
                </c:pt>
                <c:pt idx="1">
                  <c:v>févr.</c:v>
                </c:pt>
                <c:pt idx="2">
                  <c:v>mars</c:v>
                </c:pt>
                <c:pt idx="3">
                  <c:v>avr.</c:v>
                </c:pt>
                <c:pt idx="4">
                  <c:v>mai</c:v>
                </c:pt>
                <c:pt idx="5">
                  <c:v>juin</c:v>
                </c:pt>
                <c:pt idx="6">
                  <c:v>juill.</c:v>
                </c:pt>
                <c:pt idx="7">
                  <c:v>août</c:v>
                </c:pt>
                <c:pt idx="8">
                  <c:v>sept.</c:v>
                </c:pt>
                <c:pt idx="9">
                  <c:v>oct.</c:v>
                </c:pt>
                <c:pt idx="10">
                  <c:v>nov.</c:v>
                </c:pt>
                <c:pt idx="11">
                  <c:v>déc.</c:v>
                </c:pt>
              </c:strCache>
            </c:strRef>
          </c:cat>
          <c:val>
            <c:numRef>
              <c:f>'Graph recettes'!$O$11:$O$22</c:f>
              <c:numCache>
                <c:formatCode>#,##0</c:formatCode>
                <c:ptCount val="12"/>
                <c:pt idx="0">
                  <c:v>1430</c:v>
                </c:pt>
                <c:pt idx="1">
                  <c:v>1183</c:v>
                </c:pt>
                <c:pt idx="2">
                  <c:v>1343</c:v>
                </c:pt>
                <c:pt idx="3">
                  <c:v>1461</c:v>
                </c:pt>
                <c:pt idx="4">
                  <c:v>1710</c:v>
                </c:pt>
                <c:pt idx="5">
                  <c:v>2769</c:v>
                </c:pt>
                <c:pt idx="6">
                  <c:v>4980</c:v>
                </c:pt>
                <c:pt idx="7">
                  <c:v>5459</c:v>
                </c:pt>
                <c:pt idx="8">
                  <c:v>4309</c:v>
                </c:pt>
                <c:pt idx="9">
                  <c:v>3503</c:v>
                </c:pt>
                <c:pt idx="10">
                  <c:v>2961</c:v>
                </c:pt>
                <c:pt idx="11">
                  <c:v>3391</c:v>
                </c:pt>
              </c:numCache>
            </c:numRef>
          </c:val>
          <c:extLst>
            <c:ext xmlns:c16="http://schemas.microsoft.com/office/drawing/2014/chart" uri="{C3380CC4-5D6E-409C-BE32-E72D297353CC}">
              <c16:uniqueId val="{00000002-5E65-447E-86EA-286D8A848531}"/>
            </c:ext>
          </c:extLst>
        </c:ser>
        <c:ser>
          <c:idx val="7"/>
          <c:order val="7"/>
          <c:tx>
            <c:strRef>
              <c:f>'Graph recettes'!$P$10</c:f>
              <c:strCache>
                <c:ptCount val="1"/>
                <c:pt idx="0">
                  <c:v>2022</c:v>
                </c:pt>
              </c:strCache>
            </c:strRef>
          </c:tx>
          <c:spPr>
            <a:solidFill>
              <a:srgbClr val="B6C3DC"/>
            </a:solidFill>
            <a:ln w="3175">
              <a:solidFill>
                <a:schemeClr val="bg1"/>
              </a:solidFill>
            </a:ln>
            <a:effectLst/>
          </c:spPr>
          <c:invertIfNegative val="0"/>
          <c:cat>
            <c:strRef>
              <c:f>'Graph recettes'!$B$11:$B$22</c:f>
              <c:strCache>
                <c:ptCount val="12"/>
                <c:pt idx="0">
                  <c:v>janv.</c:v>
                </c:pt>
                <c:pt idx="1">
                  <c:v>févr.</c:v>
                </c:pt>
                <c:pt idx="2">
                  <c:v>mars</c:v>
                </c:pt>
                <c:pt idx="3">
                  <c:v>avr.</c:v>
                </c:pt>
                <c:pt idx="4">
                  <c:v>mai</c:v>
                </c:pt>
                <c:pt idx="5">
                  <c:v>juin</c:v>
                </c:pt>
                <c:pt idx="6">
                  <c:v>juill.</c:v>
                </c:pt>
                <c:pt idx="7">
                  <c:v>août</c:v>
                </c:pt>
                <c:pt idx="8">
                  <c:v>sept.</c:v>
                </c:pt>
                <c:pt idx="9">
                  <c:v>oct.</c:v>
                </c:pt>
                <c:pt idx="10">
                  <c:v>nov.</c:v>
                </c:pt>
                <c:pt idx="11">
                  <c:v>déc.</c:v>
                </c:pt>
              </c:strCache>
            </c:strRef>
          </c:cat>
          <c:val>
            <c:numRef>
              <c:f>'Graph recettes'!$P$11:$P$22</c:f>
              <c:numCache>
                <c:formatCode>#,##0</c:formatCode>
                <c:ptCount val="12"/>
                <c:pt idx="0">
                  <c:v>2808</c:v>
                </c:pt>
                <c:pt idx="1">
                  <c:v>2700</c:v>
                </c:pt>
                <c:pt idx="2">
                  <c:v>3392</c:v>
                </c:pt>
                <c:pt idx="3">
                  <c:v>4912</c:v>
                </c:pt>
                <c:pt idx="4">
                  <c:v>5271</c:v>
                </c:pt>
                <c:pt idx="5">
                  <c:v>6179</c:v>
                </c:pt>
                <c:pt idx="6">
                  <c:v>6949</c:v>
                </c:pt>
                <c:pt idx="7">
                  <c:v>7429</c:v>
                </c:pt>
                <c:pt idx="8">
                  <c:v>5550</c:v>
                </c:pt>
                <c:pt idx="9">
                  <c:v>4250</c:v>
                </c:pt>
                <c:pt idx="10">
                  <c:v>3264</c:v>
                </c:pt>
                <c:pt idx="11">
                  <c:v>3967</c:v>
                </c:pt>
              </c:numCache>
            </c:numRef>
          </c:val>
          <c:extLst>
            <c:ext xmlns:c16="http://schemas.microsoft.com/office/drawing/2014/chart" uri="{C3380CC4-5D6E-409C-BE32-E72D297353CC}">
              <c16:uniqueId val="{00000003-5E65-447E-86EA-286D8A848531}"/>
            </c:ext>
          </c:extLst>
        </c:ser>
        <c:ser>
          <c:idx val="8"/>
          <c:order val="8"/>
          <c:tx>
            <c:strRef>
              <c:f>'Graph recettes'!$Q$10</c:f>
              <c:strCache>
                <c:ptCount val="1"/>
                <c:pt idx="0">
                  <c:v>2023</c:v>
                </c:pt>
              </c:strCache>
            </c:strRef>
          </c:tx>
          <c:spPr>
            <a:solidFill>
              <a:srgbClr val="333F50"/>
            </a:solidFill>
            <a:ln>
              <a:noFill/>
            </a:ln>
            <a:effectLst/>
          </c:spPr>
          <c:invertIfNegative val="0"/>
          <c:dLbls>
            <c:dLbl>
              <c:idx val="6"/>
              <c:layout>
                <c:manualLayout>
                  <c:x val="1.1963676996259689E-2"/>
                  <c:y val="3.552398862225384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E65-447E-86EA-286D8A848531}"/>
                </c:ext>
              </c:extLst>
            </c:dLbl>
            <c:dLbl>
              <c:idx val="8"/>
              <c:delete val="1"/>
              <c:extLst>
                <c:ext xmlns:c15="http://schemas.microsoft.com/office/drawing/2012/chart" uri="{CE6537A1-D6FC-4f65-9D91-7224C49458BB}"/>
                <c:ext xmlns:c16="http://schemas.microsoft.com/office/drawing/2014/chart" uri="{C3380CC4-5D6E-409C-BE32-E72D297353CC}">
                  <c16:uniqueId val="{00000005-5E65-447E-86EA-286D8A848531}"/>
                </c:ext>
              </c:extLst>
            </c:dLbl>
            <c:dLbl>
              <c:idx val="9"/>
              <c:delete val="1"/>
              <c:extLst>
                <c:ext xmlns:c15="http://schemas.microsoft.com/office/drawing/2012/chart" uri="{CE6537A1-D6FC-4f65-9D91-7224C49458BB}"/>
                <c:ext xmlns:c16="http://schemas.microsoft.com/office/drawing/2014/chart" uri="{C3380CC4-5D6E-409C-BE32-E72D297353CC}">
                  <c16:uniqueId val="{00000006-5E65-447E-86EA-286D8A848531}"/>
                </c:ext>
              </c:extLst>
            </c:dLbl>
            <c:dLbl>
              <c:idx val="10"/>
              <c:delete val="1"/>
              <c:extLst>
                <c:ext xmlns:c15="http://schemas.microsoft.com/office/drawing/2012/chart" uri="{CE6537A1-D6FC-4f65-9D91-7224C49458BB}"/>
                <c:ext xmlns:c16="http://schemas.microsoft.com/office/drawing/2014/chart" uri="{C3380CC4-5D6E-409C-BE32-E72D297353CC}">
                  <c16:uniqueId val="{00000007-5E65-447E-86EA-286D8A848531}"/>
                </c:ext>
              </c:extLst>
            </c:dLbl>
            <c:dLbl>
              <c:idx val="11"/>
              <c:delete val="1"/>
              <c:extLst>
                <c:ext xmlns:c15="http://schemas.microsoft.com/office/drawing/2012/chart" uri="{CE6537A1-D6FC-4f65-9D91-7224C49458BB}"/>
                <c:ext xmlns:c16="http://schemas.microsoft.com/office/drawing/2014/chart" uri="{C3380CC4-5D6E-409C-BE32-E72D297353CC}">
                  <c16:uniqueId val="{00000008-5E65-447E-86EA-286D8A848531}"/>
                </c:ext>
              </c:extLst>
            </c:dLbl>
            <c:numFmt formatCode="0.0" sourceLinked="0"/>
            <c:spPr>
              <a:solidFill>
                <a:srgbClr val="333F50"/>
              </a:solid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Century Gothic"/>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6350" cap="flat" cmpd="sng" algn="ctr">
                      <a:solidFill>
                        <a:schemeClr val="tx1"/>
                      </a:solidFill>
                      <a:prstDash val="solid"/>
                      <a:round/>
                    </a:ln>
                    <a:effectLst/>
                  </c:spPr>
                </c15:leaderLines>
              </c:ext>
            </c:extLst>
          </c:dLbls>
          <c:cat>
            <c:strRef>
              <c:f>'Graph recettes'!$B$11:$B$22</c:f>
              <c:strCache>
                <c:ptCount val="12"/>
                <c:pt idx="0">
                  <c:v>janv.</c:v>
                </c:pt>
                <c:pt idx="1">
                  <c:v>févr.</c:v>
                </c:pt>
                <c:pt idx="2">
                  <c:v>mars</c:v>
                </c:pt>
                <c:pt idx="3">
                  <c:v>avr.</c:v>
                </c:pt>
                <c:pt idx="4">
                  <c:v>mai</c:v>
                </c:pt>
                <c:pt idx="5">
                  <c:v>juin</c:v>
                </c:pt>
                <c:pt idx="6">
                  <c:v>juill.</c:v>
                </c:pt>
                <c:pt idx="7">
                  <c:v>août</c:v>
                </c:pt>
                <c:pt idx="8">
                  <c:v>sept.</c:v>
                </c:pt>
                <c:pt idx="9">
                  <c:v>oct.</c:v>
                </c:pt>
                <c:pt idx="10">
                  <c:v>nov.</c:v>
                </c:pt>
                <c:pt idx="11">
                  <c:v>déc.</c:v>
                </c:pt>
              </c:strCache>
            </c:strRef>
          </c:cat>
          <c:val>
            <c:numRef>
              <c:f>'Graph recettes'!$Q$11:$Q$22</c:f>
              <c:numCache>
                <c:formatCode>#,##0</c:formatCode>
                <c:ptCount val="12"/>
                <c:pt idx="0">
                  <c:v>3641</c:v>
                </c:pt>
                <c:pt idx="1">
                  <c:v>3129</c:v>
                </c:pt>
                <c:pt idx="2">
                  <c:v>3400</c:v>
                </c:pt>
                <c:pt idx="3">
                  <c:v>5295</c:v>
                </c:pt>
                <c:pt idx="4">
                  <c:v>5913</c:v>
                </c:pt>
                <c:pt idx="5">
                  <c:v>6936</c:v>
                </c:pt>
                <c:pt idx="6">
                  <c:v>7867</c:v>
                </c:pt>
                <c:pt idx="7">
                  <c:v>8069</c:v>
                </c:pt>
                <c:pt idx="8">
                  <c:v>#N/A</c:v>
                </c:pt>
                <c:pt idx="9">
                  <c:v>#N/A</c:v>
                </c:pt>
                <c:pt idx="10">
                  <c:v>#N/A</c:v>
                </c:pt>
                <c:pt idx="11">
                  <c:v>#N/A</c:v>
                </c:pt>
              </c:numCache>
            </c:numRef>
          </c:val>
          <c:extLst>
            <c:ext xmlns:c16="http://schemas.microsoft.com/office/drawing/2014/chart" uri="{C3380CC4-5D6E-409C-BE32-E72D297353CC}">
              <c16:uniqueId val="{00000009-5E65-447E-86EA-286D8A848531}"/>
            </c:ext>
          </c:extLst>
        </c:ser>
        <c:dLbls>
          <c:showLegendKey val="0"/>
          <c:showVal val="0"/>
          <c:showCatName val="0"/>
          <c:showSerName val="0"/>
          <c:showPercent val="0"/>
          <c:showBubbleSize val="0"/>
        </c:dLbls>
        <c:gapWidth val="50"/>
        <c:axId val="363809288"/>
        <c:axId val="1"/>
        <c:extLst>
          <c:ext xmlns:c15="http://schemas.microsoft.com/office/drawing/2012/chart" uri="{02D57815-91ED-43cb-92C2-25804820EDAC}">
            <c15:filteredBarSeries>
              <c15:ser>
                <c:idx val="0"/>
                <c:order val="0"/>
                <c:tx>
                  <c:strRef>
                    <c:extLst>
                      <c:ext uri="{02D57815-91ED-43cb-92C2-25804820EDAC}">
                        <c15:formulaRef>
                          <c15:sqref>'Graph recettes'!$I$10</c15:sqref>
                        </c15:formulaRef>
                      </c:ext>
                    </c:extLst>
                    <c:strCache>
                      <c:ptCount val="1"/>
                      <c:pt idx="0">
                        <c:v>2015</c:v>
                      </c:pt>
                    </c:strCache>
                  </c:strRef>
                </c:tx>
                <c:spPr>
                  <a:solidFill>
                    <a:srgbClr val="FF9999"/>
                  </a:solidFill>
                  <a:ln w="3175">
                    <a:solidFill>
                      <a:schemeClr val="bg1"/>
                    </a:solidFill>
                  </a:ln>
                  <a:effectLst/>
                </c:spPr>
                <c:invertIfNegative val="0"/>
                <c:cat>
                  <c:strRef>
                    <c:extLst>
                      <c:ext uri="{02D57815-91ED-43cb-92C2-25804820EDAC}">
                        <c15:formulaRef>
                          <c15:sqref>'Graph recettes'!$B$11:$B$22</c15:sqref>
                        </c15:formulaRef>
                      </c:ext>
                    </c:extLst>
                    <c:strCache>
                      <c:ptCount val="12"/>
                      <c:pt idx="0">
                        <c:v>janv.</c:v>
                      </c:pt>
                      <c:pt idx="1">
                        <c:v>févr.</c:v>
                      </c:pt>
                      <c:pt idx="2">
                        <c:v>mars</c:v>
                      </c:pt>
                      <c:pt idx="3">
                        <c:v>avr.</c:v>
                      </c:pt>
                      <c:pt idx="4">
                        <c:v>mai</c:v>
                      </c:pt>
                      <c:pt idx="5">
                        <c:v>juin</c:v>
                      </c:pt>
                      <c:pt idx="6">
                        <c:v>juill.</c:v>
                      </c:pt>
                      <c:pt idx="7">
                        <c:v>août</c:v>
                      </c:pt>
                      <c:pt idx="8">
                        <c:v>sept.</c:v>
                      </c:pt>
                      <c:pt idx="9">
                        <c:v>oct.</c:v>
                      </c:pt>
                      <c:pt idx="10">
                        <c:v>nov.</c:v>
                      </c:pt>
                      <c:pt idx="11">
                        <c:v>déc.</c:v>
                      </c:pt>
                    </c:strCache>
                  </c:strRef>
                </c:cat>
                <c:val>
                  <c:numRef>
                    <c:extLst>
                      <c:ext uri="{02D57815-91ED-43cb-92C2-25804820EDAC}">
                        <c15:formulaRef>
                          <c15:sqref>'Graph recettes'!$I$11:$I$22</c15:sqref>
                        </c15:formulaRef>
                      </c:ext>
                    </c:extLst>
                    <c:numCache>
                      <c:formatCode>#,##0</c:formatCode>
                      <c:ptCount val="12"/>
                      <c:pt idx="0">
                        <c:v>2946</c:v>
                      </c:pt>
                      <c:pt idx="1">
                        <c:v>2687</c:v>
                      </c:pt>
                      <c:pt idx="2">
                        <c:v>3132</c:v>
                      </c:pt>
                      <c:pt idx="3">
                        <c:v>4596</c:v>
                      </c:pt>
                      <c:pt idx="4">
                        <c:v>4730</c:v>
                      </c:pt>
                      <c:pt idx="5">
                        <c:v>5737</c:v>
                      </c:pt>
                      <c:pt idx="6">
                        <c:v>6980</c:v>
                      </c:pt>
                      <c:pt idx="7">
                        <c:v>6638</c:v>
                      </c:pt>
                      <c:pt idx="8">
                        <c:v>5344</c:v>
                      </c:pt>
                      <c:pt idx="9">
                        <c:v>3892</c:v>
                      </c:pt>
                      <c:pt idx="10">
                        <c:v>2762</c:v>
                      </c:pt>
                      <c:pt idx="11">
                        <c:v>3139</c:v>
                      </c:pt>
                    </c:numCache>
                  </c:numRef>
                </c:val>
                <c:extLst>
                  <c:ext xmlns:c16="http://schemas.microsoft.com/office/drawing/2014/chart" uri="{C3380CC4-5D6E-409C-BE32-E72D297353CC}">
                    <c16:uniqueId val="{0000000A-5E65-447E-86EA-286D8A84853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 recettes'!$J$10</c15:sqref>
                        </c15:formulaRef>
                      </c:ext>
                    </c:extLst>
                    <c:strCache>
                      <c:ptCount val="1"/>
                      <c:pt idx="0">
                        <c:v>2016</c:v>
                      </c:pt>
                    </c:strCache>
                  </c:strRef>
                </c:tx>
                <c:spPr>
                  <a:solidFill>
                    <a:schemeClr val="accent2">
                      <a:lumMod val="40000"/>
                      <a:lumOff val="60000"/>
                    </a:schemeClr>
                  </a:solidFill>
                  <a:ln w="3175">
                    <a:solidFill>
                      <a:schemeClr val="bg1"/>
                    </a:solidFill>
                  </a:ln>
                  <a:effectLst/>
                </c:spPr>
                <c:invertIfNegative val="0"/>
                <c:cat>
                  <c:strRef>
                    <c:extLst xmlns:c15="http://schemas.microsoft.com/office/drawing/2012/chart">
                      <c:ext xmlns:c15="http://schemas.microsoft.com/office/drawing/2012/chart" uri="{02D57815-91ED-43cb-92C2-25804820EDAC}">
                        <c15:formulaRef>
                          <c15:sqref>'Graph recettes'!$B$11:$B$22</c15:sqref>
                        </c15:formulaRef>
                      </c:ext>
                    </c:extLst>
                    <c:strCache>
                      <c:ptCount val="12"/>
                      <c:pt idx="0">
                        <c:v>janv.</c:v>
                      </c:pt>
                      <c:pt idx="1">
                        <c:v>févr.</c:v>
                      </c:pt>
                      <c:pt idx="2">
                        <c:v>mars</c:v>
                      </c:pt>
                      <c:pt idx="3">
                        <c:v>avr.</c:v>
                      </c:pt>
                      <c:pt idx="4">
                        <c:v>mai</c:v>
                      </c:pt>
                      <c:pt idx="5">
                        <c:v>juin</c:v>
                      </c:pt>
                      <c:pt idx="6">
                        <c:v>juill.</c:v>
                      </c:pt>
                      <c:pt idx="7">
                        <c:v>août</c:v>
                      </c:pt>
                      <c:pt idx="8">
                        <c:v>sept.</c:v>
                      </c:pt>
                      <c:pt idx="9">
                        <c:v>oct.</c:v>
                      </c:pt>
                      <c:pt idx="10">
                        <c:v>nov.</c:v>
                      </c:pt>
                      <c:pt idx="11">
                        <c:v>déc.</c:v>
                      </c:pt>
                    </c:strCache>
                  </c:strRef>
                </c:cat>
                <c:val>
                  <c:numRef>
                    <c:extLst xmlns:c15="http://schemas.microsoft.com/office/drawing/2012/chart">
                      <c:ext xmlns:c15="http://schemas.microsoft.com/office/drawing/2012/chart" uri="{02D57815-91ED-43cb-92C2-25804820EDAC}">
                        <c15:formulaRef>
                          <c15:sqref>'Graph recettes'!$J$11:$J$22</c15:sqref>
                        </c15:formulaRef>
                      </c:ext>
                    </c:extLst>
                    <c:numCache>
                      <c:formatCode>#,##0</c:formatCode>
                      <c:ptCount val="12"/>
                      <c:pt idx="0">
                        <c:v>2900</c:v>
                      </c:pt>
                      <c:pt idx="1">
                        <c:v>2764</c:v>
                      </c:pt>
                      <c:pt idx="2">
                        <c:v>3541</c:v>
                      </c:pt>
                      <c:pt idx="3">
                        <c:v>3862</c:v>
                      </c:pt>
                      <c:pt idx="4">
                        <c:v>4626</c:v>
                      </c:pt>
                      <c:pt idx="5">
                        <c:v>5103</c:v>
                      </c:pt>
                      <c:pt idx="6">
                        <c:v>6584</c:v>
                      </c:pt>
                      <c:pt idx="7">
                        <c:v>6437</c:v>
                      </c:pt>
                      <c:pt idx="8">
                        <c:v>4858</c:v>
                      </c:pt>
                      <c:pt idx="9">
                        <c:v>3372</c:v>
                      </c:pt>
                      <c:pt idx="10">
                        <c:v>2727</c:v>
                      </c:pt>
                      <c:pt idx="11">
                        <c:v>3062</c:v>
                      </c:pt>
                    </c:numCache>
                  </c:numRef>
                </c:val>
                <c:extLst xmlns:c15="http://schemas.microsoft.com/office/drawing/2012/chart">
                  <c:ext xmlns:c16="http://schemas.microsoft.com/office/drawing/2014/chart" uri="{C3380CC4-5D6E-409C-BE32-E72D297353CC}">
                    <c16:uniqueId val="{0000000B-5E65-447E-86EA-286D8A84853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'Graph recettes'!$K$10</c15:sqref>
                        </c15:formulaRef>
                      </c:ext>
                    </c:extLst>
                    <c:strCache>
                      <c:ptCount val="1"/>
                      <c:pt idx="0">
                        <c:v>2017</c:v>
                      </c:pt>
                    </c:strCache>
                  </c:strRef>
                </c:tx>
                <c:spPr>
                  <a:solidFill>
                    <a:schemeClr val="accent4">
                      <a:lumMod val="20000"/>
                      <a:lumOff val="80000"/>
                    </a:schemeClr>
                  </a:solidFill>
                  <a:ln w="3175">
                    <a:solidFill>
                      <a:schemeClr val="bg1"/>
                    </a:solidFill>
                  </a:ln>
                  <a:effectLst/>
                </c:spPr>
                <c:invertIfNegative val="0"/>
                <c:cat>
                  <c:strRef>
                    <c:extLst xmlns:c15="http://schemas.microsoft.com/office/drawing/2012/chart">
                      <c:ext xmlns:c15="http://schemas.microsoft.com/office/drawing/2012/chart" uri="{02D57815-91ED-43cb-92C2-25804820EDAC}">
                        <c15:formulaRef>
                          <c15:sqref>'Graph recettes'!$B$11:$B$22</c15:sqref>
                        </c15:formulaRef>
                      </c:ext>
                    </c:extLst>
                    <c:strCache>
                      <c:ptCount val="12"/>
                      <c:pt idx="0">
                        <c:v>janv.</c:v>
                      </c:pt>
                      <c:pt idx="1">
                        <c:v>févr.</c:v>
                      </c:pt>
                      <c:pt idx="2">
                        <c:v>mars</c:v>
                      </c:pt>
                      <c:pt idx="3">
                        <c:v>avr.</c:v>
                      </c:pt>
                      <c:pt idx="4">
                        <c:v>mai</c:v>
                      </c:pt>
                      <c:pt idx="5">
                        <c:v>juin</c:v>
                      </c:pt>
                      <c:pt idx="6">
                        <c:v>juill.</c:v>
                      </c:pt>
                      <c:pt idx="7">
                        <c:v>août</c:v>
                      </c:pt>
                      <c:pt idx="8">
                        <c:v>sept.</c:v>
                      </c:pt>
                      <c:pt idx="9">
                        <c:v>oct.</c:v>
                      </c:pt>
                      <c:pt idx="10">
                        <c:v>nov.</c:v>
                      </c:pt>
                      <c:pt idx="11">
                        <c:v>déc.</c:v>
                      </c:pt>
                    </c:strCache>
                  </c:strRef>
                </c:cat>
                <c:val>
                  <c:numRef>
                    <c:extLst xmlns:c15="http://schemas.microsoft.com/office/drawing/2012/chart">
                      <c:ext xmlns:c15="http://schemas.microsoft.com/office/drawing/2012/chart" uri="{02D57815-91ED-43cb-92C2-25804820EDAC}">
                        <c15:formulaRef>
                          <c15:sqref>'Graph recettes'!$K$11:$K$22</c15:sqref>
                        </c15:formulaRef>
                      </c:ext>
                    </c:extLst>
                    <c:numCache>
                      <c:formatCode>#,##0</c:formatCode>
                      <c:ptCount val="12"/>
                      <c:pt idx="0">
                        <c:v>3070</c:v>
                      </c:pt>
                      <c:pt idx="1">
                        <c:v>2670</c:v>
                      </c:pt>
                      <c:pt idx="2">
                        <c:v>3204</c:v>
                      </c:pt>
                      <c:pt idx="3">
                        <c:v>4373</c:v>
                      </c:pt>
                      <c:pt idx="4">
                        <c:v>4398</c:v>
                      </c:pt>
                      <c:pt idx="5">
                        <c:v>5110</c:v>
                      </c:pt>
                      <c:pt idx="6">
                        <c:v>6991</c:v>
                      </c:pt>
                      <c:pt idx="7">
                        <c:v>6905</c:v>
                      </c:pt>
                      <c:pt idx="8">
                        <c:v>5472</c:v>
                      </c:pt>
                      <c:pt idx="9">
                        <c:v>3810</c:v>
                      </c:pt>
                      <c:pt idx="10">
                        <c:v>2866</c:v>
                      </c:pt>
                      <c:pt idx="11">
                        <c:v>3229</c:v>
                      </c:pt>
                    </c:numCache>
                  </c:numRef>
                </c:val>
                <c:extLst xmlns:c15="http://schemas.microsoft.com/office/drawing/2012/chart">
                  <c:ext xmlns:c16="http://schemas.microsoft.com/office/drawing/2014/chart" uri="{C3380CC4-5D6E-409C-BE32-E72D297353CC}">
                    <c16:uniqueId val="{0000000C-5E65-447E-86EA-286D8A84853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'Graph recettes'!$L$10</c15:sqref>
                        </c15:formulaRef>
                      </c:ext>
                    </c:extLst>
                    <c:strCache>
                      <c:ptCount val="1"/>
                      <c:pt idx="0">
                        <c:v>2018</c:v>
                      </c:pt>
                    </c:strCache>
                  </c:strRef>
                </c:tx>
                <c:spPr>
                  <a:solidFill>
                    <a:schemeClr val="accent6">
                      <a:lumMod val="20000"/>
                      <a:lumOff val="80000"/>
                    </a:schemeClr>
                  </a:solidFill>
                  <a:ln w="3175">
                    <a:solidFill>
                      <a:schemeClr val="bg1"/>
                    </a:solidFill>
                  </a:ln>
                  <a:effectLst/>
                </c:spPr>
                <c:invertIfNegative val="0"/>
                <c:cat>
                  <c:strRef>
                    <c:extLst xmlns:c15="http://schemas.microsoft.com/office/drawing/2012/chart">
                      <c:ext xmlns:c15="http://schemas.microsoft.com/office/drawing/2012/chart" uri="{02D57815-91ED-43cb-92C2-25804820EDAC}">
                        <c15:formulaRef>
                          <c15:sqref>'Graph recettes'!$B$11:$B$22</c15:sqref>
                        </c15:formulaRef>
                      </c:ext>
                    </c:extLst>
                    <c:strCache>
                      <c:ptCount val="12"/>
                      <c:pt idx="0">
                        <c:v>janv.</c:v>
                      </c:pt>
                      <c:pt idx="1">
                        <c:v>févr.</c:v>
                      </c:pt>
                      <c:pt idx="2">
                        <c:v>mars</c:v>
                      </c:pt>
                      <c:pt idx="3">
                        <c:v>avr.</c:v>
                      </c:pt>
                      <c:pt idx="4">
                        <c:v>mai</c:v>
                      </c:pt>
                      <c:pt idx="5">
                        <c:v>juin</c:v>
                      </c:pt>
                      <c:pt idx="6">
                        <c:v>juill.</c:v>
                      </c:pt>
                      <c:pt idx="7">
                        <c:v>août</c:v>
                      </c:pt>
                      <c:pt idx="8">
                        <c:v>sept.</c:v>
                      </c:pt>
                      <c:pt idx="9">
                        <c:v>oct.</c:v>
                      </c:pt>
                      <c:pt idx="10">
                        <c:v>nov.</c:v>
                      </c:pt>
                      <c:pt idx="11">
                        <c:v>déc.</c:v>
                      </c:pt>
                    </c:strCache>
                  </c:strRef>
                </c:cat>
                <c:val>
                  <c:numRef>
                    <c:extLst xmlns:c15="http://schemas.microsoft.com/office/drawing/2012/chart">
                      <c:ext xmlns:c15="http://schemas.microsoft.com/office/drawing/2012/chart" uri="{02D57815-91ED-43cb-92C2-25804820EDAC}">
                        <c15:formulaRef>
                          <c15:sqref>'Graph recettes'!$L$11:$L$22</c15:sqref>
                        </c15:formulaRef>
                      </c:ext>
                    </c:extLst>
                    <c:numCache>
                      <c:formatCode>#,##0</c:formatCode>
                      <c:ptCount val="12"/>
                      <c:pt idx="0">
                        <c:v>3482</c:v>
                      </c:pt>
                      <c:pt idx="1">
                        <c:v>3084</c:v>
                      </c:pt>
                      <c:pt idx="2">
                        <c:v>3571</c:v>
                      </c:pt>
                      <c:pt idx="3">
                        <c:v>4243</c:v>
                      </c:pt>
                      <c:pt idx="4">
                        <c:v>4608</c:v>
                      </c:pt>
                      <c:pt idx="5">
                        <c:v>5207</c:v>
                      </c:pt>
                      <c:pt idx="6">
                        <c:v>7458</c:v>
                      </c:pt>
                      <c:pt idx="7">
                        <c:v>7144</c:v>
                      </c:pt>
                      <c:pt idx="8">
                        <c:v>5448</c:v>
                      </c:pt>
                      <c:pt idx="9">
                        <c:v>4410</c:v>
                      </c:pt>
                      <c:pt idx="10">
                        <c:v>3287</c:v>
                      </c:pt>
                      <c:pt idx="11">
                        <c:v>3549</c:v>
                      </c:pt>
                    </c:numCache>
                  </c:numRef>
                </c:val>
                <c:extLst xmlns:c15="http://schemas.microsoft.com/office/drawing/2012/chart">
                  <c:ext xmlns:c16="http://schemas.microsoft.com/office/drawing/2014/chart" uri="{C3380CC4-5D6E-409C-BE32-E72D297353CC}">
                    <c16:uniqueId val="{0000000D-5E65-447E-86EA-286D8A848531}"/>
                  </c:ext>
                </c:extLst>
              </c15:ser>
            </c15:filteredBarSeries>
          </c:ext>
        </c:extLst>
      </c:barChart>
      <c:catAx>
        <c:axId val="36380928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900" b="0" i="0" u="none" strike="noStrike" kern="1200" baseline="0">
                <a:solidFill>
                  <a:srgbClr val="7F7F7F"/>
                </a:solidFill>
                <a:latin typeface="Arial" panose="020B0604020202020204" pitchFamily="34" charset="0"/>
                <a:ea typeface="Century Gothic"/>
                <a:cs typeface="Arial" panose="020B0604020202020204" pitchFamily="34" charset="0"/>
              </a:defRPr>
            </a:pPr>
            <a:endParaRPr lang="fr-FR"/>
          </a:p>
        </c:txPr>
        <c:crossAx val="1"/>
        <c:crosses val="autoZero"/>
        <c:auto val="1"/>
        <c:lblAlgn val="ctr"/>
        <c:lblOffset val="100"/>
        <c:noMultiLvlLbl val="0"/>
      </c:catAx>
      <c:valAx>
        <c:axId val="1"/>
        <c:scaling>
          <c:orientation val="minMax"/>
          <c:max val="9000"/>
        </c:scaling>
        <c:delete val="0"/>
        <c:axPos val="l"/>
        <c:majorGridlines>
          <c:spPr>
            <a:ln w="6350" cap="flat" cmpd="sng" algn="ctr">
              <a:solidFill>
                <a:sysClr val="window" lastClr="FFFFFF">
                  <a:lumMod val="85000"/>
                </a:sysClr>
              </a:solidFill>
              <a:prstDash val="solid"/>
              <a:round/>
            </a:ln>
            <a:effectLst/>
          </c:spPr>
        </c:majorGridlines>
        <c:numFmt formatCode="#,##0.0" sourceLinked="0"/>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900" b="0" i="0" u="none" strike="noStrike" kern="1200" baseline="0">
                <a:solidFill>
                  <a:srgbClr val="7F7F7F"/>
                </a:solidFill>
                <a:latin typeface="Arial" panose="020B0604020202020204" pitchFamily="34" charset="0"/>
                <a:ea typeface="Century Gothic"/>
                <a:cs typeface="Arial" panose="020B0604020202020204" pitchFamily="34" charset="0"/>
              </a:defRPr>
            </a:pPr>
            <a:endParaRPr lang="fr-FR"/>
          </a:p>
        </c:txPr>
        <c:crossAx val="363809288"/>
        <c:crosses val="autoZero"/>
        <c:crossBetween val="between"/>
        <c:dispUnits>
          <c:builtInUnit val="thousands"/>
        </c:dispUnits>
      </c:valAx>
      <c:spPr>
        <a:noFill/>
        <a:ln w="25400">
          <a:noFill/>
        </a:ln>
        <a:effectLst/>
      </c:spPr>
    </c:plotArea>
    <c:legend>
      <c:legendPos val="r"/>
      <c:layout>
        <c:manualLayout>
          <c:xMode val="edge"/>
          <c:yMode val="edge"/>
          <c:x val="6.4064908481168609E-2"/>
          <c:y val="4.9953720914035021E-2"/>
          <c:w val="0.351377807499199"/>
          <c:h val="8.7303904838339205E-2"/>
        </c:manualLayout>
      </c:layout>
      <c:overlay val="0"/>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rgbClr val="7F7F7F"/>
              </a:solidFill>
              <a:latin typeface="Arial" panose="020B0604020202020204" pitchFamily="34" charset="0"/>
              <a:ea typeface="Century Gothic"/>
              <a:cs typeface="Arial" panose="020B0604020202020204" pitchFamily="34" charset="0"/>
            </a:defRPr>
          </a:pPr>
          <a:endParaRPr lang="fr-FR"/>
        </a:p>
      </c:txPr>
    </c:legend>
    <c:plotVisOnly val="1"/>
    <c:dispBlanksAs val="gap"/>
    <c:showDLblsOverMax val="0"/>
  </c:chart>
  <c:spPr>
    <a:solidFill>
      <a:sysClr val="window" lastClr="FFFFFF"/>
    </a:solidFill>
    <a:ln w="6350" cap="flat" cmpd="sng" algn="ctr">
      <a:noFill/>
      <a:prstDash val="solid"/>
      <a:round/>
    </a:ln>
    <a:effectLst/>
  </c:spPr>
  <c:txPr>
    <a:bodyPr/>
    <a:lstStyle/>
    <a:p>
      <a:pPr>
        <a:defRPr sz="900" b="0" i="0" u="none" strike="noStrike" baseline="0">
          <a:solidFill>
            <a:srgbClr val="7F7F7F"/>
          </a:solidFill>
          <a:latin typeface="Arial" panose="020B0604020202020204" pitchFamily="34" charset="0"/>
          <a:ea typeface="Century Gothic"/>
          <a:cs typeface="Arial" panose="020B06040202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v>2019</c:v>
          </c:tx>
          <c:spPr>
            <a:solidFill>
              <a:srgbClr val="058181"/>
            </a:solidFill>
            <a:ln>
              <a:noFill/>
            </a:ln>
            <a:effectLst/>
          </c:spPr>
          <c:invertIfNegative val="0"/>
          <c:cat>
            <c:strRef>
              <c:f>'Rolling Mensuel'!$BH$4:$BS$4</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'Rolling Mensuel'!$B$5:$M$5</c:f>
              <c:numCache>
                <c:formatCode>0.0%</c:formatCode>
                <c:ptCount val="12"/>
                <c:pt idx="0">
                  <c:v>0.56100000000000005</c:v>
                </c:pt>
                <c:pt idx="1">
                  <c:v>0.59599999999999997</c:v>
                </c:pt>
                <c:pt idx="2">
                  <c:v>0.64800000000000002</c:v>
                </c:pt>
                <c:pt idx="3">
                  <c:v>0.71499999999999997</c:v>
                </c:pt>
                <c:pt idx="4">
                  <c:v>0.68400000000000005</c:v>
                </c:pt>
                <c:pt idx="5">
                  <c:v>0.81499999999999995</c:v>
                </c:pt>
                <c:pt idx="6">
                  <c:v>0.76400000000000001</c:v>
                </c:pt>
                <c:pt idx="7">
                  <c:v>0.72199999999999998</c:v>
                </c:pt>
                <c:pt idx="8">
                  <c:v>0.77700000000000002</c:v>
                </c:pt>
                <c:pt idx="9">
                  <c:v>0.72599999999999998</c:v>
                </c:pt>
                <c:pt idx="10">
                  <c:v>0.66</c:v>
                </c:pt>
                <c:pt idx="11">
                  <c:v>0.57499999999999996</c:v>
                </c:pt>
              </c:numCache>
            </c:numRef>
          </c:val>
          <c:extLst>
            <c:ext xmlns:c16="http://schemas.microsoft.com/office/drawing/2014/chart" uri="{C3380CC4-5D6E-409C-BE32-E72D297353CC}">
              <c16:uniqueId val="{00000000-C7AF-4042-AD93-2826C735349D}"/>
            </c:ext>
          </c:extLst>
        </c:ser>
        <c:ser>
          <c:idx val="0"/>
          <c:order val="1"/>
          <c:tx>
            <c:v>2022</c:v>
          </c:tx>
          <c:spPr>
            <a:solidFill>
              <a:srgbClr val="7F7F7F"/>
            </a:solidFill>
            <a:ln>
              <a:noFill/>
            </a:ln>
            <a:effectLst/>
          </c:spPr>
          <c:invertIfNegative val="0"/>
          <c:cat>
            <c:strRef>
              <c:f>'Rolling Mensuel'!$BH$4:$BS$4</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'Rolling Mensuel'!$AL$5:$AW$5</c:f>
              <c:numCache>
                <c:formatCode>0.0%</c:formatCode>
                <c:ptCount val="12"/>
                <c:pt idx="0">
                  <c:v>0.379</c:v>
                </c:pt>
                <c:pt idx="1">
                  <c:v>0.48799999999999999</c:v>
                </c:pt>
                <c:pt idx="2">
                  <c:v>0.58499999999999996</c:v>
                </c:pt>
                <c:pt idx="3">
                  <c:v>0.63100000000000001</c:v>
                </c:pt>
                <c:pt idx="4">
                  <c:v>0.69599999999999995</c:v>
                </c:pt>
                <c:pt idx="5">
                  <c:v>0.77500000000000002</c:v>
                </c:pt>
                <c:pt idx="6">
                  <c:v>0.74</c:v>
                </c:pt>
                <c:pt idx="7">
                  <c:v>0.71099999999999997</c:v>
                </c:pt>
                <c:pt idx="8">
                  <c:v>0.75900000000000001</c:v>
                </c:pt>
                <c:pt idx="9">
                  <c:v>0.71499999999999997</c:v>
                </c:pt>
                <c:pt idx="10">
                  <c:v>0.628</c:v>
                </c:pt>
                <c:pt idx="11">
                  <c:v>0.57599999999999996</c:v>
                </c:pt>
              </c:numCache>
            </c:numRef>
          </c:val>
          <c:extLst>
            <c:ext xmlns:c16="http://schemas.microsoft.com/office/drawing/2014/chart" uri="{C3380CC4-5D6E-409C-BE32-E72D297353CC}">
              <c16:uniqueId val="{00000001-C7AF-4042-AD93-2826C735349D}"/>
            </c:ext>
          </c:extLst>
        </c:ser>
        <c:ser>
          <c:idx val="2"/>
          <c:order val="2"/>
          <c:tx>
            <c:v>2023</c:v>
          </c:tx>
          <c:spPr>
            <a:solidFill>
              <a:schemeClr val="accent6">
                <a:lumMod val="40000"/>
                <a:lumOff val="60000"/>
              </a:schemeClr>
            </a:solidFill>
            <a:ln>
              <a:noFill/>
            </a:ln>
            <a:effectLst/>
          </c:spPr>
          <c:invertIfNegative val="0"/>
          <c:dLbls>
            <c:dLbl>
              <c:idx val="8"/>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7AF-4042-AD93-2826C735349D}"/>
                </c:ext>
              </c:extLst>
            </c:dLbl>
            <c:numFmt formatCode="0.0%" sourceLinked="0"/>
            <c:spPr>
              <a:noFill/>
              <a:ln>
                <a:noFill/>
              </a:ln>
              <a:effectLst/>
            </c:spPr>
            <c:txPr>
              <a:bodyPr rot="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'Rolling Mensuel'!$BH$4:$BS$4</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'Rolling Mensuel'!$AX$5:$BF$5</c:f>
              <c:numCache>
                <c:formatCode>0.0%</c:formatCode>
                <c:ptCount val="9"/>
                <c:pt idx="0">
                  <c:v>0.55200000000000005</c:v>
                </c:pt>
                <c:pt idx="1">
                  <c:v>0.57499999999999996</c:v>
                </c:pt>
                <c:pt idx="2">
                  <c:v>0.61599999999999999</c:v>
                </c:pt>
                <c:pt idx="3">
                  <c:v>0.67300000000000004</c:v>
                </c:pt>
                <c:pt idx="4">
                  <c:v>0.69899999999999995</c:v>
                </c:pt>
                <c:pt idx="5">
                  <c:v>0.79300000000000004</c:v>
                </c:pt>
                <c:pt idx="6">
                  <c:v>0.72299999999999998</c:v>
                </c:pt>
                <c:pt idx="7">
                  <c:v>0.68799999999999994</c:v>
                </c:pt>
                <c:pt idx="8">
                  <c:v>0.75600000000000001</c:v>
                </c:pt>
              </c:numCache>
            </c:numRef>
          </c:val>
          <c:extLst>
            <c:ext xmlns:c16="http://schemas.microsoft.com/office/drawing/2014/chart" uri="{C3380CC4-5D6E-409C-BE32-E72D297353CC}">
              <c16:uniqueId val="{00000003-C7AF-4042-AD93-2826C735349D}"/>
            </c:ext>
          </c:extLst>
        </c:ser>
        <c:dLbls>
          <c:showLegendKey val="0"/>
          <c:showVal val="0"/>
          <c:showCatName val="0"/>
          <c:showSerName val="0"/>
          <c:showPercent val="0"/>
          <c:showBubbleSize val="0"/>
        </c:dLbls>
        <c:gapWidth val="219"/>
        <c:overlap val="-27"/>
        <c:axId val="1569173776"/>
        <c:axId val="1569174736"/>
      </c:barChart>
      <c:catAx>
        <c:axId val="156917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crossAx val="1569174736"/>
        <c:crosses val="autoZero"/>
        <c:auto val="1"/>
        <c:lblAlgn val="ctr"/>
        <c:lblOffset val="100"/>
        <c:noMultiLvlLbl val="0"/>
      </c:catAx>
      <c:valAx>
        <c:axId val="1569174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crossAx val="1569173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A5A5A5"/>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v>2019</c:v>
          </c:tx>
          <c:spPr>
            <a:solidFill>
              <a:srgbClr val="058181"/>
            </a:solidFill>
            <a:ln>
              <a:noFill/>
            </a:ln>
            <a:effectLst/>
          </c:spPr>
          <c:invertIfNegative val="0"/>
          <c:cat>
            <c:strRef>
              <c:f>'Rolling Mensuel'!$BH$4:$BS$4</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'Rolling Mensuel'!$B$6:$M$6</c:f>
              <c:numCache>
                <c:formatCode>0.0</c:formatCode>
                <c:ptCount val="12"/>
                <c:pt idx="0">
                  <c:v>91</c:v>
                </c:pt>
                <c:pt idx="1">
                  <c:v>85.7</c:v>
                </c:pt>
                <c:pt idx="2">
                  <c:v>91.3</c:v>
                </c:pt>
                <c:pt idx="3">
                  <c:v>88.7</c:v>
                </c:pt>
                <c:pt idx="4">
                  <c:v>98.4</c:v>
                </c:pt>
                <c:pt idx="5">
                  <c:v>111.9</c:v>
                </c:pt>
                <c:pt idx="6">
                  <c:v>100.6</c:v>
                </c:pt>
                <c:pt idx="7">
                  <c:v>96.4</c:v>
                </c:pt>
                <c:pt idx="8">
                  <c:v>108.1</c:v>
                </c:pt>
                <c:pt idx="9">
                  <c:v>97</c:v>
                </c:pt>
                <c:pt idx="10">
                  <c:v>92.1</c:v>
                </c:pt>
                <c:pt idx="11">
                  <c:v>90.5</c:v>
                </c:pt>
              </c:numCache>
            </c:numRef>
          </c:val>
          <c:extLst>
            <c:ext xmlns:c16="http://schemas.microsoft.com/office/drawing/2014/chart" uri="{C3380CC4-5D6E-409C-BE32-E72D297353CC}">
              <c16:uniqueId val="{00000000-3913-496A-BE77-25C958D536B7}"/>
            </c:ext>
          </c:extLst>
        </c:ser>
        <c:ser>
          <c:idx val="0"/>
          <c:order val="1"/>
          <c:tx>
            <c:v>2022</c:v>
          </c:tx>
          <c:spPr>
            <a:solidFill>
              <a:srgbClr val="7F7F7F"/>
            </a:solidFill>
            <a:ln>
              <a:noFill/>
            </a:ln>
            <a:effectLst/>
          </c:spPr>
          <c:invertIfNegative val="0"/>
          <c:cat>
            <c:strRef>
              <c:f>'Rolling Mensuel'!$BH$4:$BS$4</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'Rolling Mensuel'!$AL$6:$AW$6</c:f>
              <c:numCache>
                <c:formatCode>0.0</c:formatCode>
                <c:ptCount val="12"/>
                <c:pt idx="0">
                  <c:v>82.2</c:v>
                </c:pt>
                <c:pt idx="1">
                  <c:v>84.9</c:v>
                </c:pt>
                <c:pt idx="2">
                  <c:v>93.9</c:v>
                </c:pt>
                <c:pt idx="3">
                  <c:v>98</c:v>
                </c:pt>
                <c:pt idx="4">
                  <c:v>113.3</c:v>
                </c:pt>
                <c:pt idx="5">
                  <c:v>121.5</c:v>
                </c:pt>
                <c:pt idx="6">
                  <c:v>123.8</c:v>
                </c:pt>
                <c:pt idx="7">
                  <c:v>117.6</c:v>
                </c:pt>
                <c:pt idx="8">
                  <c:v>122.6</c:v>
                </c:pt>
                <c:pt idx="9">
                  <c:v>119.7</c:v>
                </c:pt>
                <c:pt idx="10">
                  <c:v>104.3</c:v>
                </c:pt>
                <c:pt idx="11">
                  <c:v>111.6</c:v>
                </c:pt>
              </c:numCache>
            </c:numRef>
          </c:val>
          <c:extLst>
            <c:ext xmlns:c16="http://schemas.microsoft.com/office/drawing/2014/chart" uri="{C3380CC4-5D6E-409C-BE32-E72D297353CC}">
              <c16:uniqueId val="{00000001-3913-496A-BE77-25C958D536B7}"/>
            </c:ext>
          </c:extLst>
        </c:ser>
        <c:ser>
          <c:idx val="2"/>
          <c:order val="2"/>
          <c:tx>
            <c:v>2023</c:v>
          </c:tx>
          <c:spPr>
            <a:solidFill>
              <a:schemeClr val="accent6">
                <a:lumMod val="40000"/>
                <a:lumOff val="60000"/>
              </a:schemeClr>
            </a:solidFill>
            <a:ln>
              <a:noFill/>
            </a:ln>
            <a:effectLst/>
          </c:spPr>
          <c:invertIfNegative val="0"/>
          <c:dLbls>
            <c:dLbl>
              <c:idx val="8"/>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913-496A-BE77-25C958D536B7}"/>
                </c:ext>
              </c:extLst>
            </c:dLbl>
            <c:spPr>
              <a:noFill/>
              <a:ln>
                <a:noFill/>
              </a:ln>
              <a:effectLst/>
            </c:spPr>
            <c:txPr>
              <a:bodyPr rot="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'Rolling Mensuel'!$BH$4:$BS$4</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'Rolling Mensuel'!$AX$6:$BF$6</c:f>
              <c:numCache>
                <c:formatCode>0.0</c:formatCode>
                <c:ptCount val="9"/>
                <c:pt idx="0">
                  <c:v>106.5</c:v>
                </c:pt>
                <c:pt idx="1">
                  <c:v>103.3</c:v>
                </c:pt>
                <c:pt idx="2">
                  <c:v>110</c:v>
                </c:pt>
                <c:pt idx="3">
                  <c:v>112.5</c:v>
                </c:pt>
                <c:pt idx="4">
                  <c:v>124.1</c:v>
                </c:pt>
                <c:pt idx="5">
                  <c:v>145.1</c:v>
                </c:pt>
                <c:pt idx="6">
                  <c:v>133.19999999999999</c:v>
                </c:pt>
                <c:pt idx="7">
                  <c:v>123.1</c:v>
                </c:pt>
                <c:pt idx="8">
                  <c:v>139.80000000000001</c:v>
                </c:pt>
              </c:numCache>
            </c:numRef>
          </c:val>
          <c:extLst>
            <c:ext xmlns:c16="http://schemas.microsoft.com/office/drawing/2014/chart" uri="{C3380CC4-5D6E-409C-BE32-E72D297353CC}">
              <c16:uniqueId val="{00000003-3913-496A-BE77-25C958D536B7}"/>
            </c:ext>
          </c:extLst>
        </c:ser>
        <c:dLbls>
          <c:showLegendKey val="0"/>
          <c:showVal val="0"/>
          <c:showCatName val="0"/>
          <c:showSerName val="0"/>
          <c:showPercent val="0"/>
          <c:showBubbleSize val="0"/>
        </c:dLbls>
        <c:gapWidth val="219"/>
        <c:overlap val="-27"/>
        <c:axId val="1569173776"/>
        <c:axId val="1569174736"/>
      </c:barChart>
      <c:catAx>
        <c:axId val="156917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crossAx val="1569174736"/>
        <c:crosses val="autoZero"/>
        <c:auto val="1"/>
        <c:lblAlgn val="ctr"/>
        <c:lblOffset val="100"/>
        <c:noMultiLvlLbl val="0"/>
      </c:catAx>
      <c:valAx>
        <c:axId val="1569174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crossAx val="1569173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A5A5A5"/>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v>2019</c:v>
          </c:tx>
          <c:spPr>
            <a:solidFill>
              <a:srgbClr val="058181"/>
            </a:solidFill>
            <a:ln>
              <a:noFill/>
            </a:ln>
            <a:effectLst/>
          </c:spPr>
          <c:invertIfNegative val="0"/>
          <c:cat>
            <c:strRef>
              <c:f>'Rolling Mensuel'!$BH$4:$BS$4</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'Rolling Mensuel'!$B$7:$M$7</c:f>
              <c:numCache>
                <c:formatCode>0.0</c:formatCode>
                <c:ptCount val="12"/>
                <c:pt idx="0">
                  <c:v>51</c:v>
                </c:pt>
                <c:pt idx="1">
                  <c:v>51.1</c:v>
                </c:pt>
                <c:pt idx="2">
                  <c:v>59.1</c:v>
                </c:pt>
                <c:pt idx="3">
                  <c:v>63.4</c:v>
                </c:pt>
                <c:pt idx="4">
                  <c:v>67.3</c:v>
                </c:pt>
                <c:pt idx="5">
                  <c:v>91.2</c:v>
                </c:pt>
                <c:pt idx="6">
                  <c:v>76.900000000000006</c:v>
                </c:pt>
                <c:pt idx="7">
                  <c:v>69.7</c:v>
                </c:pt>
                <c:pt idx="8">
                  <c:v>84</c:v>
                </c:pt>
                <c:pt idx="9">
                  <c:v>70.400000000000006</c:v>
                </c:pt>
                <c:pt idx="10">
                  <c:v>60.7</c:v>
                </c:pt>
                <c:pt idx="11">
                  <c:v>52.1</c:v>
                </c:pt>
              </c:numCache>
            </c:numRef>
          </c:val>
          <c:extLst>
            <c:ext xmlns:c16="http://schemas.microsoft.com/office/drawing/2014/chart" uri="{C3380CC4-5D6E-409C-BE32-E72D297353CC}">
              <c16:uniqueId val="{00000000-4A4A-4786-99FB-BF8B6A086FD9}"/>
            </c:ext>
          </c:extLst>
        </c:ser>
        <c:ser>
          <c:idx val="0"/>
          <c:order val="1"/>
          <c:tx>
            <c:v>2022</c:v>
          </c:tx>
          <c:spPr>
            <a:solidFill>
              <a:srgbClr val="7F7F7F"/>
            </a:solidFill>
            <a:ln>
              <a:noFill/>
            </a:ln>
            <a:effectLst/>
          </c:spPr>
          <c:invertIfNegative val="0"/>
          <c:cat>
            <c:strRef>
              <c:f>'Rolling Mensuel'!$BH$4:$BS$4</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'Rolling Mensuel'!$AL$7:$AW$7</c:f>
              <c:numCache>
                <c:formatCode>0.0</c:formatCode>
                <c:ptCount val="12"/>
                <c:pt idx="0">
                  <c:v>31.2</c:v>
                </c:pt>
                <c:pt idx="1">
                  <c:v>41.5</c:v>
                </c:pt>
                <c:pt idx="2">
                  <c:v>54.9</c:v>
                </c:pt>
                <c:pt idx="3">
                  <c:v>61.8</c:v>
                </c:pt>
                <c:pt idx="4">
                  <c:v>78.900000000000006</c:v>
                </c:pt>
                <c:pt idx="5">
                  <c:v>94.2</c:v>
                </c:pt>
                <c:pt idx="6">
                  <c:v>91.6</c:v>
                </c:pt>
                <c:pt idx="7">
                  <c:v>83.7</c:v>
                </c:pt>
                <c:pt idx="8">
                  <c:v>93</c:v>
                </c:pt>
                <c:pt idx="9">
                  <c:v>85.5</c:v>
                </c:pt>
                <c:pt idx="10">
                  <c:v>65.5</c:v>
                </c:pt>
                <c:pt idx="11">
                  <c:v>64.3</c:v>
                </c:pt>
              </c:numCache>
            </c:numRef>
          </c:val>
          <c:extLst>
            <c:ext xmlns:c16="http://schemas.microsoft.com/office/drawing/2014/chart" uri="{C3380CC4-5D6E-409C-BE32-E72D297353CC}">
              <c16:uniqueId val="{00000001-4A4A-4786-99FB-BF8B6A086FD9}"/>
            </c:ext>
          </c:extLst>
        </c:ser>
        <c:ser>
          <c:idx val="2"/>
          <c:order val="2"/>
          <c:tx>
            <c:v>2023</c:v>
          </c:tx>
          <c:spPr>
            <a:solidFill>
              <a:schemeClr val="accent6">
                <a:lumMod val="40000"/>
                <a:lumOff val="60000"/>
              </a:schemeClr>
            </a:solidFill>
            <a:ln>
              <a:noFill/>
            </a:ln>
            <a:effectLst/>
          </c:spPr>
          <c:invertIfNegative val="0"/>
          <c:dLbls>
            <c:dLbl>
              <c:idx val="8"/>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A4A-4786-99FB-BF8B6A086FD9}"/>
                </c:ext>
              </c:extLst>
            </c:dLbl>
            <c:spPr>
              <a:noFill/>
              <a:ln>
                <a:noFill/>
              </a:ln>
              <a:effectLst/>
            </c:spPr>
            <c:txPr>
              <a:bodyPr rot="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'Rolling Mensuel'!$BH$4:$BS$4</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'Rolling Mensuel'!$AX$7:$BF$7</c:f>
              <c:numCache>
                <c:formatCode>0.0</c:formatCode>
                <c:ptCount val="9"/>
                <c:pt idx="0">
                  <c:v>58.8</c:v>
                </c:pt>
                <c:pt idx="1">
                  <c:v>59.4</c:v>
                </c:pt>
                <c:pt idx="2">
                  <c:v>67.7</c:v>
                </c:pt>
                <c:pt idx="3">
                  <c:v>75.7</c:v>
                </c:pt>
                <c:pt idx="4">
                  <c:v>86.7</c:v>
                </c:pt>
                <c:pt idx="5">
                  <c:v>115</c:v>
                </c:pt>
                <c:pt idx="6">
                  <c:v>96.3</c:v>
                </c:pt>
                <c:pt idx="7">
                  <c:v>84.7</c:v>
                </c:pt>
                <c:pt idx="8">
                  <c:v>105.7</c:v>
                </c:pt>
              </c:numCache>
            </c:numRef>
          </c:val>
          <c:extLst>
            <c:ext xmlns:c16="http://schemas.microsoft.com/office/drawing/2014/chart" uri="{C3380CC4-5D6E-409C-BE32-E72D297353CC}">
              <c16:uniqueId val="{00000003-4A4A-4786-99FB-BF8B6A086FD9}"/>
            </c:ext>
          </c:extLst>
        </c:ser>
        <c:dLbls>
          <c:showLegendKey val="0"/>
          <c:showVal val="0"/>
          <c:showCatName val="0"/>
          <c:showSerName val="0"/>
          <c:showPercent val="0"/>
          <c:showBubbleSize val="0"/>
        </c:dLbls>
        <c:gapWidth val="219"/>
        <c:overlap val="-27"/>
        <c:axId val="1569173776"/>
        <c:axId val="1569174736"/>
      </c:barChart>
      <c:catAx>
        <c:axId val="156917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crossAx val="1569174736"/>
        <c:crosses val="autoZero"/>
        <c:auto val="1"/>
        <c:lblAlgn val="ctr"/>
        <c:lblOffset val="100"/>
        <c:noMultiLvlLbl val="0"/>
      </c:catAx>
      <c:valAx>
        <c:axId val="1569174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crossAx val="1569173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A5A5A5"/>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Feuil1!$Q$1</c:f>
              <c:strCache>
                <c:ptCount val="1"/>
                <c:pt idx="0">
                  <c:v>Evolution taux d'occupation</c:v>
                </c:pt>
              </c:strCache>
            </c:strRef>
          </c:tx>
          <c:spPr>
            <a:solidFill>
              <a:srgbClr val="008080"/>
            </a:solidFill>
            <a:ln>
              <a:noFill/>
            </a:ln>
            <a:effectLst/>
          </c:spPr>
          <c:invertIfNegative val="0"/>
          <c:cat>
            <c:numRef>
              <c:f>Feuil1!$O$2:$O$32</c:f>
              <c:numCache>
                <c:formatCode>m/d/yyyy</c:formatCode>
                <c:ptCount val="31"/>
                <c:pt idx="0">
                  <c:v>45108</c:v>
                </c:pt>
                <c:pt idx="1">
                  <c:v>45109</c:v>
                </c:pt>
                <c:pt idx="2">
                  <c:v>45110</c:v>
                </c:pt>
                <c:pt idx="3">
                  <c:v>45111</c:v>
                </c:pt>
                <c:pt idx="4">
                  <c:v>45112</c:v>
                </c:pt>
                <c:pt idx="5">
                  <c:v>45113</c:v>
                </c:pt>
                <c:pt idx="6">
                  <c:v>45114</c:v>
                </c:pt>
                <c:pt idx="7">
                  <c:v>45115</c:v>
                </c:pt>
                <c:pt idx="8">
                  <c:v>45116</c:v>
                </c:pt>
                <c:pt idx="9">
                  <c:v>45117</c:v>
                </c:pt>
                <c:pt idx="10">
                  <c:v>45118</c:v>
                </c:pt>
                <c:pt idx="11">
                  <c:v>45119</c:v>
                </c:pt>
                <c:pt idx="12">
                  <c:v>45120</c:v>
                </c:pt>
                <c:pt idx="13">
                  <c:v>45121</c:v>
                </c:pt>
                <c:pt idx="14">
                  <c:v>45122</c:v>
                </c:pt>
                <c:pt idx="15">
                  <c:v>45123</c:v>
                </c:pt>
                <c:pt idx="16">
                  <c:v>45124</c:v>
                </c:pt>
                <c:pt idx="17">
                  <c:v>45125</c:v>
                </c:pt>
                <c:pt idx="18">
                  <c:v>45126</c:v>
                </c:pt>
                <c:pt idx="19">
                  <c:v>45127</c:v>
                </c:pt>
                <c:pt idx="20">
                  <c:v>45128</c:v>
                </c:pt>
                <c:pt idx="21">
                  <c:v>45129</c:v>
                </c:pt>
                <c:pt idx="22">
                  <c:v>45130</c:v>
                </c:pt>
                <c:pt idx="23">
                  <c:v>45131</c:v>
                </c:pt>
                <c:pt idx="24">
                  <c:v>45132</c:v>
                </c:pt>
                <c:pt idx="25">
                  <c:v>45133</c:v>
                </c:pt>
                <c:pt idx="26">
                  <c:v>45134</c:v>
                </c:pt>
                <c:pt idx="27">
                  <c:v>45135</c:v>
                </c:pt>
                <c:pt idx="28">
                  <c:v>45136</c:v>
                </c:pt>
                <c:pt idx="29">
                  <c:v>45137</c:v>
                </c:pt>
                <c:pt idx="30">
                  <c:v>45138</c:v>
                </c:pt>
              </c:numCache>
            </c:numRef>
          </c:cat>
          <c:val>
            <c:numRef>
              <c:f>Feuil1!$Q$2:$Q$32</c:f>
              <c:numCache>
                <c:formatCode>0.0%</c:formatCode>
                <c:ptCount val="31"/>
                <c:pt idx="0">
                  <c:v>-2.5364595483358121E-2</c:v>
                </c:pt>
                <c:pt idx="1">
                  <c:v>-3.3573475532034047E-2</c:v>
                </c:pt>
                <c:pt idx="2">
                  <c:v>3.7171702883025404E-3</c:v>
                </c:pt>
                <c:pt idx="3">
                  <c:v>8.9563269847794391E-3</c:v>
                </c:pt>
                <c:pt idx="4">
                  <c:v>1.450311231974144E-2</c:v>
                </c:pt>
                <c:pt idx="5">
                  <c:v>-1.2062425597014759E-3</c:v>
                </c:pt>
                <c:pt idx="6">
                  <c:v>-5.7388222741041495E-2</c:v>
                </c:pt>
                <c:pt idx="7">
                  <c:v>-2.5201654370040849E-2</c:v>
                </c:pt>
                <c:pt idx="8">
                  <c:v>-8.1831737264678184E-3</c:v>
                </c:pt>
                <c:pt idx="9">
                  <c:v>1.014266297203803E-2</c:v>
                </c:pt>
                <c:pt idx="10">
                  <c:v>0.10438423729365276</c:v>
                </c:pt>
                <c:pt idx="11">
                  <c:v>0.19784530748735052</c:v>
                </c:pt>
                <c:pt idx="12">
                  <c:v>-6.5240447270596413E-2</c:v>
                </c:pt>
                <c:pt idx="13">
                  <c:v>-2.1829028011562168E-2</c:v>
                </c:pt>
                <c:pt idx="14">
                  <c:v>-4.2996479365913443E-2</c:v>
                </c:pt>
                <c:pt idx="15">
                  <c:v>-8.3848314512245614E-2</c:v>
                </c:pt>
                <c:pt idx="16">
                  <c:v>5.7365091213944064E-2</c:v>
                </c:pt>
                <c:pt idx="17">
                  <c:v>-6.9536649583740506E-2</c:v>
                </c:pt>
                <c:pt idx="18">
                  <c:v>-5.1889099496905011E-2</c:v>
                </c:pt>
                <c:pt idx="19">
                  <c:v>-3.3727915366280836E-2</c:v>
                </c:pt>
                <c:pt idx="20">
                  <c:v>-2.1319092290439934E-2</c:v>
                </c:pt>
                <c:pt idx="21">
                  <c:v>-3.1367315434252974E-2</c:v>
                </c:pt>
                <c:pt idx="22">
                  <c:v>-6.6933695621302136E-2</c:v>
                </c:pt>
                <c:pt idx="23">
                  <c:v>-1.4787823596130401E-2</c:v>
                </c:pt>
                <c:pt idx="24">
                  <c:v>7.8133930799362261E-4</c:v>
                </c:pt>
                <c:pt idx="25">
                  <c:v>-1.1516935105100212E-2</c:v>
                </c:pt>
                <c:pt idx="26">
                  <c:v>-2.7884163294103703E-2</c:v>
                </c:pt>
                <c:pt idx="27">
                  <c:v>-4.3506598253367001E-2</c:v>
                </c:pt>
                <c:pt idx="28">
                  <c:v>-3.6140377816693436E-2</c:v>
                </c:pt>
                <c:pt idx="29">
                  <c:v>-2.0236499496207094E-2</c:v>
                </c:pt>
                <c:pt idx="30">
                  <c:v>-4.9792951699123122E-2</c:v>
                </c:pt>
              </c:numCache>
            </c:numRef>
          </c:val>
          <c:extLst>
            <c:ext xmlns:c16="http://schemas.microsoft.com/office/drawing/2014/chart" uri="{C3380CC4-5D6E-409C-BE32-E72D297353CC}">
              <c16:uniqueId val="{00000000-AA18-4930-BDC5-78144A88C082}"/>
            </c:ext>
          </c:extLst>
        </c:ser>
        <c:ser>
          <c:idx val="0"/>
          <c:order val="1"/>
          <c:tx>
            <c:strRef>
              <c:f>Feuil1!$P$1</c:f>
              <c:strCache>
                <c:ptCount val="1"/>
                <c:pt idx="0">
                  <c:v>Evolution Prix moyen</c:v>
                </c:pt>
              </c:strCache>
            </c:strRef>
          </c:tx>
          <c:spPr>
            <a:solidFill>
              <a:srgbClr val="DBDBDB"/>
            </a:solidFill>
            <a:ln>
              <a:noFill/>
            </a:ln>
            <a:effectLst/>
          </c:spPr>
          <c:invertIfNegative val="0"/>
          <c:cat>
            <c:numRef>
              <c:f>Feuil1!$O$2:$O$32</c:f>
              <c:numCache>
                <c:formatCode>m/d/yyyy</c:formatCode>
                <c:ptCount val="31"/>
                <c:pt idx="0">
                  <c:v>45108</c:v>
                </c:pt>
                <c:pt idx="1">
                  <c:v>45109</c:v>
                </c:pt>
                <c:pt idx="2">
                  <c:v>45110</c:v>
                </c:pt>
                <c:pt idx="3">
                  <c:v>45111</c:v>
                </c:pt>
                <c:pt idx="4">
                  <c:v>45112</c:v>
                </c:pt>
                <c:pt idx="5">
                  <c:v>45113</c:v>
                </c:pt>
                <c:pt idx="6">
                  <c:v>45114</c:v>
                </c:pt>
                <c:pt idx="7">
                  <c:v>45115</c:v>
                </c:pt>
                <c:pt idx="8">
                  <c:v>45116</c:v>
                </c:pt>
                <c:pt idx="9">
                  <c:v>45117</c:v>
                </c:pt>
                <c:pt idx="10">
                  <c:v>45118</c:v>
                </c:pt>
                <c:pt idx="11">
                  <c:v>45119</c:v>
                </c:pt>
                <c:pt idx="12">
                  <c:v>45120</c:v>
                </c:pt>
                <c:pt idx="13">
                  <c:v>45121</c:v>
                </c:pt>
                <c:pt idx="14">
                  <c:v>45122</c:v>
                </c:pt>
                <c:pt idx="15">
                  <c:v>45123</c:v>
                </c:pt>
                <c:pt idx="16">
                  <c:v>45124</c:v>
                </c:pt>
                <c:pt idx="17">
                  <c:v>45125</c:v>
                </c:pt>
                <c:pt idx="18">
                  <c:v>45126</c:v>
                </c:pt>
                <c:pt idx="19">
                  <c:v>45127</c:v>
                </c:pt>
                <c:pt idx="20">
                  <c:v>45128</c:v>
                </c:pt>
                <c:pt idx="21">
                  <c:v>45129</c:v>
                </c:pt>
                <c:pt idx="22">
                  <c:v>45130</c:v>
                </c:pt>
                <c:pt idx="23">
                  <c:v>45131</c:v>
                </c:pt>
                <c:pt idx="24">
                  <c:v>45132</c:v>
                </c:pt>
                <c:pt idx="25">
                  <c:v>45133</c:v>
                </c:pt>
                <c:pt idx="26">
                  <c:v>45134</c:v>
                </c:pt>
                <c:pt idx="27">
                  <c:v>45135</c:v>
                </c:pt>
                <c:pt idx="28">
                  <c:v>45136</c:v>
                </c:pt>
                <c:pt idx="29">
                  <c:v>45137</c:v>
                </c:pt>
                <c:pt idx="30">
                  <c:v>45138</c:v>
                </c:pt>
              </c:numCache>
            </c:numRef>
          </c:cat>
          <c:val>
            <c:numRef>
              <c:f>Feuil1!$P$2:$P$32</c:f>
              <c:numCache>
                <c:formatCode>0.0%</c:formatCode>
                <c:ptCount val="31"/>
                <c:pt idx="0">
                  <c:v>0.12378348629705438</c:v>
                </c:pt>
                <c:pt idx="1">
                  <c:v>0.13228361098034869</c:v>
                </c:pt>
                <c:pt idx="2">
                  <c:v>0.12896553919195619</c:v>
                </c:pt>
                <c:pt idx="3">
                  <c:v>0.10638922315681998</c:v>
                </c:pt>
                <c:pt idx="4">
                  <c:v>8.9901628009613654E-2</c:v>
                </c:pt>
                <c:pt idx="5">
                  <c:v>6.6896203961817724E-2</c:v>
                </c:pt>
                <c:pt idx="6">
                  <c:v>6.546793645033433E-2</c:v>
                </c:pt>
                <c:pt idx="7">
                  <c:v>4.779984543734983E-2</c:v>
                </c:pt>
                <c:pt idx="8">
                  <c:v>2.8006228464158012E-2</c:v>
                </c:pt>
                <c:pt idx="9">
                  <c:v>5.4282568913070151E-2</c:v>
                </c:pt>
                <c:pt idx="10">
                  <c:v>5.7948719584457242E-2</c:v>
                </c:pt>
                <c:pt idx="11">
                  <c:v>-1.1588603291033839E-2</c:v>
                </c:pt>
                <c:pt idx="12">
                  <c:v>2.6666473120674494E-2</c:v>
                </c:pt>
                <c:pt idx="13">
                  <c:v>5.4746323623401372E-2</c:v>
                </c:pt>
                <c:pt idx="14">
                  <c:v>2.7431638032755501E-2</c:v>
                </c:pt>
                <c:pt idx="15">
                  <c:v>2.9601402940498733E-2</c:v>
                </c:pt>
                <c:pt idx="16">
                  <c:v>-9.8306780373113356E-2</c:v>
                </c:pt>
                <c:pt idx="17">
                  <c:v>-1.6500988617734746E-3</c:v>
                </c:pt>
                <c:pt idx="18">
                  <c:v>8.8973256916082821E-3</c:v>
                </c:pt>
                <c:pt idx="19">
                  <c:v>2.6757940877761843E-2</c:v>
                </c:pt>
                <c:pt idx="20">
                  <c:v>3.2814594821914733E-2</c:v>
                </c:pt>
                <c:pt idx="21">
                  <c:v>3.7300884053095507E-2</c:v>
                </c:pt>
                <c:pt idx="22">
                  <c:v>2.4251420667357193E-2</c:v>
                </c:pt>
                <c:pt idx="23">
                  <c:v>1.2143790502465279E-2</c:v>
                </c:pt>
                <c:pt idx="24">
                  <c:v>1.2146684030693189E-2</c:v>
                </c:pt>
                <c:pt idx="25">
                  <c:v>-1.7748986252883459E-3</c:v>
                </c:pt>
                <c:pt idx="26">
                  <c:v>9.6976292746719928E-4</c:v>
                </c:pt>
                <c:pt idx="27">
                  <c:v>4.3290179508939097E-3</c:v>
                </c:pt>
                <c:pt idx="28">
                  <c:v>2.4637220898658274E-2</c:v>
                </c:pt>
                <c:pt idx="29">
                  <c:v>2.7741658555812343E-2</c:v>
                </c:pt>
                <c:pt idx="30">
                  <c:v>1.7873985886557753E-2</c:v>
                </c:pt>
              </c:numCache>
            </c:numRef>
          </c:val>
          <c:extLst>
            <c:ext xmlns:c16="http://schemas.microsoft.com/office/drawing/2014/chart" uri="{C3380CC4-5D6E-409C-BE32-E72D297353CC}">
              <c16:uniqueId val="{00000001-AA18-4930-BDC5-78144A88C082}"/>
            </c:ext>
          </c:extLst>
        </c:ser>
        <c:dLbls>
          <c:showLegendKey val="0"/>
          <c:showVal val="0"/>
          <c:showCatName val="0"/>
          <c:showSerName val="0"/>
          <c:showPercent val="0"/>
          <c:showBubbleSize val="0"/>
        </c:dLbls>
        <c:gapWidth val="150"/>
        <c:overlap val="100"/>
        <c:axId val="2037606688"/>
        <c:axId val="1904021712"/>
      </c:barChart>
      <c:lineChart>
        <c:grouping val="standard"/>
        <c:varyColors val="0"/>
        <c:ser>
          <c:idx val="2"/>
          <c:order val="2"/>
          <c:tx>
            <c:strRef>
              <c:f>Feuil1!$R$1</c:f>
              <c:strCache>
                <c:ptCount val="1"/>
                <c:pt idx="0">
                  <c:v>Evolution RevPar</c:v>
                </c:pt>
              </c:strCache>
            </c:strRef>
          </c:tx>
          <c:spPr>
            <a:ln w="28575" cap="rnd">
              <a:solidFill>
                <a:schemeClr val="accent3"/>
              </a:solidFill>
              <a:round/>
            </a:ln>
            <a:effectLst/>
          </c:spPr>
          <c:marker>
            <c:symbol val="none"/>
          </c:marker>
          <c:cat>
            <c:numRef>
              <c:f>Feuil1!$O$2:$O$32</c:f>
              <c:numCache>
                <c:formatCode>m/d/yyyy</c:formatCode>
                <c:ptCount val="31"/>
                <c:pt idx="0">
                  <c:v>45108</c:v>
                </c:pt>
                <c:pt idx="1">
                  <c:v>45109</c:v>
                </c:pt>
                <c:pt idx="2">
                  <c:v>45110</c:v>
                </c:pt>
                <c:pt idx="3">
                  <c:v>45111</c:v>
                </c:pt>
                <c:pt idx="4">
                  <c:v>45112</c:v>
                </c:pt>
                <c:pt idx="5">
                  <c:v>45113</c:v>
                </c:pt>
                <c:pt idx="6">
                  <c:v>45114</c:v>
                </c:pt>
                <c:pt idx="7">
                  <c:v>45115</c:v>
                </c:pt>
                <c:pt idx="8">
                  <c:v>45116</c:v>
                </c:pt>
                <c:pt idx="9">
                  <c:v>45117</c:v>
                </c:pt>
                <c:pt idx="10">
                  <c:v>45118</c:v>
                </c:pt>
                <c:pt idx="11">
                  <c:v>45119</c:v>
                </c:pt>
                <c:pt idx="12">
                  <c:v>45120</c:v>
                </c:pt>
                <c:pt idx="13">
                  <c:v>45121</c:v>
                </c:pt>
                <c:pt idx="14">
                  <c:v>45122</c:v>
                </c:pt>
                <c:pt idx="15">
                  <c:v>45123</c:v>
                </c:pt>
                <c:pt idx="16">
                  <c:v>45124</c:v>
                </c:pt>
                <c:pt idx="17">
                  <c:v>45125</c:v>
                </c:pt>
                <c:pt idx="18">
                  <c:v>45126</c:v>
                </c:pt>
                <c:pt idx="19">
                  <c:v>45127</c:v>
                </c:pt>
                <c:pt idx="20">
                  <c:v>45128</c:v>
                </c:pt>
                <c:pt idx="21">
                  <c:v>45129</c:v>
                </c:pt>
                <c:pt idx="22">
                  <c:v>45130</c:v>
                </c:pt>
                <c:pt idx="23">
                  <c:v>45131</c:v>
                </c:pt>
                <c:pt idx="24">
                  <c:v>45132</c:v>
                </c:pt>
                <c:pt idx="25">
                  <c:v>45133</c:v>
                </c:pt>
                <c:pt idx="26">
                  <c:v>45134</c:v>
                </c:pt>
                <c:pt idx="27">
                  <c:v>45135</c:v>
                </c:pt>
                <c:pt idx="28">
                  <c:v>45136</c:v>
                </c:pt>
                <c:pt idx="29">
                  <c:v>45137</c:v>
                </c:pt>
                <c:pt idx="30">
                  <c:v>45138</c:v>
                </c:pt>
              </c:numCache>
            </c:numRef>
          </c:cat>
          <c:val>
            <c:numRef>
              <c:f>Feuil1!$R$2:$R$32</c:f>
              <c:numCache>
                <c:formatCode>0.0%</c:formatCode>
                <c:ptCount val="31"/>
                <c:pt idx="0">
                  <c:v>9.527917275625164E-2</c:v>
                </c:pt>
                <c:pt idx="1">
                  <c:v>9.4268914871776799E-2</c:v>
                </c:pt>
                <c:pt idx="2">
                  <c:v>0.13316209635075804</c:v>
                </c:pt>
                <c:pt idx="3">
                  <c:v>0.11629840681184866</c:v>
                </c:pt>
                <c:pt idx="4">
                  <c:v>0.10570859373810615</c:v>
                </c:pt>
                <c:pt idx="5">
                  <c:v>6.5609268353814976E-2</c:v>
                </c:pt>
                <c:pt idx="6">
                  <c:v>4.3226251898846879E-3</c:v>
                </c:pt>
                <c:pt idx="7">
                  <c:v>2.1393555883655546E-2</c:v>
                </c:pt>
                <c:pt idx="8">
                  <c:v>1.9593874904744846E-2</c:v>
                </c:pt>
                <c:pt idx="9">
                  <c:v>6.4975801686849799E-2</c:v>
                </c:pt>
                <c:pt idx="10">
                  <c:v>0.16838188977407742</c:v>
                </c:pt>
                <c:pt idx="11">
                  <c:v>0.18396395341485317</c:v>
                </c:pt>
                <c:pt idx="12">
                  <c:v>-4.0313706783444037E-2</c:v>
                </c:pt>
                <c:pt idx="13">
                  <c:v>3.1722236579933893E-2</c:v>
                </c:pt>
                <c:pt idx="14">
                  <c:v>-1.6744305191806474E-2</c:v>
                </c:pt>
                <c:pt idx="15">
                  <c:v>-5.6728939315505489E-2</c:v>
                </c:pt>
                <c:pt idx="16">
                  <c:v>-4.6581066582222164E-2</c:v>
                </c:pt>
                <c:pt idx="17">
                  <c:v>-7.1072006099184293E-2</c:v>
                </c:pt>
                <c:pt idx="18">
                  <c:v>-4.3453448023364927E-2</c:v>
                </c:pt>
                <c:pt idx="19">
                  <c:v>-7.8724640538201385E-3</c:v>
                </c:pt>
                <c:pt idx="20">
                  <c:v>1.0795925155993036E-2</c:v>
                </c:pt>
                <c:pt idx="21">
                  <c:v>4.7635400227725722E-3</c:v>
                </c:pt>
                <c:pt idx="22">
                  <c:v>-4.4305512163277938E-2</c:v>
                </c:pt>
                <c:pt idx="23">
                  <c:v>-2.8236133254039286E-3</c:v>
                </c:pt>
                <c:pt idx="24">
                  <c:v>1.2937514020381791E-2</c:v>
                </c:pt>
                <c:pt idx="25">
                  <c:v>-1.3271392338102928E-2</c:v>
                </c:pt>
                <c:pt idx="26">
                  <c:v>-2.6941441394462529E-2</c:v>
                </c:pt>
                <c:pt idx="27">
                  <c:v>-3.9365921147294203E-2</c:v>
                </c:pt>
                <c:pt idx="28">
                  <c:v>-1.2393555389666022E-2</c:v>
                </c:pt>
                <c:pt idx="29">
                  <c:v>6.9437650002166507E-3</c:v>
                </c:pt>
                <c:pt idx="30">
                  <c:v>-3.2808964328485568E-2</c:v>
                </c:pt>
              </c:numCache>
            </c:numRef>
          </c:val>
          <c:smooth val="0"/>
          <c:extLst>
            <c:ext xmlns:c16="http://schemas.microsoft.com/office/drawing/2014/chart" uri="{C3380CC4-5D6E-409C-BE32-E72D297353CC}">
              <c16:uniqueId val="{00000002-AA18-4930-BDC5-78144A88C082}"/>
            </c:ext>
          </c:extLst>
        </c:ser>
        <c:dLbls>
          <c:showLegendKey val="0"/>
          <c:showVal val="0"/>
          <c:showCatName val="0"/>
          <c:showSerName val="0"/>
          <c:showPercent val="0"/>
          <c:showBubbleSize val="0"/>
        </c:dLbls>
        <c:marker val="1"/>
        <c:smooth val="0"/>
        <c:axId val="2037606688"/>
        <c:axId val="1904021712"/>
      </c:lineChart>
      <c:dateAx>
        <c:axId val="2037606688"/>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7F7F7F"/>
                </a:solidFill>
                <a:latin typeface="Arial" panose="020B0604020202020204" pitchFamily="34" charset="0"/>
                <a:ea typeface="+mn-ea"/>
                <a:cs typeface="Arial" panose="020B0604020202020204" pitchFamily="34" charset="0"/>
              </a:defRPr>
            </a:pPr>
            <a:endParaRPr lang="fr-FR"/>
          </a:p>
        </c:txPr>
        <c:crossAx val="1904021712"/>
        <c:crosses val="autoZero"/>
        <c:auto val="1"/>
        <c:lblOffset val="100"/>
        <c:baseTimeUnit val="days"/>
      </c:dateAx>
      <c:valAx>
        <c:axId val="1904021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Arial" panose="020B0604020202020204" pitchFamily="34" charset="0"/>
                <a:ea typeface="+mn-ea"/>
                <a:cs typeface="Arial" panose="020B0604020202020204" pitchFamily="34" charset="0"/>
              </a:defRPr>
            </a:pPr>
            <a:endParaRPr lang="fr-FR"/>
          </a:p>
        </c:txPr>
        <c:crossAx val="2037606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rgbClr val="7F7F7F"/>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7F7F7F"/>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55994005441487E-2"/>
          <c:y val="2.9869677629522015E-2"/>
          <c:w val="0.93161557572479015"/>
          <c:h val="0.78082569090628373"/>
        </c:manualLayout>
      </c:layout>
      <c:barChart>
        <c:barDir val="col"/>
        <c:grouping val="stacked"/>
        <c:varyColors val="0"/>
        <c:ser>
          <c:idx val="1"/>
          <c:order val="0"/>
          <c:tx>
            <c:strRef>
              <c:f>Feuil2!$T$1</c:f>
              <c:strCache>
                <c:ptCount val="1"/>
                <c:pt idx="0">
                  <c:v>Evolution taux d'occupation</c:v>
                </c:pt>
              </c:strCache>
            </c:strRef>
          </c:tx>
          <c:spPr>
            <a:solidFill>
              <a:srgbClr val="008080"/>
            </a:solidFill>
            <a:ln>
              <a:noFill/>
            </a:ln>
            <a:effectLst/>
          </c:spPr>
          <c:invertIfNegative val="0"/>
          <c:cat>
            <c:numRef>
              <c:f>Feuil2!$R$2:$R$32</c:f>
              <c:numCache>
                <c:formatCode>m/d/yyyy</c:formatCode>
                <c:ptCount val="31"/>
                <c:pt idx="0">
                  <c:v>45139</c:v>
                </c:pt>
                <c:pt idx="1">
                  <c:v>45140</c:v>
                </c:pt>
                <c:pt idx="2">
                  <c:v>45141</c:v>
                </c:pt>
                <c:pt idx="3">
                  <c:v>45142</c:v>
                </c:pt>
                <c:pt idx="4">
                  <c:v>45143</c:v>
                </c:pt>
                <c:pt idx="5">
                  <c:v>45144</c:v>
                </c:pt>
                <c:pt idx="6">
                  <c:v>45145</c:v>
                </c:pt>
                <c:pt idx="7">
                  <c:v>45146</c:v>
                </c:pt>
                <c:pt idx="8">
                  <c:v>45147</c:v>
                </c:pt>
                <c:pt idx="9">
                  <c:v>45148</c:v>
                </c:pt>
                <c:pt idx="10">
                  <c:v>45149</c:v>
                </c:pt>
                <c:pt idx="11">
                  <c:v>45150</c:v>
                </c:pt>
                <c:pt idx="12">
                  <c:v>45151</c:v>
                </c:pt>
                <c:pt idx="13">
                  <c:v>45152</c:v>
                </c:pt>
                <c:pt idx="14">
                  <c:v>45153</c:v>
                </c:pt>
                <c:pt idx="15">
                  <c:v>45154</c:v>
                </c:pt>
                <c:pt idx="16">
                  <c:v>45155</c:v>
                </c:pt>
                <c:pt idx="17">
                  <c:v>45156</c:v>
                </c:pt>
                <c:pt idx="18">
                  <c:v>45157</c:v>
                </c:pt>
                <c:pt idx="19">
                  <c:v>45158</c:v>
                </c:pt>
                <c:pt idx="20">
                  <c:v>45159</c:v>
                </c:pt>
                <c:pt idx="21">
                  <c:v>45160</c:v>
                </c:pt>
                <c:pt idx="22">
                  <c:v>45161</c:v>
                </c:pt>
                <c:pt idx="23">
                  <c:v>45162</c:v>
                </c:pt>
                <c:pt idx="24">
                  <c:v>45163</c:v>
                </c:pt>
                <c:pt idx="25">
                  <c:v>45164</c:v>
                </c:pt>
                <c:pt idx="26">
                  <c:v>45165</c:v>
                </c:pt>
                <c:pt idx="27">
                  <c:v>45166</c:v>
                </c:pt>
                <c:pt idx="28">
                  <c:v>45167</c:v>
                </c:pt>
                <c:pt idx="29">
                  <c:v>45168</c:v>
                </c:pt>
                <c:pt idx="30">
                  <c:v>45169</c:v>
                </c:pt>
              </c:numCache>
            </c:numRef>
          </c:cat>
          <c:val>
            <c:numRef>
              <c:f>Feuil2!$T$2:$T$32</c:f>
              <c:numCache>
                <c:formatCode>0.0%</c:formatCode>
                <c:ptCount val="31"/>
                <c:pt idx="0">
                  <c:v>-4.7339976455443633E-2</c:v>
                </c:pt>
                <c:pt idx="1">
                  <c:v>-3.9129571800546548E-2</c:v>
                </c:pt>
                <c:pt idx="2">
                  <c:v>-5.477959530335752E-2</c:v>
                </c:pt>
                <c:pt idx="3">
                  <c:v>-5.3307483806716016E-2</c:v>
                </c:pt>
                <c:pt idx="4">
                  <c:v>-6.5454917274769042E-2</c:v>
                </c:pt>
                <c:pt idx="5">
                  <c:v>-5.3584791839038415E-2</c:v>
                </c:pt>
                <c:pt idx="6">
                  <c:v>-3.3397698961191935E-2</c:v>
                </c:pt>
                <c:pt idx="7">
                  <c:v>-3.0941202597403183E-2</c:v>
                </c:pt>
                <c:pt idx="8">
                  <c:v>-3.5692774130892668E-2</c:v>
                </c:pt>
                <c:pt idx="9">
                  <c:v>-3.1851790512212985E-2</c:v>
                </c:pt>
                <c:pt idx="10">
                  <c:v>-4.0622549418025788E-2</c:v>
                </c:pt>
                <c:pt idx="11">
                  <c:v>-2.3241108310129932E-2</c:v>
                </c:pt>
                <c:pt idx="12">
                  <c:v>-3.5045198762659657E-2</c:v>
                </c:pt>
                <c:pt idx="13">
                  <c:v>0.12051813360299812</c:v>
                </c:pt>
                <c:pt idx="14">
                  <c:v>-0.14659651639476068</c:v>
                </c:pt>
                <c:pt idx="15">
                  <c:v>-5.0456870230013551E-2</c:v>
                </c:pt>
                <c:pt idx="16">
                  <c:v>-2.4177223210615106E-2</c:v>
                </c:pt>
                <c:pt idx="17">
                  <c:v>-1.4594639256990116E-2</c:v>
                </c:pt>
                <c:pt idx="18">
                  <c:v>-1.5706600457624842E-2</c:v>
                </c:pt>
                <c:pt idx="19">
                  <c:v>1.252070592162613E-2</c:v>
                </c:pt>
                <c:pt idx="20">
                  <c:v>-3.6182004110557608E-3</c:v>
                </c:pt>
                <c:pt idx="21">
                  <c:v>2.2690082301224379E-3</c:v>
                </c:pt>
                <c:pt idx="22">
                  <c:v>-1.4062830742076482E-3</c:v>
                </c:pt>
                <c:pt idx="23">
                  <c:v>-4.1144290274665041E-3</c:v>
                </c:pt>
                <c:pt idx="24">
                  <c:v>-1.7345533365592303E-2</c:v>
                </c:pt>
                <c:pt idx="25">
                  <c:v>-3.5091247450024676E-2</c:v>
                </c:pt>
                <c:pt idx="26">
                  <c:v>-4.0300672351758604E-2</c:v>
                </c:pt>
                <c:pt idx="27">
                  <c:v>-1.893910600592974E-2</c:v>
                </c:pt>
                <c:pt idx="28">
                  <c:v>2.0124532110133764E-2</c:v>
                </c:pt>
                <c:pt idx="29">
                  <c:v>9.7983136163505513E-2</c:v>
                </c:pt>
                <c:pt idx="30">
                  <c:v>4.7305460131367383E-2</c:v>
                </c:pt>
              </c:numCache>
            </c:numRef>
          </c:val>
          <c:extLst>
            <c:ext xmlns:c16="http://schemas.microsoft.com/office/drawing/2014/chart" uri="{C3380CC4-5D6E-409C-BE32-E72D297353CC}">
              <c16:uniqueId val="{00000000-9523-4933-A71B-9CC8443E9A4E}"/>
            </c:ext>
          </c:extLst>
        </c:ser>
        <c:ser>
          <c:idx val="0"/>
          <c:order val="1"/>
          <c:tx>
            <c:strRef>
              <c:f>Feuil2!$S$1</c:f>
              <c:strCache>
                <c:ptCount val="1"/>
                <c:pt idx="0">
                  <c:v>Evolution Prix moyen</c:v>
                </c:pt>
              </c:strCache>
            </c:strRef>
          </c:tx>
          <c:spPr>
            <a:solidFill>
              <a:schemeClr val="bg2">
                <a:lumMod val="90000"/>
              </a:schemeClr>
            </a:solidFill>
            <a:ln>
              <a:noFill/>
            </a:ln>
            <a:effectLst/>
          </c:spPr>
          <c:invertIfNegative val="0"/>
          <c:cat>
            <c:numRef>
              <c:f>Feuil2!$R$2:$R$32</c:f>
              <c:numCache>
                <c:formatCode>m/d/yyyy</c:formatCode>
                <c:ptCount val="31"/>
                <c:pt idx="0">
                  <c:v>45139</c:v>
                </c:pt>
                <c:pt idx="1">
                  <c:v>45140</c:v>
                </c:pt>
                <c:pt idx="2">
                  <c:v>45141</c:v>
                </c:pt>
                <c:pt idx="3">
                  <c:v>45142</c:v>
                </c:pt>
                <c:pt idx="4">
                  <c:v>45143</c:v>
                </c:pt>
                <c:pt idx="5">
                  <c:v>45144</c:v>
                </c:pt>
                <c:pt idx="6">
                  <c:v>45145</c:v>
                </c:pt>
                <c:pt idx="7">
                  <c:v>45146</c:v>
                </c:pt>
                <c:pt idx="8">
                  <c:v>45147</c:v>
                </c:pt>
                <c:pt idx="9">
                  <c:v>45148</c:v>
                </c:pt>
                <c:pt idx="10">
                  <c:v>45149</c:v>
                </c:pt>
                <c:pt idx="11">
                  <c:v>45150</c:v>
                </c:pt>
                <c:pt idx="12">
                  <c:v>45151</c:v>
                </c:pt>
                <c:pt idx="13">
                  <c:v>45152</c:v>
                </c:pt>
                <c:pt idx="14">
                  <c:v>45153</c:v>
                </c:pt>
                <c:pt idx="15">
                  <c:v>45154</c:v>
                </c:pt>
                <c:pt idx="16">
                  <c:v>45155</c:v>
                </c:pt>
                <c:pt idx="17">
                  <c:v>45156</c:v>
                </c:pt>
                <c:pt idx="18">
                  <c:v>45157</c:v>
                </c:pt>
                <c:pt idx="19">
                  <c:v>45158</c:v>
                </c:pt>
                <c:pt idx="20">
                  <c:v>45159</c:v>
                </c:pt>
                <c:pt idx="21">
                  <c:v>45160</c:v>
                </c:pt>
                <c:pt idx="22">
                  <c:v>45161</c:v>
                </c:pt>
                <c:pt idx="23">
                  <c:v>45162</c:v>
                </c:pt>
                <c:pt idx="24">
                  <c:v>45163</c:v>
                </c:pt>
                <c:pt idx="25">
                  <c:v>45164</c:v>
                </c:pt>
                <c:pt idx="26">
                  <c:v>45165</c:v>
                </c:pt>
                <c:pt idx="27">
                  <c:v>45166</c:v>
                </c:pt>
                <c:pt idx="28">
                  <c:v>45167</c:v>
                </c:pt>
                <c:pt idx="29">
                  <c:v>45168</c:v>
                </c:pt>
                <c:pt idx="30">
                  <c:v>45169</c:v>
                </c:pt>
              </c:numCache>
            </c:numRef>
          </c:cat>
          <c:val>
            <c:numRef>
              <c:f>Feuil2!$S$2:$S$32</c:f>
              <c:numCache>
                <c:formatCode>0.0%</c:formatCode>
                <c:ptCount val="31"/>
                <c:pt idx="0">
                  <c:v>2.3342972456013467E-2</c:v>
                </c:pt>
                <c:pt idx="1">
                  <c:v>1.5192716297035336E-2</c:v>
                </c:pt>
                <c:pt idx="2">
                  <c:v>2.4803171243639843E-2</c:v>
                </c:pt>
                <c:pt idx="3">
                  <c:v>3.4039353049609034E-2</c:v>
                </c:pt>
                <c:pt idx="4">
                  <c:v>3.1172500617680177E-2</c:v>
                </c:pt>
                <c:pt idx="5">
                  <c:v>1.6046945132534018E-2</c:v>
                </c:pt>
                <c:pt idx="6">
                  <c:v>9.640252906387925E-3</c:v>
                </c:pt>
                <c:pt idx="7">
                  <c:v>2.2084426939623647E-3</c:v>
                </c:pt>
                <c:pt idx="8">
                  <c:v>3.9995059538029398E-3</c:v>
                </c:pt>
                <c:pt idx="9">
                  <c:v>9.2974687855871263E-3</c:v>
                </c:pt>
                <c:pt idx="10">
                  <c:v>1.4837514115201733E-2</c:v>
                </c:pt>
                <c:pt idx="11">
                  <c:v>1.4754381749356504E-2</c:v>
                </c:pt>
                <c:pt idx="12">
                  <c:v>2.4090963821454592E-2</c:v>
                </c:pt>
                <c:pt idx="13">
                  <c:v>1.2352609771346446E-2</c:v>
                </c:pt>
                <c:pt idx="14">
                  <c:v>9.5304169636980962E-2</c:v>
                </c:pt>
                <c:pt idx="15">
                  <c:v>6.907589448936835E-2</c:v>
                </c:pt>
                <c:pt idx="16">
                  <c:v>5.9291627469621577E-2</c:v>
                </c:pt>
                <c:pt idx="17">
                  <c:v>4.0783279305119491E-2</c:v>
                </c:pt>
                <c:pt idx="18">
                  <c:v>3.0339591763443696E-2</c:v>
                </c:pt>
                <c:pt idx="19">
                  <c:v>4.4521462599256489E-2</c:v>
                </c:pt>
                <c:pt idx="20">
                  <c:v>4.4420663069700606E-2</c:v>
                </c:pt>
                <c:pt idx="21">
                  <c:v>4.9010830286903007E-2</c:v>
                </c:pt>
                <c:pt idx="22">
                  <c:v>4.5713978314066761E-2</c:v>
                </c:pt>
                <c:pt idx="23">
                  <c:v>3.4980788927275075E-2</c:v>
                </c:pt>
                <c:pt idx="24">
                  <c:v>3.5392431863994434E-2</c:v>
                </c:pt>
                <c:pt idx="25">
                  <c:v>3.02095571123564E-2</c:v>
                </c:pt>
                <c:pt idx="26">
                  <c:v>2.1939160726169193E-2</c:v>
                </c:pt>
                <c:pt idx="27">
                  <c:v>4.0042940897022206E-2</c:v>
                </c:pt>
                <c:pt idx="28">
                  <c:v>5.8359615313549051E-2</c:v>
                </c:pt>
                <c:pt idx="29">
                  <c:v>4.4290182270739997E-2</c:v>
                </c:pt>
                <c:pt idx="30">
                  <c:v>3.6027581582050772E-2</c:v>
                </c:pt>
              </c:numCache>
            </c:numRef>
          </c:val>
          <c:extLst>
            <c:ext xmlns:c16="http://schemas.microsoft.com/office/drawing/2014/chart" uri="{C3380CC4-5D6E-409C-BE32-E72D297353CC}">
              <c16:uniqueId val="{00000001-9523-4933-A71B-9CC8443E9A4E}"/>
            </c:ext>
          </c:extLst>
        </c:ser>
        <c:dLbls>
          <c:showLegendKey val="0"/>
          <c:showVal val="0"/>
          <c:showCatName val="0"/>
          <c:showSerName val="0"/>
          <c:showPercent val="0"/>
          <c:showBubbleSize val="0"/>
        </c:dLbls>
        <c:gapWidth val="150"/>
        <c:overlap val="100"/>
        <c:axId val="2037606688"/>
        <c:axId val="1904021712"/>
      </c:barChart>
      <c:lineChart>
        <c:grouping val="standard"/>
        <c:varyColors val="0"/>
        <c:ser>
          <c:idx val="2"/>
          <c:order val="2"/>
          <c:tx>
            <c:strRef>
              <c:f>Feuil2!$U$1</c:f>
              <c:strCache>
                <c:ptCount val="1"/>
                <c:pt idx="0">
                  <c:v>Evolution RevPar</c:v>
                </c:pt>
              </c:strCache>
            </c:strRef>
          </c:tx>
          <c:spPr>
            <a:ln w="28575" cap="rnd">
              <a:solidFill>
                <a:schemeClr val="accent3"/>
              </a:solidFill>
              <a:round/>
            </a:ln>
            <a:effectLst/>
          </c:spPr>
          <c:marker>
            <c:symbol val="none"/>
          </c:marker>
          <c:cat>
            <c:numRef>
              <c:f>Feuil2!$R$2:$R$32</c:f>
              <c:numCache>
                <c:formatCode>m/d/yyyy</c:formatCode>
                <c:ptCount val="31"/>
                <c:pt idx="0">
                  <c:v>45139</c:v>
                </c:pt>
                <c:pt idx="1">
                  <c:v>45140</c:v>
                </c:pt>
                <c:pt idx="2">
                  <c:v>45141</c:v>
                </c:pt>
                <c:pt idx="3">
                  <c:v>45142</c:v>
                </c:pt>
                <c:pt idx="4">
                  <c:v>45143</c:v>
                </c:pt>
                <c:pt idx="5">
                  <c:v>45144</c:v>
                </c:pt>
                <c:pt idx="6">
                  <c:v>45145</c:v>
                </c:pt>
                <c:pt idx="7">
                  <c:v>45146</c:v>
                </c:pt>
                <c:pt idx="8">
                  <c:v>45147</c:v>
                </c:pt>
                <c:pt idx="9">
                  <c:v>45148</c:v>
                </c:pt>
                <c:pt idx="10">
                  <c:v>45149</c:v>
                </c:pt>
                <c:pt idx="11">
                  <c:v>45150</c:v>
                </c:pt>
                <c:pt idx="12">
                  <c:v>45151</c:v>
                </c:pt>
                <c:pt idx="13">
                  <c:v>45152</c:v>
                </c:pt>
                <c:pt idx="14">
                  <c:v>45153</c:v>
                </c:pt>
                <c:pt idx="15">
                  <c:v>45154</c:v>
                </c:pt>
                <c:pt idx="16">
                  <c:v>45155</c:v>
                </c:pt>
                <c:pt idx="17">
                  <c:v>45156</c:v>
                </c:pt>
                <c:pt idx="18">
                  <c:v>45157</c:v>
                </c:pt>
                <c:pt idx="19">
                  <c:v>45158</c:v>
                </c:pt>
                <c:pt idx="20">
                  <c:v>45159</c:v>
                </c:pt>
                <c:pt idx="21">
                  <c:v>45160</c:v>
                </c:pt>
                <c:pt idx="22">
                  <c:v>45161</c:v>
                </c:pt>
                <c:pt idx="23">
                  <c:v>45162</c:v>
                </c:pt>
                <c:pt idx="24">
                  <c:v>45163</c:v>
                </c:pt>
                <c:pt idx="25">
                  <c:v>45164</c:v>
                </c:pt>
                <c:pt idx="26">
                  <c:v>45165</c:v>
                </c:pt>
                <c:pt idx="27">
                  <c:v>45166</c:v>
                </c:pt>
                <c:pt idx="28">
                  <c:v>45167</c:v>
                </c:pt>
                <c:pt idx="29">
                  <c:v>45168</c:v>
                </c:pt>
                <c:pt idx="30">
                  <c:v>45169</c:v>
                </c:pt>
              </c:numCache>
            </c:numRef>
          </c:cat>
          <c:val>
            <c:numRef>
              <c:f>Feuil2!$U$2:$U$32</c:f>
              <c:numCache>
                <c:formatCode>0.0%</c:formatCode>
                <c:ptCount val="31"/>
                <c:pt idx="0">
                  <c:v>-2.5102059765897966E-2</c:v>
                </c:pt>
                <c:pt idx="1">
                  <c:v>-2.4531339986701428E-2</c:v>
                </c:pt>
                <c:pt idx="2">
                  <c:v>-3.1335131742684097E-2</c:v>
                </c:pt>
                <c:pt idx="3">
                  <c:v>-2.1082683018590065E-2</c:v>
                </c:pt>
                <c:pt idx="4">
                  <c:v>-3.6322810106266812E-2</c:v>
                </c:pt>
                <c:pt idx="5">
                  <c:v>-3.8397718921083679E-2</c:v>
                </c:pt>
                <c:pt idx="6">
                  <c:v>-2.4079408319281348E-2</c:v>
                </c:pt>
                <c:pt idx="7">
                  <c:v>-2.8801091776259446E-2</c:v>
                </c:pt>
                <c:pt idx="8">
                  <c:v>-3.183602163973398E-2</c:v>
                </c:pt>
                <c:pt idx="9">
                  <c:v>-2.2850462754678169E-2</c:v>
                </c:pt>
                <c:pt idx="10">
                  <c:v>-2.6387772953209487E-2</c:v>
                </c:pt>
                <c:pt idx="11">
                  <c:v>-8.8296347450592672E-3</c:v>
                </c:pt>
                <c:pt idx="12">
                  <c:v>-1.1798507556711968E-2</c:v>
                </c:pt>
                <c:pt idx="13">
                  <c:v>0.13435945684911332</c:v>
                </c:pt>
                <c:pt idx="14">
                  <c:v>-6.5263606024456466E-2</c:v>
                </c:pt>
                <c:pt idx="15">
                  <c:v>1.5133670815082656E-2</c:v>
                </c:pt>
                <c:pt idx="16">
                  <c:v>3.3680897347152738E-2</c:v>
                </c:pt>
                <c:pt idx="17">
                  <c:v>2.5593422798954046E-2</c:v>
                </c:pt>
                <c:pt idx="18">
                  <c:v>1.4156459459943038E-2</c:v>
                </c:pt>
                <c:pt idx="19">
                  <c:v>5.7599608661288659E-2</c:v>
                </c:pt>
                <c:pt idx="20">
                  <c:v>4.0641739797266707E-2</c:v>
                </c:pt>
                <c:pt idx="21">
                  <c:v>5.1391044494311533E-2</c:v>
                </c:pt>
                <c:pt idx="22">
                  <c:v>4.4243408445901355E-2</c:v>
                </c:pt>
                <c:pt idx="23">
                  <c:v>3.0722433926442472E-2</c:v>
                </c:pt>
                <c:pt idx="24">
                  <c:v>1.7432997890615809E-2</c:v>
                </c:pt>
                <c:pt idx="25">
                  <c:v>-5.9417813816535769E-3</c:v>
                </c:pt>
                <c:pt idx="26">
                  <c:v>-1.9245674553687309E-2</c:v>
                </c:pt>
                <c:pt idx="27">
                  <c:v>2.0345457388654564E-2</c:v>
                </c:pt>
                <c:pt idx="28">
                  <c:v>7.9658607375995283E-2</c:v>
                </c:pt>
                <c:pt idx="29">
                  <c:v>0.14661300939438582</c:v>
                </c:pt>
                <c:pt idx="30">
                  <c:v>8.5037343037577484E-2</c:v>
                </c:pt>
              </c:numCache>
            </c:numRef>
          </c:val>
          <c:smooth val="0"/>
          <c:extLst>
            <c:ext xmlns:c16="http://schemas.microsoft.com/office/drawing/2014/chart" uri="{C3380CC4-5D6E-409C-BE32-E72D297353CC}">
              <c16:uniqueId val="{00000002-9523-4933-A71B-9CC8443E9A4E}"/>
            </c:ext>
          </c:extLst>
        </c:ser>
        <c:dLbls>
          <c:showLegendKey val="0"/>
          <c:showVal val="0"/>
          <c:showCatName val="0"/>
          <c:showSerName val="0"/>
          <c:showPercent val="0"/>
          <c:showBubbleSize val="0"/>
        </c:dLbls>
        <c:marker val="1"/>
        <c:smooth val="0"/>
        <c:axId val="2037606688"/>
        <c:axId val="1904021712"/>
      </c:lineChart>
      <c:dateAx>
        <c:axId val="2037606688"/>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7F7F7F"/>
                </a:solidFill>
                <a:latin typeface="Arial" panose="020B0604020202020204" pitchFamily="34" charset="0"/>
                <a:ea typeface="+mn-ea"/>
                <a:cs typeface="Arial" panose="020B0604020202020204" pitchFamily="34" charset="0"/>
              </a:defRPr>
            </a:pPr>
            <a:endParaRPr lang="fr-FR"/>
          </a:p>
        </c:txPr>
        <c:crossAx val="1904021712"/>
        <c:crosses val="autoZero"/>
        <c:auto val="1"/>
        <c:lblOffset val="100"/>
        <c:baseTimeUnit val="days"/>
      </c:dateAx>
      <c:valAx>
        <c:axId val="1904021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Arial" panose="020B0604020202020204" pitchFamily="34" charset="0"/>
                <a:ea typeface="+mn-ea"/>
                <a:cs typeface="Arial" panose="020B0604020202020204" pitchFamily="34" charset="0"/>
              </a:defRPr>
            </a:pPr>
            <a:endParaRPr lang="fr-FR"/>
          </a:p>
        </c:txPr>
        <c:crossAx val="2037606688"/>
        <c:crosses val="autoZero"/>
        <c:crossBetween val="between"/>
      </c:valAx>
      <c:spPr>
        <a:noFill/>
        <a:ln>
          <a:noFill/>
        </a:ln>
        <a:effectLst/>
      </c:spPr>
    </c:plotArea>
    <c:legend>
      <c:legendPos val="b"/>
      <c:layout>
        <c:manualLayout>
          <c:xMode val="edge"/>
          <c:yMode val="edge"/>
          <c:x val="0.26477924785251566"/>
          <c:y val="0.67398860217509737"/>
          <c:w val="0.59316034452309963"/>
          <c:h val="8.8244682543991523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7F7F7F"/>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rgbClr val="7F7F7F"/>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Feuil1!$S$1</c:f>
              <c:strCache>
                <c:ptCount val="1"/>
                <c:pt idx="0">
                  <c:v>Evolution taux d'occupation</c:v>
                </c:pt>
              </c:strCache>
            </c:strRef>
          </c:tx>
          <c:spPr>
            <a:solidFill>
              <a:srgbClr val="008080"/>
            </a:solidFill>
            <a:ln>
              <a:noFill/>
            </a:ln>
            <a:effectLst/>
          </c:spPr>
          <c:invertIfNegative val="0"/>
          <c:cat>
            <c:numRef>
              <c:f>Feuil1!$Q$2:$Q$31</c:f>
              <c:numCache>
                <c:formatCode>m/d/yyyy</c:formatCode>
                <c:ptCount val="3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numCache>
            </c:numRef>
          </c:cat>
          <c:val>
            <c:numRef>
              <c:f>Feuil1!$S$2:$S$31</c:f>
              <c:numCache>
                <c:formatCode>0.0%</c:formatCode>
                <c:ptCount val="30"/>
                <c:pt idx="0">
                  <c:v>8.9976504496440679E-3</c:v>
                </c:pt>
                <c:pt idx="1">
                  <c:v>-3.5711592369563894E-2</c:v>
                </c:pt>
                <c:pt idx="2">
                  <c:v>-1.0508694698537546E-2</c:v>
                </c:pt>
                <c:pt idx="3">
                  <c:v>-9.0170600574130177E-2</c:v>
                </c:pt>
                <c:pt idx="4">
                  <c:v>-5.4747399919260697E-2</c:v>
                </c:pt>
                <c:pt idx="5">
                  <c:v>-2.6396466677710118E-2</c:v>
                </c:pt>
                <c:pt idx="6">
                  <c:v>-4.8180968613885433E-2</c:v>
                </c:pt>
                <c:pt idx="7">
                  <c:v>-1.6135773465307146E-2</c:v>
                </c:pt>
                <c:pt idx="8">
                  <c:v>-3.271408436903811E-2</c:v>
                </c:pt>
                <c:pt idx="9">
                  <c:v>-2.3118728221419582E-3</c:v>
                </c:pt>
                <c:pt idx="10">
                  <c:v>-9.2405437288726189E-3</c:v>
                </c:pt>
                <c:pt idx="11">
                  <c:v>2.7061662908125506E-3</c:v>
                </c:pt>
                <c:pt idx="12">
                  <c:v>1.6940040461361772E-3</c:v>
                </c:pt>
                <c:pt idx="13">
                  <c:v>8.6440641845246802E-3</c:v>
                </c:pt>
                <c:pt idx="14">
                  <c:v>-9.6991724398519663E-3</c:v>
                </c:pt>
                <c:pt idx="15">
                  <c:v>-2.5544493095110865E-2</c:v>
                </c:pt>
                <c:pt idx="16">
                  <c:v>-1.3434504618233811E-2</c:v>
                </c:pt>
                <c:pt idx="17">
                  <c:v>-4.8919026618907679E-3</c:v>
                </c:pt>
                <c:pt idx="18">
                  <c:v>4.2807229083563492E-4</c:v>
                </c:pt>
                <c:pt idx="19">
                  <c:v>-1.1831078461809197E-2</c:v>
                </c:pt>
                <c:pt idx="20">
                  <c:v>-3.6484626408085696E-2</c:v>
                </c:pt>
                <c:pt idx="21">
                  <c:v>-1.5328690198305517E-2</c:v>
                </c:pt>
                <c:pt idx="22">
                  <c:v>-4.601153972522809E-3</c:v>
                </c:pt>
                <c:pt idx="23">
                  <c:v>6.015631685407774E-2</c:v>
                </c:pt>
                <c:pt idx="24">
                  <c:v>1.5406583071666535E-2</c:v>
                </c:pt>
                <c:pt idx="25">
                  <c:v>2.512443450085744E-2</c:v>
                </c:pt>
                <c:pt idx="26">
                  <c:v>1.6180893124351892E-2</c:v>
                </c:pt>
                <c:pt idx="27">
                  <c:v>1.1889101608671959E-2</c:v>
                </c:pt>
                <c:pt idx="28">
                  <c:v>3.9772326153001636E-2</c:v>
                </c:pt>
                <c:pt idx="29">
                  <c:v>4.5301131947611539E-2</c:v>
                </c:pt>
              </c:numCache>
            </c:numRef>
          </c:val>
          <c:extLst>
            <c:ext xmlns:c16="http://schemas.microsoft.com/office/drawing/2014/chart" uri="{C3380CC4-5D6E-409C-BE32-E72D297353CC}">
              <c16:uniqueId val="{00000000-EE96-4457-9D8D-B4876C4F45B3}"/>
            </c:ext>
          </c:extLst>
        </c:ser>
        <c:ser>
          <c:idx val="0"/>
          <c:order val="1"/>
          <c:tx>
            <c:strRef>
              <c:f>Feuil1!$R$1</c:f>
              <c:strCache>
                <c:ptCount val="1"/>
                <c:pt idx="0">
                  <c:v>Evolution Prix moyen</c:v>
                </c:pt>
              </c:strCache>
            </c:strRef>
          </c:tx>
          <c:spPr>
            <a:solidFill>
              <a:schemeClr val="bg2"/>
            </a:solidFill>
            <a:ln>
              <a:noFill/>
            </a:ln>
            <a:effectLst/>
          </c:spPr>
          <c:invertIfNegative val="0"/>
          <c:cat>
            <c:numRef>
              <c:f>Feuil1!$Q$2:$Q$31</c:f>
              <c:numCache>
                <c:formatCode>m/d/yyyy</c:formatCode>
                <c:ptCount val="3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numCache>
            </c:numRef>
          </c:cat>
          <c:val>
            <c:numRef>
              <c:f>Feuil1!$R$2:$R$31</c:f>
              <c:numCache>
                <c:formatCode>0.0%</c:formatCode>
                <c:ptCount val="30"/>
                <c:pt idx="0">
                  <c:v>6.678192360475399E-2</c:v>
                </c:pt>
                <c:pt idx="1">
                  <c:v>6.4133462592942392E-2</c:v>
                </c:pt>
                <c:pt idx="2">
                  <c:v>6.8541588608653115E-2</c:v>
                </c:pt>
                <c:pt idx="3">
                  <c:v>5.4294430691501194E-2</c:v>
                </c:pt>
                <c:pt idx="4">
                  <c:v>2.6505033022642177E-2</c:v>
                </c:pt>
                <c:pt idx="5">
                  <c:v>1.9834698105439585E-2</c:v>
                </c:pt>
                <c:pt idx="6">
                  <c:v>1.5299238480683597E-2</c:v>
                </c:pt>
                <c:pt idx="7">
                  <c:v>0.12516876100057761</c:v>
                </c:pt>
                <c:pt idx="8">
                  <c:v>0.12420214682511199</c:v>
                </c:pt>
                <c:pt idx="9">
                  <c:v>6.7313062891441566E-2</c:v>
                </c:pt>
                <c:pt idx="10">
                  <c:v>4.0252726211832179E-2</c:v>
                </c:pt>
                <c:pt idx="11">
                  <c:v>8.7330551715061766E-2</c:v>
                </c:pt>
                <c:pt idx="12">
                  <c:v>0.11228783218415384</c:v>
                </c:pt>
                <c:pt idx="13">
                  <c:v>0.13822893465311692</c:v>
                </c:pt>
                <c:pt idx="14">
                  <c:v>0.14077647817188144</c:v>
                </c:pt>
                <c:pt idx="15">
                  <c:v>0.14453363603487368</c:v>
                </c:pt>
                <c:pt idx="16">
                  <c:v>0.15415339980847431</c:v>
                </c:pt>
                <c:pt idx="17">
                  <c:v>8.8069088756549396E-2</c:v>
                </c:pt>
                <c:pt idx="18">
                  <c:v>7.0064610501713975E-2</c:v>
                </c:pt>
                <c:pt idx="19">
                  <c:v>6.8469737843409595E-2</c:v>
                </c:pt>
                <c:pt idx="20">
                  <c:v>9.7392167419568354E-2</c:v>
                </c:pt>
                <c:pt idx="21">
                  <c:v>0.17785680343510313</c:v>
                </c:pt>
                <c:pt idx="22">
                  <c:v>0.26189994759585478</c:v>
                </c:pt>
                <c:pt idx="23">
                  <c:v>0.17683291201373885</c:v>
                </c:pt>
                <c:pt idx="24">
                  <c:v>9.2191741887831746E-2</c:v>
                </c:pt>
                <c:pt idx="25">
                  <c:v>8.5711284966254464E-2</c:v>
                </c:pt>
                <c:pt idx="26">
                  <c:v>8.6275582571019083E-2</c:v>
                </c:pt>
                <c:pt idx="27">
                  <c:v>8.7070529956044806E-2</c:v>
                </c:pt>
                <c:pt idx="28">
                  <c:v>0.20228199108710898</c:v>
                </c:pt>
                <c:pt idx="29">
                  <c:v>0.16758989794451096</c:v>
                </c:pt>
              </c:numCache>
            </c:numRef>
          </c:val>
          <c:extLst>
            <c:ext xmlns:c16="http://schemas.microsoft.com/office/drawing/2014/chart" uri="{C3380CC4-5D6E-409C-BE32-E72D297353CC}">
              <c16:uniqueId val="{00000001-EE96-4457-9D8D-B4876C4F45B3}"/>
            </c:ext>
          </c:extLst>
        </c:ser>
        <c:dLbls>
          <c:showLegendKey val="0"/>
          <c:showVal val="0"/>
          <c:showCatName val="0"/>
          <c:showSerName val="0"/>
          <c:showPercent val="0"/>
          <c:showBubbleSize val="0"/>
        </c:dLbls>
        <c:gapWidth val="150"/>
        <c:overlap val="100"/>
        <c:axId val="2037606688"/>
        <c:axId val="1904021712"/>
      </c:barChart>
      <c:lineChart>
        <c:grouping val="standard"/>
        <c:varyColors val="0"/>
        <c:ser>
          <c:idx val="2"/>
          <c:order val="2"/>
          <c:tx>
            <c:strRef>
              <c:f>Feuil1!$T$1</c:f>
              <c:strCache>
                <c:ptCount val="1"/>
                <c:pt idx="0">
                  <c:v>Evolution RevPar</c:v>
                </c:pt>
              </c:strCache>
            </c:strRef>
          </c:tx>
          <c:spPr>
            <a:ln w="28575" cap="rnd">
              <a:solidFill>
                <a:schemeClr val="accent3"/>
              </a:solidFill>
              <a:round/>
            </a:ln>
            <a:effectLst/>
          </c:spPr>
          <c:marker>
            <c:symbol val="none"/>
          </c:marker>
          <c:cat>
            <c:numRef>
              <c:f>Feuil1!$Q$2:$Q$31</c:f>
              <c:numCache>
                <c:formatCode>m/d/yyyy</c:formatCode>
                <c:ptCount val="3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numCache>
            </c:numRef>
          </c:cat>
          <c:val>
            <c:numRef>
              <c:f>Feuil1!$T$2:$T$31</c:f>
              <c:numCache>
                <c:formatCode>0.0%</c:formatCode>
                <c:ptCount val="30"/>
                <c:pt idx="0">
                  <c:v>7.638045445934849E-2</c:v>
                </c:pt>
                <c:pt idx="1">
                  <c:v>2.6131562150010668E-2</c:v>
                </c:pt>
                <c:pt idx="2">
                  <c:v>5.7312611281274517E-2</c:v>
                </c:pt>
                <c:pt idx="3">
                  <c:v>-4.0771931305912168E-2</c:v>
                </c:pt>
                <c:pt idx="4">
                  <c:v>-2.9693448539382272E-2</c:v>
                </c:pt>
                <c:pt idx="5">
                  <c:v>-7.0853345198732542E-3</c:v>
                </c:pt>
                <c:pt idx="6">
                  <c:v>-3.3618862262255966E-2</c:v>
                </c:pt>
                <c:pt idx="7">
                  <c:v>0.107013292762832</c:v>
                </c:pt>
                <c:pt idx="8">
                  <c:v>8.7424902946021454E-2</c:v>
                </c:pt>
                <c:pt idx="9">
                  <c:v>6.4845570828625743E-2</c:v>
                </c:pt>
                <c:pt idx="10">
                  <c:v>3.0640225406192823E-2</c:v>
                </c:pt>
                <c:pt idx="11">
                  <c:v>9.0273049001083683E-2</c:v>
                </c:pt>
                <c:pt idx="12">
                  <c:v>0.11417205227234195</c:v>
                </c:pt>
                <c:pt idx="13">
                  <c:v>0.14806785862094163</c:v>
                </c:pt>
                <c:pt idx="14">
                  <c:v>0.12971189039476538</c:v>
                </c:pt>
                <c:pt idx="15">
                  <c:v>0.11529710447205876</c:v>
                </c:pt>
                <c:pt idx="16">
                  <c:v>0.1386479206285971</c:v>
                </c:pt>
                <c:pt idx="17">
                  <c:v>8.2746360684940123E-2</c:v>
                </c:pt>
                <c:pt idx="18">
                  <c:v>7.0522675510873656E-2</c:v>
                </c:pt>
                <c:pt idx="19">
                  <c:v>5.5828588540915547E-2</c:v>
                </c:pt>
                <c:pt idx="20">
                  <c:v>5.7354224168105983E-2</c:v>
                </c:pt>
                <c:pt idx="21">
                  <c:v>0.15980180139727995</c:v>
                </c:pt>
                <c:pt idx="22">
                  <c:v>0.2560937516390478</c:v>
                </c:pt>
                <c:pt idx="23">
                  <c:v>0.24762684555314429</c:v>
                </c:pt>
                <c:pt idx="24">
                  <c:v>0.10901868468941478</c:v>
                </c:pt>
                <c:pt idx="25">
                  <c:v>0.11298916703223094</c:v>
                </c:pt>
                <c:pt idx="26">
                  <c:v>0.10385249167619381</c:v>
                </c:pt>
                <c:pt idx="27">
                  <c:v>9.9994821942485101E-2</c:v>
                </c:pt>
                <c:pt idx="28">
                  <c:v>0.25009954256450562</c:v>
                </c:pt>
                <c:pt idx="29">
                  <c:v>0.22048304197199342</c:v>
                </c:pt>
              </c:numCache>
            </c:numRef>
          </c:val>
          <c:smooth val="0"/>
          <c:extLst>
            <c:ext xmlns:c16="http://schemas.microsoft.com/office/drawing/2014/chart" uri="{C3380CC4-5D6E-409C-BE32-E72D297353CC}">
              <c16:uniqueId val="{00000002-EE96-4457-9D8D-B4876C4F45B3}"/>
            </c:ext>
          </c:extLst>
        </c:ser>
        <c:dLbls>
          <c:showLegendKey val="0"/>
          <c:showVal val="0"/>
          <c:showCatName val="0"/>
          <c:showSerName val="0"/>
          <c:showPercent val="0"/>
          <c:showBubbleSize val="0"/>
        </c:dLbls>
        <c:marker val="1"/>
        <c:smooth val="0"/>
        <c:axId val="2037606688"/>
        <c:axId val="1904021712"/>
      </c:lineChart>
      <c:dateAx>
        <c:axId val="2037606688"/>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crossAx val="1904021712"/>
        <c:crosses val="autoZero"/>
        <c:auto val="1"/>
        <c:lblOffset val="100"/>
        <c:baseTimeUnit val="days"/>
      </c:dateAx>
      <c:valAx>
        <c:axId val="1904021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crossAx val="2037606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A5A5A5"/>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Feuil1!$S$1</c:f>
              <c:strCache>
                <c:ptCount val="1"/>
                <c:pt idx="0">
                  <c:v>Evolution taux d'occupation</c:v>
                </c:pt>
              </c:strCache>
            </c:strRef>
          </c:tx>
          <c:spPr>
            <a:solidFill>
              <a:srgbClr val="008080"/>
            </a:solidFill>
            <a:ln>
              <a:noFill/>
            </a:ln>
            <a:effectLst/>
          </c:spPr>
          <c:invertIfNegative val="0"/>
          <c:cat>
            <c:numRef>
              <c:f>Feuil1!$Q$2:$Q$9</c:f>
              <c:numCache>
                <c:formatCode>m/d/yyyy</c:formatCode>
                <c:ptCount val="8"/>
                <c:pt idx="0">
                  <c:v>45200</c:v>
                </c:pt>
                <c:pt idx="1">
                  <c:v>45201</c:v>
                </c:pt>
                <c:pt idx="2">
                  <c:v>45202</c:v>
                </c:pt>
                <c:pt idx="3">
                  <c:v>45203</c:v>
                </c:pt>
                <c:pt idx="4">
                  <c:v>45204</c:v>
                </c:pt>
                <c:pt idx="5">
                  <c:v>45205</c:v>
                </c:pt>
                <c:pt idx="6">
                  <c:v>45206</c:v>
                </c:pt>
                <c:pt idx="7">
                  <c:v>45207</c:v>
                </c:pt>
              </c:numCache>
            </c:numRef>
          </c:cat>
          <c:val>
            <c:numRef>
              <c:f>Feuil1!$S$2:$S$9</c:f>
              <c:numCache>
                <c:formatCode>0.0%</c:formatCode>
                <c:ptCount val="8"/>
                <c:pt idx="0">
                  <c:v>8.6696485748322338E-2</c:v>
                </c:pt>
                <c:pt idx="1">
                  <c:v>4.73219971442016E-2</c:v>
                </c:pt>
                <c:pt idx="2">
                  <c:v>1.7193856906149163E-2</c:v>
                </c:pt>
                <c:pt idx="3">
                  <c:v>1.2342897656596019E-2</c:v>
                </c:pt>
                <c:pt idx="4">
                  <c:v>3.3777338801967982E-2</c:v>
                </c:pt>
                <c:pt idx="5">
                  <c:v>4.9741703190440134E-2</c:v>
                </c:pt>
                <c:pt idx="6">
                  <c:v>3.8321849636391292E-2</c:v>
                </c:pt>
                <c:pt idx="7">
                  <c:v>8.5607729548629274E-2</c:v>
                </c:pt>
              </c:numCache>
            </c:numRef>
          </c:val>
          <c:extLst>
            <c:ext xmlns:c16="http://schemas.microsoft.com/office/drawing/2014/chart" uri="{C3380CC4-5D6E-409C-BE32-E72D297353CC}">
              <c16:uniqueId val="{00000000-9428-42D0-BC1A-0D862E3BCEE6}"/>
            </c:ext>
          </c:extLst>
        </c:ser>
        <c:ser>
          <c:idx val="0"/>
          <c:order val="1"/>
          <c:tx>
            <c:strRef>
              <c:f>Feuil1!$R$1</c:f>
              <c:strCache>
                <c:ptCount val="1"/>
                <c:pt idx="0">
                  <c:v>Evolution Prix moyen</c:v>
                </c:pt>
              </c:strCache>
            </c:strRef>
          </c:tx>
          <c:spPr>
            <a:solidFill>
              <a:schemeClr val="bg2"/>
            </a:solidFill>
            <a:ln>
              <a:noFill/>
            </a:ln>
            <a:effectLst/>
          </c:spPr>
          <c:invertIfNegative val="0"/>
          <c:cat>
            <c:numRef>
              <c:f>Feuil1!$Q$2:$Q$9</c:f>
              <c:numCache>
                <c:formatCode>m/d/yyyy</c:formatCode>
                <c:ptCount val="8"/>
                <c:pt idx="0">
                  <c:v>45200</c:v>
                </c:pt>
                <c:pt idx="1">
                  <c:v>45201</c:v>
                </c:pt>
                <c:pt idx="2">
                  <c:v>45202</c:v>
                </c:pt>
                <c:pt idx="3">
                  <c:v>45203</c:v>
                </c:pt>
                <c:pt idx="4">
                  <c:v>45204</c:v>
                </c:pt>
                <c:pt idx="5">
                  <c:v>45205</c:v>
                </c:pt>
                <c:pt idx="6">
                  <c:v>45206</c:v>
                </c:pt>
                <c:pt idx="7">
                  <c:v>45207</c:v>
                </c:pt>
              </c:numCache>
            </c:numRef>
          </c:cat>
          <c:val>
            <c:numRef>
              <c:f>Feuil1!$R$2:$R$9</c:f>
              <c:numCache>
                <c:formatCode>0.0%</c:formatCode>
                <c:ptCount val="8"/>
                <c:pt idx="0">
                  <c:v>0.16707098668034726</c:v>
                </c:pt>
                <c:pt idx="1">
                  <c:v>0.10042831196574853</c:v>
                </c:pt>
                <c:pt idx="2">
                  <c:v>7.9817332945351982E-2</c:v>
                </c:pt>
                <c:pt idx="3">
                  <c:v>0.10281920510902109</c:v>
                </c:pt>
                <c:pt idx="4">
                  <c:v>0.12584531336403226</c:v>
                </c:pt>
                <c:pt idx="5">
                  <c:v>0.24816687001074889</c:v>
                </c:pt>
                <c:pt idx="6">
                  <c:v>0.22152354488159443</c:v>
                </c:pt>
                <c:pt idx="7">
                  <c:v>0.14739653947354703</c:v>
                </c:pt>
              </c:numCache>
            </c:numRef>
          </c:val>
          <c:extLst>
            <c:ext xmlns:c16="http://schemas.microsoft.com/office/drawing/2014/chart" uri="{C3380CC4-5D6E-409C-BE32-E72D297353CC}">
              <c16:uniqueId val="{00000001-9428-42D0-BC1A-0D862E3BCEE6}"/>
            </c:ext>
          </c:extLst>
        </c:ser>
        <c:dLbls>
          <c:showLegendKey val="0"/>
          <c:showVal val="0"/>
          <c:showCatName val="0"/>
          <c:showSerName val="0"/>
          <c:showPercent val="0"/>
          <c:showBubbleSize val="0"/>
        </c:dLbls>
        <c:gapWidth val="150"/>
        <c:overlap val="100"/>
        <c:axId val="2037606688"/>
        <c:axId val="1904021712"/>
      </c:barChart>
      <c:lineChart>
        <c:grouping val="standard"/>
        <c:varyColors val="0"/>
        <c:ser>
          <c:idx val="2"/>
          <c:order val="2"/>
          <c:tx>
            <c:strRef>
              <c:f>Feuil1!$T$1</c:f>
              <c:strCache>
                <c:ptCount val="1"/>
                <c:pt idx="0">
                  <c:v>Evolution RevPar</c:v>
                </c:pt>
              </c:strCache>
            </c:strRef>
          </c:tx>
          <c:spPr>
            <a:ln w="28575" cap="rnd">
              <a:solidFill>
                <a:schemeClr val="accent3"/>
              </a:solidFill>
              <a:round/>
            </a:ln>
            <a:effectLst/>
          </c:spPr>
          <c:marker>
            <c:symbol val="none"/>
          </c:marker>
          <c:cat>
            <c:numRef>
              <c:f>Feuil1!$Q$2:$Q$9</c:f>
              <c:numCache>
                <c:formatCode>m/d/yyyy</c:formatCode>
                <c:ptCount val="8"/>
                <c:pt idx="0">
                  <c:v>45200</c:v>
                </c:pt>
                <c:pt idx="1">
                  <c:v>45201</c:v>
                </c:pt>
                <c:pt idx="2">
                  <c:v>45202</c:v>
                </c:pt>
                <c:pt idx="3">
                  <c:v>45203</c:v>
                </c:pt>
                <c:pt idx="4">
                  <c:v>45204</c:v>
                </c:pt>
                <c:pt idx="5">
                  <c:v>45205</c:v>
                </c:pt>
                <c:pt idx="6">
                  <c:v>45206</c:v>
                </c:pt>
                <c:pt idx="7">
                  <c:v>45207</c:v>
                </c:pt>
              </c:numCache>
            </c:numRef>
          </c:cat>
          <c:val>
            <c:numRef>
              <c:f>Feuil1!$T$2:$T$9</c:f>
              <c:numCache>
                <c:formatCode>0.0%</c:formatCode>
                <c:ptCount val="8"/>
                <c:pt idx="0">
                  <c:v>0.26825193984436058</c:v>
                </c:pt>
                <c:pt idx="1">
                  <c:v>0.15250277740199025</c:v>
                </c:pt>
                <c:pt idx="2">
                  <c:v>9.8383557652794051E-2</c:v>
                </c:pt>
                <c:pt idx="3">
                  <c:v>0.11643118969141031</c:v>
                </c:pt>
                <c:pt idx="4">
                  <c:v>0.16387337195213703</c:v>
                </c:pt>
                <c:pt idx="5">
                  <c:v>0.3102528159909641</c:v>
                </c:pt>
                <c:pt idx="6">
                  <c:v>0.26833458649585862</c:v>
                </c:pt>
                <c:pt idx="7">
                  <c:v>0.24562255210983164</c:v>
                </c:pt>
              </c:numCache>
            </c:numRef>
          </c:val>
          <c:smooth val="0"/>
          <c:extLst>
            <c:ext xmlns:c16="http://schemas.microsoft.com/office/drawing/2014/chart" uri="{C3380CC4-5D6E-409C-BE32-E72D297353CC}">
              <c16:uniqueId val="{00000002-9428-42D0-BC1A-0D862E3BCEE6}"/>
            </c:ext>
          </c:extLst>
        </c:ser>
        <c:dLbls>
          <c:showLegendKey val="0"/>
          <c:showVal val="0"/>
          <c:showCatName val="0"/>
          <c:showSerName val="0"/>
          <c:showPercent val="0"/>
          <c:showBubbleSize val="0"/>
        </c:dLbls>
        <c:marker val="1"/>
        <c:smooth val="0"/>
        <c:axId val="2037606688"/>
        <c:axId val="1904021712"/>
      </c:lineChart>
      <c:dateAx>
        <c:axId val="2037606688"/>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crossAx val="1904021712"/>
        <c:crosses val="autoZero"/>
        <c:auto val="1"/>
        <c:lblOffset val="100"/>
        <c:baseTimeUnit val="days"/>
      </c:dateAx>
      <c:valAx>
        <c:axId val="1904021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crossAx val="2037606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A5A5A5"/>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A5A5A5"/>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Feuil5!$A$4</c:f>
              <c:strCache>
                <c:ptCount val="1"/>
                <c:pt idx="0">
                  <c:v>Taux de réservation 2023</c:v>
                </c:pt>
              </c:strCache>
            </c:strRef>
          </c:tx>
          <c:spPr>
            <a:ln w="28575" cap="rnd">
              <a:solidFill>
                <a:srgbClr val="058181"/>
              </a:solidFill>
              <a:round/>
            </a:ln>
            <a:effectLst/>
          </c:spPr>
          <c:marker>
            <c:symbol val="none"/>
          </c:marker>
          <c:cat>
            <c:strRef>
              <c:f>Feuil5!$F$11:$R$11</c:f>
              <c:strCache>
                <c:ptCount val="13"/>
                <c:pt idx="0">
                  <c:v>Sem. du 02-10-23</c:v>
                </c:pt>
                <c:pt idx="1">
                  <c:v>Sem. du 09-10-23</c:v>
                </c:pt>
                <c:pt idx="2">
                  <c:v>Sem. du 16-10-23</c:v>
                </c:pt>
                <c:pt idx="3">
                  <c:v>Sem. du 23-10-23</c:v>
                </c:pt>
                <c:pt idx="4">
                  <c:v>Sem. du 30-10-23</c:v>
                </c:pt>
                <c:pt idx="5">
                  <c:v>Sem. du 06-11-23</c:v>
                </c:pt>
                <c:pt idx="6">
                  <c:v>Sem. du 13-11-23</c:v>
                </c:pt>
                <c:pt idx="7">
                  <c:v>Sem. du 20-11-23</c:v>
                </c:pt>
                <c:pt idx="8">
                  <c:v>Sem. du 27-11-23</c:v>
                </c:pt>
                <c:pt idx="9">
                  <c:v>Sem. du 04-12-23</c:v>
                </c:pt>
                <c:pt idx="10">
                  <c:v>Sem. du 11-12-23</c:v>
                </c:pt>
                <c:pt idx="11">
                  <c:v>Sem. du 18-12-23</c:v>
                </c:pt>
                <c:pt idx="12">
                  <c:v>Sem. du 25-12-23</c:v>
                </c:pt>
              </c:strCache>
              <c:extLst/>
            </c:strRef>
          </c:cat>
          <c:val>
            <c:numRef>
              <c:f>Feuil5!$F$4:$R$4</c:f>
              <c:numCache>
                <c:formatCode>0%</c:formatCode>
                <c:ptCount val="13"/>
                <c:pt idx="0">
                  <c:v>0.37008091868073173</c:v>
                </c:pt>
                <c:pt idx="1">
                  <c:v>0.31178809984414707</c:v>
                </c:pt>
                <c:pt idx="2">
                  <c:v>0.25488520517433394</c:v>
                </c:pt>
                <c:pt idx="3">
                  <c:v>0.20613180478947549</c:v>
                </c:pt>
                <c:pt idx="4">
                  <c:v>0.14889118556446293</c:v>
                </c:pt>
                <c:pt idx="5">
                  <c:v>0.14060216279466403</c:v>
                </c:pt>
                <c:pt idx="6">
                  <c:v>0.1503975691578267</c:v>
                </c:pt>
                <c:pt idx="7">
                  <c:v>0.14278441003644979</c:v>
                </c:pt>
                <c:pt idx="8">
                  <c:v>0.12442079861013329</c:v>
                </c:pt>
                <c:pt idx="9">
                  <c:v>0.1286087016922369</c:v>
                </c:pt>
                <c:pt idx="10">
                  <c:v>9.7296780702678456E-2</c:v>
                </c:pt>
                <c:pt idx="11">
                  <c:v>7.9670147764857077E-2</c:v>
                </c:pt>
                <c:pt idx="12">
                  <c:v>9.8744188265500854E-2</c:v>
                </c:pt>
              </c:numCache>
              <c:extLst/>
            </c:numRef>
          </c:val>
          <c:smooth val="0"/>
          <c:extLst>
            <c:ext xmlns:c16="http://schemas.microsoft.com/office/drawing/2014/chart" uri="{C3380CC4-5D6E-409C-BE32-E72D297353CC}">
              <c16:uniqueId val="{00000000-B825-49FB-BCDE-045FF8D87AC5}"/>
            </c:ext>
          </c:extLst>
        </c:ser>
        <c:ser>
          <c:idx val="1"/>
          <c:order val="1"/>
          <c:tx>
            <c:strRef>
              <c:f>Feuil5!$A$5</c:f>
              <c:strCache>
                <c:ptCount val="1"/>
                <c:pt idx="0">
                  <c:v> Taux de réservation 2022</c:v>
                </c:pt>
              </c:strCache>
            </c:strRef>
          </c:tx>
          <c:spPr>
            <a:ln w="28575" cap="rnd">
              <a:solidFill>
                <a:srgbClr val="92D050"/>
              </a:solidFill>
              <a:prstDash val="dash"/>
              <a:round/>
            </a:ln>
            <a:effectLst/>
          </c:spPr>
          <c:marker>
            <c:symbol val="none"/>
          </c:marker>
          <c:cat>
            <c:strRef>
              <c:f>Feuil5!$F$11:$R$11</c:f>
              <c:strCache>
                <c:ptCount val="13"/>
                <c:pt idx="0">
                  <c:v>Sem. du 02-10-23</c:v>
                </c:pt>
                <c:pt idx="1">
                  <c:v>Sem. du 09-10-23</c:v>
                </c:pt>
                <c:pt idx="2">
                  <c:v>Sem. du 16-10-23</c:v>
                </c:pt>
                <c:pt idx="3">
                  <c:v>Sem. du 23-10-23</c:v>
                </c:pt>
                <c:pt idx="4">
                  <c:v>Sem. du 30-10-23</c:v>
                </c:pt>
                <c:pt idx="5">
                  <c:v>Sem. du 06-11-23</c:v>
                </c:pt>
                <c:pt idx="6">
                  <c:v>Sem. du 13-11-23</c:v>
                </c:pt>
                <c:pt idx="7">
                  <c:v>Sem. du 20-11-23</c:v>
                </c:pt>
                <c:pt idx="8">
                  <c:v>Sem. du 27-11-23</c:v>
                </c:pt>
                <c:pt idx="9">
                  <c:v>Sem. du 04-12-23</c:v>
                </c:pt>
                <c:pt idx="10">
                  <c:v>Sem. du 11-12-23</c:v>
                </c:pt>
                <c:pt idx="11">
                  <c:v>Sem. du 18-12-23</c:v>
                </c:pt>
                <c:pt idx="12">
                  <c:v>Sem. du 25-12-23</c:v>
                </c:pt>
              </c:strCache>
              <c:extLst/>
            </c:strRef>
          </c:cat>
          <c:val>
            <c:numRef>
              <c:f>Feuil5!$F$5:$R$5</c:f>
              <c:numCache>
                <c:formatCode>0%</c:formatCode>
                <c:ptCount val="13"/>
                <c:pt idx="0">
                  <c:v>0.29500894699419417</c:v>
                </c:pt>
                <c:pt idx="1">
                  <c:v>0.25831143454857197</c:v>
                </c:pt>
                <c:pt idx="2">
                  <c:v>0.21819713934939178</c:v>
                </c:pt>
                <c:pt idx="3">
                  <c:v>0.18087699607709085</c:v>
                </c:pt>
                <c:pt idx="4">
                  <c:v>0.11707517520447183</c:v>
                </c:pt>
                <c:pt idx="5">
                  <c:v>0.11447967249990539</c:v>
                </c:pt>
                <c:pt idx="6">
                  <c:v>0.11690993228858854</c:v>
                </c:pt>
                <c:pt idx="7">
                  <c:v>0.1136426828350089</c:v>
                </c:pt>
                <c:pt idx="8">
                  <c:v>9.8330338034338827E-2</c:v>
                </c:pt>
                <c:pt idx="9">
                  <c:v>0.10470296393669164</c:v>
                </c:pt>
                <c:pt idx="10">
                  <c:v>7.5005632465233854E-2</c:v>
                </c:pt>
                <c:pt idx="11">
                  <c:v>6.3610961174276837E-2</c:v>
                </c:pt>
                <c:pt idx="12">
                  <c:v>8.9049161731683688E-2</c:v>
                </c:pt>
              </c:numCache>
              <c:extLst/>
            </c:numRef>
          </c:val>
          <c:smooth val="0"/>
          <c:extLst>
            <c:ext xmlns:c16="http://schemas.microsoft.com/office/drawing/2014/chart" uri="{C3380CC4-5D6E-409C-BE32-E72D297353CC}">
              <c16:uniqueId val="{00000001-B825-49FB-BCDE-045FF8D87AC5}"/>
            </c:ext>
          </c:extLst>
        </c:ser>
        <c:dLbls>
          <c:showLegendKey val="0"/>
          <c:showVal val="0"/>
          <c:showCatName val="0"/>
          <c:showSerName val="0"/>
          <c:showPercent val="0"/>
          <c:showBubbleSize val="0"/>
        </c:dLbls>
        <c:smooth val="0"/>
        <c:axId val="1669151231"/>
        <c:axId val="1669161215"/>
      </c:lineChart>
      <c:catAx>
        <c:axId val="1669151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929294"/>
                </a:solidFill>
                <a:latin typeface="Arial" panose="020B0604020202020204" pitchFamily="34" charset="0"/>
                <a:ea typeface="+mn-ea"/>
                <a:cs typeface="Arial" panose="020B0604020202020204" pitchFamily="34" charset="0"/>
              </a:defRPr>
            </a:pPr>
            <a:endParaRPr lang="fr-FR"/>
          </a:p>
        </c:txPr>
        <c:crossAx val="1669161215"/>
        <c:crosses val="autoZero"/>
        <c:auto val="1"/>
        <c:lblAlgn val="ctr"/>
        <c:lblOffset val="100"/>
        <c:noMultiLvlLbl val="0"/>
      </c:catAx>
      <c:valAx>
        <c:axId val="16691612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29294"/>
                </a:solidFill>
                <a:latin typeface="Arial" panose="020B0604020202020204" pitchFamily="34" charset="0"/>
                <a:ea typeface="+mn-ea"/>
                <a:cs typeface="Arial" panose="020B0604020202020204" pitchFamily="34" charset="0"/>
              </a:defRPr>
            </a:pPr>
            <a:endParaRPr lang="fr-FR"/>
          </a:p>
        </c:txPr>
        <c:crossAx val="16691512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929294"/>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900">
          <a:solidFill>
            <a:srgbClr val="929294"/>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8D1EBBC-75B7-C5EE-931C-62C15F48432E}"/>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D7C0896-075E-CE58-9A39-EAD2AD875D08}"/>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5DB58E30-4252-4397-9D1E-87CCA0A9A390}" type="datetimeFigureOut">
              <a:rPr lang="fr-FR" smtClean="0"/>
              <a:t>18/10/2023</a:t>
            </a:fld>
            <a:endParaRPr lang="fr-FR"/>
          </a:p>
        </p:txBody>
      </p:sp>
      <p:sp>
        <p:nvSpPr>
          <p:cNvPr id="4" name="Espace réservé du pied de page 3">
            <a:extLst>
              <a:ext uri="{FF2B5EF4-FFF2-40B4-BE49-F238E27FC236}">
                <a16:creationId xmlns:a16="http://schemas.microsoft.com/office/drawing/2014/main" id="{E0407487-9D5B-2D4B-077E-32C429AA33CA}"/>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AD0B523-CCCE-286A-22DC-67CE4E6CC72E}"/>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E6A2D114-D104-448E-8980-BA7EBBA7732E}" type="slidenum">
              <a:rPr lang="fr-FR" smtClean="0"/>
              <a:t>‹N°›</a:t>
            </a:fld>
            <a:endParaRPr lang="fr-FR"/>
          </a:p>
        </p:txBody>
      </p:sp>
    </p:spTree>
    <p:extLst>
      <p:ext uri="{BB962C8B-B14F-4D97-AF65-F5344CB8AC3E}">
        <p14:creationId xmlns:p14="http://schemas.microsoft.com/office/powerpoint/2010/main" val="1587638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E5BCF04-A4A1-4843-9071-43DF2582E3F9}" type="datetimeFigureOut">
              <a:rPr lang="fr-FR" smtClean="0"/>
              <a:t>18/10/2023</a:t>
            </a:fld>
            <a:endParaRPr lang="fr-FR"/>
          </a:p>
        </p:txBody>
      </p:sp>
      <p:sp>
        <p:nvSpPr>
          <p:cNvPr id="4" name="Espace réservé de l'image des diapositives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5C6D765D-63CB-4666-8B5C-CA1AA149CBB2}" type="slidenum">
              <a:rPr lang="fr-FR" smtClean="0"/>
              <a:t>‹N°›</a:t>
            </a:fld>
            <a:endParaRPr lang="fr-FR"/>
          </a:p>
        </p:txBody>
      </p:sp>
    </p:spTree>
    <p:extLst>
      <p:ext uri="{BB962C8B-B14F-4D97-AF65-F5344CB8AC3E}">
        <p14:creationId xmlns:p14="http://schemas.microsoft.com/office/powerpoint/2010/main" val="35361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a:t>
            </a:fld>
            <a:endParaRPr lang="fr-FR"/>
          </a:p>
        </p:txBody>
      </p:sp>
    </p:spTree>
    <p:extLst>
      <p:ext uri="{BB962C8B-B14F-4D97-AF65-F5344CB8AC3E}">
        <p14:creationId xmlns:p14="http://schemas.microsoft.com/office/powerpoint/2010/main" val="376866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10</a:t>
            </a:fld>
            <a:endParaRPr lang="fr-FR"/>
          </a:p>
        </p:txBody>
      </p:sp>
    </p:spTree>
    <p:extLst>
      <p:ext uri="{BB962C8B-B14F-4D97-AF65-F5344CB8AC3E}">
        <p14:creationId xmlns:p14="http://schemas.microsoft.com/office/powerpoint/2010/main" val="22832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11</a:t>
            </a:fld>
            <a:endParaRPr lang="fr-FR"/>
          </a:p>
        </p:txBody>
      </p:sp>
    </p:spTree>
    <p:extLst>
      <p:ext uri="{BB962C8B-B14F-4D97-AF65-F5344CB8AC3E}">
        <p14:creationId xmlns:p14="http://schemas.microsoft.com/office/powerpoint/2010/main" val="76090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12</a:t>
            </a:fld>
            <a:endParaRPr lang="fr-FR"/>
          </a:p>
        </p:txBody>
      </p:sp>
    </p:spTree>
    <p:extLst>
      <p:ext uri="{BB962C8B-B14F-4D97-AF65-F5344CB8AC3E}">
        <p14:creationId xmlns:p14="http://schemas.microsoft.com/office/powerpoint/2010/main" val="98123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13</a:t>
            </a:fld>
            <a:endParaRPr lang="fr-FR"/>
          </a:p>
        </p:txBody>
      </p:sp>
    </p:spTree>
    <p:extLst>
      <p:ext uri="{BB962C8B-B14F-4D97-AF65-F5344CB8AC3E}">
        <p14:creationId xmlns:p14="http://schemas.microsoft.com/office/powerpoint/2010/main" val="148359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14</a:t>
            </a:fld>
            <a:endParaRPr lang="fr-FR"/>
          </a:p>
        </p:txBody>
      </p:sp>
    </p:spTree>
    <p:extLst>
      <p:ext uri="{BB962C8B-B14F-4D97-AF65-F5344CB8AC3E}">
        <p14:creationId xmlns:p14="http://schemas.microsoft.com/office/powerpoint/2010/main" val="446014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15</a:t>
            </a:fld>
            <a:endParaRPr lang="fr-FR"/>
          </a:p>
        </p:txBody>
      </p:sp>
    </p:spTree>
    <p:extLst>
      <p:ext uri="{BB962C8B-B14F-4D97-AF65-F5344CB8AC3E}">
        <p14:creationId xmlns:p14="http://schemas.microsoft.com/office/powerpoint/2010/main" val="1349996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16</a:t>
            </a:fld>
            <a:endParaRPr lang="fr-FR"/>
          </a:p>
        </p:txBody>
      </p:sp>
    </p:spTree>
    <p:extLst>
      <p:ext uri="{BB962C8B-B14F-4D97-AF65-F5344CB8AC3E}">
        <p14:creationId xmlns:p14="http://schemas.microsoft.com/office/powerpoint/2010/main" val="3423148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17</a:t>
            </a:fld>
            <a:endParaRPr lang="fr-FR"/>
          </a:p>
        </p:txBody>
      </p:sp>
    </p:spTree>
    <p:extLst>
      <p:ext uri="{BB962C8B-B14F-4D97-AF65-F5344CB8AC3E}">
        <p14:creationId xmlns:p14="http://schemas.microsoft.com/office/powerpoint/2010/main" val="2434516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18</a:t>
            </a:fld>
            <a:endParaRPr lang="fr-FR"/>
          </a:p>
        </p:txBody>
      </p:sp>
    </p:spTree>
    <p:extLst>
      <p:ext uri="{BB962C8B-B14F-4D97-AF65-F5344CB8AC3E}">
        <p14:creationId xmlns:p14="http://schemas.microsoft.com/office/powerpoint/2010/main" val="3074389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19</a:t>
            </a:fld>
            <a:endParaRPr lang="fr-FR"/>
          </a:p>
        </p:txBody>
      </p:sp>
    </p:spTree>
    <p:extLst>
      <p:ext uri="{BB962C8B-B14F-4D97-AF65-F5344CB8AC3E}">
        <p14:creationId xmlns:p14="http://schemas.microsoft.com/office/powerpoint/2010/main" val="424145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1" kern="1200" dirty="0">
              <a:solidFill>
                <a:srgbClr val="FF0000"/>
              </a:solidFill>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2</a:t>
            </a:fld>
            <a:endParaRPr lang="fr-FR"/>
          </a:p>
        </p:txBody>
      </p:sp>
    </p:spTree>
    <p:extLst>
      <p:ext uri="{BB962C8B-B14F-4D97-AF65-F5344CB8AC3E}">
        <p14:creationId xmlns:p14="http://schemas.microsoft.com/office/powerpoint/2010/main" val="4167670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20</a:t>
            </a:fld>
            <a:endParaRPr lang="fr-FR"/>
          </a:p>
        </p:txBody>
      </p:sp>
    </p:spTree>
    <p:extLst>
      <p:ext uri="{BB962C8B-B14F-4D97-AF65-F5344CB8AC3E}">
        <p14:creationId xmlns:p14="http://schemas.microsoft.com/office/powerpoint/2010/main" val="170727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21</a:t>
            </a:fld>
            <a:endParaRPr lang="fr-FR"/>
          </a:p>
        </p:txBody>
      </p:sp>
    </p:spTree>
    <p:extLst>
      <p:ext uri="{BB962C8B-B14F-4D97-AF65-F5344CB8AC3E}">
        <p14:creationId xmlns:p14="http://schemas.microsoft.com/office/powerpoint/2010/main" val="3325355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22</a:t>
            </a:fld>
            <a:endParaRPr lang="fr-FR"/>
          </a:p>
        </p:txBody>
      </p:sp>
    </p:spTree>
    <p:extLst>
      <p:ext uri="{BB962C8B-B14F-4D97-AF65-F5344CB8AC3E}">
        <p14:creationId xmlns:p14="http://schemas.microsoft.com/office/powerpoint/2010/main" val="1867661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23</a:t>
            </a:fld>
            <a:endParaRPr lang="fr-FR"/>
          </a:p>
        </p:txBody>
      </p:sp>
    </p:spTree>
    <p:extLst>
      <p:ext uri="{BB962C8B-B14F-4D97-AF65-F5344CB8AC3E}">
        <p14:creationId xmlns:p14="http://schemas.microsoft.com/office/powerpoint/2010/main" val="3383315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24</a:t>
            </a:fld>
            <a:endParaRPr lang="fr-FR"/>
          </a:p>
        </p:txBody>
      </p:sp>
    </p:spTree>
    <p:extLst>
      <p:ext uri="{BB962C8B-B14F-4D97-AF65-F5344CB8AC3E}">
        <p14:creationId xmlns:p14="http://schemas.microsoft.com/office/powerpoint/2010/main" val="3556791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25</a:t>
            </a:fld>
            <a:endParaRPr lang="fr-FR"/>
          </a:p>
        </p:txBody>
      </p:sp>
    </p:spTree>
    <p:extLst>
      <p:ext uri="{BB962C8B-B14F-4D97-AF65-F5344CB8AC3E}">
        <p14:creationId xmlns:p14="http://schemas.microsoft.com/office/powerpoint/2010/main" val="60412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3</a:t>
            </a:fld>
            <a:endParaRPr lang="fr-FR"/>
          </a:p>
        </p:txBody>
      </p:sp>
    </p:spTree>
    <p:extLst>
      <p:ext uri="{BB962C8B-B14F-4D97-AF65-F5344CB8AC3E}">
        <p14:creationId xmlns:p14="http://schemas.microsoft.com/office/powerpoint/2010/main" val="5103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4</a:t>
            </a:fld>
            <a:endParaRPr lang="fr-FR"/>
          </a:p>
        </p:txBody>
      </p:sp>
    </p:spTree>
    <p:extLst>
      <p:ext uri="{BB962C8B-B14F-4D97-AF65-F5344CB8AC3E}">
        <p14:creationId xmlns:p14="http://schemas.microsoft.com/office/powerpoint/2010/main" val="133690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5</a:t>
            </a:fld>
            <a:endParaRPr lang="fr-FR"/>
          </a:p>
        </p:txBody>
      </p:sp>
    </p:spTree>
    <p:extLst>
      <p:ext uri="{BB962C8B-B14F-4D97-AF65-F5344CB8AC3E}">
        <p14:creationId xmlns:p14="http://schemas.microsoft.com/office/powerpoint/2010/main" val="347259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6</a:t>
            </a:fld>
            <a:endParaRPr lang="fr-FR"/>
          </a:p>
        </p:txBody>
      </p:sp>
    </p:spTree>
    <p:extLst>
      <p:ext uri="{BB962C8B-B14F-4D97-AF65-F5344CB8AC3E}">
        <p14:creationId xmlns:p14="http://schemas.microsoft.com/office/powerpoint/2010/main" val="424145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7</a:t>
            </a:fld>
            <a:endParaRPr lang="fr-FR"/>
          </a:p>
        </p:txBody>
      </p:sp>
    </p:spTree>
    <p:extLst>
      <p:ext uri="{BB962C8B-B14F-4D97-AF65-F5344CB8AC3E}">
        <p14:creationId xmlns:p14="http://schemas.microsoft.com/office/powerpoint/2010/main" val="294705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8</a:t>
            </a:fld>
            <a:endParaRPr lang="fr-FR"/>
          </a:p>
        </p:txBody>
      </p:sp>
    </p:spTree>
    <p:extLst>
      <p:ext uri="{BB962C8B-B14F-4D97-AF65-F5344CB8AC3E}">
        <p14:creationId xmlns:p14="http://schemas.microsoft.com/office/powerpoint/2010/main" val="294705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7FF69-CDBF-4926-A0A2-B4BD064C85AA}" type="slidenum">
              <a:rPr lang="fr-FR" smtClean="0"/>
              <a:t>9</a:t>
            </a:fld>
            <a:endParaRPr lang="fr-FR"/>
          </a:p>
        </p:txBody>
      </p:sp>
    </p:spTree>
    <p:extLst>
      <p:ext uri="{BB962C8B-B14F-4D97-AF65-F5344CB8AC3E}">
        <p14:creationId xmlns:p14="http://schemas.microsoft.com/office/powerpoint/2010/main" val="52889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B19717-D152-528F-9726-E02179700DD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5E693C1-7A2B-661E-8EEB-DF20AFD4B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F6F96D-37DC-06F9-194A-5F722073798F}"/>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5" name="Espace réservé du pied de page 4">
            <a:extLst>
              <a:ext uri="{FF2B5EF4-FFF2-40B4-BE49-F238E27FC236}">
                <a16:creationId xmlns:a16="http://schemas.microsoft.com/office/drawing/2014/main" id="{7787056A-B105-19C2-0775-711817F077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0056C8-A2E1-C5C0-4F7F-21EC2A5E35AF}"/>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203216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BEF115-F9F6-9EA0-D45A-F27FD4BF0B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5746B38-89CF-6DBD-1C5C-C6C841CF287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F8E8EA-559C-A147-3D30-520FE7FB1DDF}"/>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5" name="Espace réservé du pied de page 4">
            <a:extLst>
              <a:ext uri="{FF2B5EF4-FFF2-40B4-BE49-F238E27FC236}">
                <a16:creationId xmlns:a16="http://schemas.microsoft.com/office/drawing/2014/main" id="{0420F063-AB8B-E3CF-AE87-36280FBD26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9DB6BC-71F1-07BC-56A8-989A98BE67E1}"/>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393103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52DD423-4062-335E-4D42-272D2758AD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D33ACF7-4528-9DCF-E7C6-02886C47AD9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96C436-BE86-331B-6F4C-B1BBCD5DC2ED}"/>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5" name="Espace réservé du pied de page 4">
            <a:extLst>
              <a:ext uri="{FF2B5EF4-FFF2-40B4-BE49-F238E27FC236}">
                <a16:creationId xmlns:a16="http://schemas.microsoft.com/office/drawing/2014/main" id="{4DB34527-6AD0-A9DB-BFD2-B0973F2DBD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82BD45-2EB7-D859-7F00-1F1030DFE500}"/>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52516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71386-15A1-47DA-9424-B53255D80C9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A65E3A-2152-6919-6A5D-0FDAD54CBB3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466807-D553-4AB6-5408-AA28DF24322F}"/>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5" name="Espace réservé du pied de page 4">
            <a:extLst>
              <a:ext uri="{FF2B5EF4-FFF2-40B4-BE49-F238E27FC236}">
                <a16:creationId xmlns:a16="http://schemas.microsoft.com/office/drawing/2014/main" id="{94FCC5EC-93F0-70E8-7A0C-6071D46F52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FB820D-19E6-884D-0012-28C80EB88ADA}"/>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338348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109EF-30C8-2067-CEA4-765ACC07435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930E0BB-5FD9-7DB4-3FE6-363B281A40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6BF5E4E-9D7F-0AB6-B895-294C470E9867}"/>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5" name="Espace réservé du pied de page 4">
            <a:extLst>
              <a:ext uri="{FF2B5EF4-FFF2-40B4-BE49-F238E27FC236}">
                <a16:creationId xmlns:a16="http://schemas.microsoft.com/office/drawing/2014/main" id="{AB770669-979E-11CF-9976-DBC230B50E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DCD635-5E61-24C8-A0AE-EFE5B119A3C5}"/>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410921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059054-F681-6CD6-5672-6DBF008DC6E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5340E9B-AEBF-258E-BF69-423C73E9526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5C697CE-30B7-A9CF-DC6A-B0C9911030F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E82F513-0B28-74F5-8E35-8B987ED310C8}"/>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6" name="Espace réservé du pied de page 5">
            <a:extLst>
              <a:ext uri="{FF2B5EF4-FFF2-40B4-BE49-F238E27FC236}">
                <a16:creationId xmlns:a16="http://schemas.microsoft.com/office/drawing/2014/main" id="{C9D19D6B-E833-57D4-FFD4-B25B1F9E29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C1F3CF-54EA-2FF8-7A16-331E8EBCACA6}"/>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27099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F3D48-92F4-26BA-2283-008BE66BD2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8042C87-06F8-EB8F-44ED-018F3258A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93F0276-587B-D483-8840-0BDA5C297D5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CD51777-CE66-8214-F2EC-A3A667005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72560A9-9E52-B754-EDC0-50EEDC553C5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9B260D7-0588-D185-F54A-78EADB6120FD}"/>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8" name="Espace réservé du pied de page 7">
            <a:extLst>
              <a:ext uri="{FF2B5EF4-FFF2-40B4-BE49-F238E27FC236}">
                <a16:creationId xmlns:a16="http://schemas.microsoft.com/office/drawing/2014/main" id="{23660694-4965-9426-8F71-C7EFAF82C0A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36DE6D7-BA41-7E99-5E52-046C156BF81C}"/>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288040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BC4D6A-B54F-D8FA-E1BE-BE78120E30F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1EB7B93-2E30-89C9-AF74-4E13668CE333}"/>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4" name="Espace réservé du pied de page 3">
            <a:extLst>
              <a:ext uri="{FF2B5EF4-FFF2-40B4-BE49-F238E27FC236}">
                <a16:creationId xmlns:a16="http://schemas.microsoft.com/office/drawing/2014/main" id="{2E8FA0A1-DCA4-D30B-E7BA-78E36E7EBAF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AD4FF3-D270-68AA-CE9F-76E7A699916A}"/>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428751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DCF021-AF6C-F67A-7BEA-AE0B30C77891}"/>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3" name="Espace réservé du pied de page 2">
            <a:extLst>
              <a:ext uri="{FF2B5EF4-FFF2-40B4-BE49-F238E27FC236}">
                <a16:creationId xmlns:a16="http://schemas.microsoft.com/office/drawing/2014/main" id="{26E9D250-7549-8E3B-AAA1-EE689210B53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26B385-3AFD-0709-564B-1633D343E1DA}"/>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366184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FD252C-9468-5F41-E63B-0E6F948DB4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2D20E3-F7C4-53A8-AA36-84A08143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2F9F487-B58A-9FEC-AE94-FBABD00B1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5EAD7C-5270-325D-EFEE-D909758D5198}"/>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6" name="Espace réservé du pied de page 5">
            <a:extLst>
              <a:ext uri="{FF2B5EF4-FFF2-40B4-BE49-F238E27FC236}">
                <a16:creationId xmlns:a16="http://schemas.microsoft.com/office/drawing/2014/main" id="{C0DA03D9-3BB7-E840-29D3-8E51F78948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0A04D6-4F71-ABE6-A226-4673B7DCBF48}"/>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39191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096BB4-D399-3F64-CFD6-6FFFBBE1EC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9D9F207-0D44-E510-2589-5C9883C44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50AD7D3-1893-C6FC-9E5A-378D6AC08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635231-7F2F-B9F1-9DEA-B7542458245A}"/>
              </a:ext>
            </a:extLst>
          </p:cNvPr>
          <p:cNvSpPr>
            <a:spLocks noGrp="1"/>
          </p:cNvSpPr>
          <p:nvPr>
            <p:ph type="dt" sz="half" idx="10"/>
          </p:nvPr>
        </p:nvSpPr>
        <p:spPr/>
        <p:txBody>
          <a:bodyPr/>
          <a:lstStyle/>
          <a:p>
            <a:fld id="{2F040B44-CC04-44A0-9323-9A24EE68980E}" type="datetimeFigureOut">
              <a:rPr lang="fr-FR" smtClean="0"/>
              <a:t>18/10/2023</a:t>
            </a:fld>
            <a:endParaRPr lang="fr-FR"/>
          </a:p>
        </p:txBody>
      </p:sp>
      <p:sp>
        <p:nvSpPr>
          <p:cNvPr id="6" name="Espace réservé du pied de page 5">
            <a:extLst>
              <a:ext uri="{FF2B5EF4-FFF2-40B4-BE49-F238E27FC236}">
                <a16:creationId xmlns:a16="http://schemas.microsoft.com/office/drawing/2014/main" id="{4A932BE0-4156-E212-7BB7-FA95D1892C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8280A8-B6EC-FAD1-D1F3-06125DF8BE72}"/>
              </a:ext>
            </a:extLst>
          </p:cNvPr>
          <p:cNvSpPr>
            <a:spLocks noGrp="1"/>
          </p:cNvSpPr>
          <p:nvPr>
            <p:ph type="sldNum" sz="quarter" idx="12"/>
          </p:nvPr>
        </p:nvSpPr>
        <p:spPr/>
        <p:txBody>
          <a:bodyPr/>
          <a:lstStyle/>
          <a:p>
            <a:fld id="{1AF9BF92-B571-4BC7-9E8B-14B49C72FF59}" type="slidenum">
              <a:rPr lang="fr-FR" smtClean="0"/>
              <a:t>‹N°›</a:t>
            </a:fld>
            <a:endParaRPr lang="fr-FR"/>
          </a:p>
        </p:txBody>
      </p:sp>
    </p:spTree>
    <p:extLst>
      <p:ext uri="{BB962C8B-B14F-4D97-AF65-F5344CB8AC3E}">
        <p14:creationId xmlns:p14="http://schemas.microsoft.com/office/powerpoint/2010/main" val="26611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854F7AD-982A-23E7-4B2B-5D7358A89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0464232-0C57-5942-3E25-99E452F536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679A48-86E3-A0BE-ABF1-2D236A95C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40B44-CC04-44A0-9323-9A24EE68980E}" type="datetimeFigureOut">
              <a:rPr lang="fr-FR" smtClean="0"/>
              <a:t>18/10/2023</a:t>
            </a:fld>
            <a:endParaRPr lang="fr-FR"/>
          </a:p>
        </p:txBody>
      </p:sp>
      <p:sp>
        <p:nvSpPr>
          <p:cNvPr id="5" name="Espace réservé du pied de page 4">
            <a:extLst>
              <a:ext uri="{FF2B5EF4-FFF2-40B4-BE49-F238E27FC236}">
                <a16:creationId xmlns:a16="http://schemas.microsoft.com/office/drawing/2014/main" id="{5B9AD767-D566-500D-A754-304C76872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D629FFD-4EF6-FBD3-6A76-CE6460EBE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9BF92-B571-4BC7-9E8B-14B49C72FF59}" type="slidenum">
              <a:rPr lang="fr-FR" smtClean="0"/>
              <a:t>‹N°›</a:t>
            </a:fld>
            <a:endParaRPr lang="fr-FR"/>
          </a:p>
        </p:txBody>
      </p:sp>
    </p:spTree>
    <p:extLst>
      <p:ext uri="{BB962C8B-B14F-4D97-AF65-F5344CB8AC3E}">
        <p14:creationId xmlns:p14="http://schemas.microsoft.com/office/powerpoint/2010/main" val="111742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hart" Target="../charts/chart9.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France.fr" TargetMode="External"/><Relationship Id="rId4" Type="http://schemas.openxmlformats.org/officeDocument/2006/relationships/hyperlink" Target="atout-france.fr"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5.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notesSlide" Target="../notesSlides/notesSlide6.xml"/><Relationship Id="rId10" Type="http://schemas.openxmlformats.org/officeDocument/2006/relationships/chart" Target="../charts/chart4.xml"/><Relationship Id="rId4" Type="http://schemas.openxmlformats.org/officeDocument/2006/relationships/slideLayout" Target="../slideLayouts/slideLayout2.xml"/><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slideLayout" Target="../slideLayouts/slideLayout2.xml"/><Relationship Id="rId7" Type="http://schemas.openxmlformats.org/officeDocument/2006/relationships/chart" Target="../charts/chart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slideLayout" Target="../slideLayouts/slideLayout2.xml"/><Relationship Id="rId7" Type="http://schemas.openxmlformats.org/officeDocument/2006/relationships/chart" Target="../charts/chart7.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background"/>
          <p:cNvSpPr/>
          <p:nvPr/>
        </p:nvSpPr>
        <p:spPr>
          <a:xfrm>
            <a:off x="189653" y="768275"/>
            <a:ext cx="11812693" cy="5697979"/>
          </a:xfrm>
          <a:custGeom>
            <a:avLst/>
            <a:gdLst/>
            <a:ahLst/>
            <a:cxnLst/>
            <a:rect l="l" t="t" r="r" b="b"/>
            <a:pathLst>
              <a:path w="15824835" h="6998334">
                <a:moveTo>
                  <a:pt x="15824822" y="0"/>
                </a:moveTo>
                <a:lnTo>
                  <a:pt x="0" y="852614"/>
                </a:lnTo>
                <a:lnTo>
                  <a:pt x="0" y="6998042"/>
                </a:lnTo>
                <a:lnTo>
                  <a:pt x="15824822" y="6998042"/>
                </a:lnTo>
                <a:lnTo>
                  <a:pt x="15824822" y="0"/>
                </a:lnTo>
                <a:close/>
              </a:path>
            </a:pathLst>
          </a:custGeom>
          <a:solidFill>
            <a:srgbClr val="23356C"/>
          </a:solidFill>
        </p:spPr>
        <p:txBody>
          <a:bodyPr wrap="square" lIns="0" tIns="0" rIns="0" bIns="0" rtlCol="0"/>
          <a:lstStyle/>
          <a:p>
            <a:endParaRPr dirty="0"/>
          </a:p>
        </p:txBody>
      </p:sp>
      <p:sp>
        <p:nvSpPr>
          <p:cNvPr id="39" name="bg object 16"/>
          <p:cNvSpPr/>
          <p:nvPr/>
        </p:nvSpPr>
        <p:spPr>
          <a:xfrm>
            <a:off x="0" y="5985790"/>
            <a:ext cx="12192000" cy="872209"/>
          </a:xfrm>
          <a:custGeom>
            <a:avLst/>
            <a:gdLst/>
            <a:ahLst/>
            <a:cxnLst/>
            <a:rect l="l" t="t" r="r" b="b"/>
            <a:pathLst>
              <a:path w="16256000" h="1440179">
                <a:moveTo>
                  <a:pt x="16256000" y="0"/>
                </a:moveTo>
                <a:lnTo>
                  <a:pt x="0" y="0"/>
                </a:lnTo>
                <a:lnTo>
                  <a:pt x="0" y="1439900"/>
                </a:lnTo>
                <a:lnTo>
                  <a:pt x="16256000" y="1439900"/>
                </a:lnTo>
                <a:lnTo>
                  <a:pt x="16256000" y="0"/>
                </a:lnTo>
                <a:close/>
              </a:path>
            </a:pathLst>
          </a:custGeom>
          <a:solidFill>
            <a:srgbClr val="E20613"/>
          </a:solidFill>
        </p:spPr>
        <p:txBody>
          <a:bodyPr wrap="square" lIns="0" tIns="0" rIns="0" bIns="0" rtlCol="0"/>
          <a:lstStyle/>
          <a:p>
            <a:endParaRPr/>
          </a:p>
        </p:txBody>
      </p:sp>
      <p:sp>
        <p:nvSpPr>
          <p:cNvPr id="40" name="bg object 30"/>
          <p:cNvSpPr/>
          <p:nvPr/>
        </p:nvSpPr>
        <p:spPr>
          <a:xfrm>
            <a:off x="5464631" y="0"/>
            <a:ext cx="1267210" cy="60960"/>
          </a:xfrm>
          <a:custGeom>
            <a:avLst/>
            <a:gdLst/>
            <a:ahLst/>
            <a:cxnLst/>
            <a:rect l="l" t="t" r="r" b="b"/>
            <a:pathLst>
              <a:path w="2547620" h="122555">
                <a:moveTo>
                  <a:pt x="2547061" y="0"/>
                </a:moveTo>
                <a:lnTo>
                  <a:pt x="0" y="0"/>
                </a:lnTo>
                <a:lnTo>
                  <a:pt x="0" y="121932"/>
                </a:lnTo>
                <a:lnTo>
                  <a:pt x="2547061" y="121932"/>
                </a:lnTo>
                <a:lnTo>
                  <a:pt x="2547061" y="0"/>
                </a:lnTo>
                <a:close/>
              </a:path>
            </a:pathLst>
          </a:custGeom>
          <a:solidFill>
            <a:srgbClr val="E20613"/>
          </a:solidFill>
        </p:spPr>
        <p:txBody>
          <a:bodyPr wrap="square" lIns="0" tIns="0" rIns="0" bIns="0" rtlCol="0"/>
          <a:lstStyle/>
          <a:p>
            <a:endParaRPr/>
          </a:p>
        </p:txBody>
      </p:sp>
      <p:grpSp>
        <p:nvGrpSpPr>
          <p:cNvPr id="5" name="Groupe 4"/>
          <p:cNvGrpSpPr/>
          <p:nvPr/>
        </p:nvGrpSpPr>
        <p:grpSpPr>
          <a:xfrm>
            <a:off x="325629" y="233368"/>
            <a:ext cx="766601" cy="668713"/>
            <a:chOff x="1050376" y="313223"/>
            <a:chExt cx="1207528" cy="1053338"/>
          </a:xfrm>
        </p:grpSpPr>
        <p:pic>
          <p:nvPicPr>
            <p:cNvPr id="41" name="bg object 19"/>
            <p:cNvPicPr/>
            <p:nvPr/>
          </p:nvPicPr>
          <p:blipFill>
            <a:blip r:embed="rId3" cstate="print"/>
            <a:stretch>
              <a:fillRect/>
            </a:stretch>
          </p:blipFill>
          <p:spPr>
            <a:xfrm>
              <a:off x="1050381" y="313223"/>
              <a:ext cx="511991" cy="185775"/>
            </a:xfrm>
            <a:prstGeom prst="rect">
              <a:avLst/>
            </a:prstGeom>
          </p:spPr>
        </p:pic>
        <p:pic>
          <p:nvPicPr>
            <p:cNvPr id="42" name="bg object 20"/>
            <p:cNvPicPr/>
            <p:nvPr/>
          </p:nvPicPr>
          <p:blipFill>
            <a:blip r:embed="rId4" cstate="print"/>
            <a:stretch>
              <a:fillRect/>
            </a:stretch>
          </p:blipFill>
          <p:spPr>
            <a:xfrm>
              <a:off x="1050376" y="553052"/>
              <a:ext cx="1207528" cy="411860"/>
            </a:xfrm>
            <a:prstGeom prst="rect">
              <a:avLst/>
            </a:prstGeom>
          </p:spPr>
        </p:pic>
        <p:pic>
          <p:nvPicPr>
            <p:cNvPr id="43" name="bg object 21"/>
            <p:cNvPicPr/>
            <p:nvPr/>
          </p:nvPicPr>
          <p:blipFill>
            <a:blip r:embed="rId5" cstate="print"/>
            <a:stretch>
              <a:fillRect/>
            </a:stretch>
          </p:blipFill>
          <p:spPr>
            <a:xfrm>
              <a:off x="1050379" y="1025668"/>
              <a:ext cx="484301" cy="340893"/>
            </a:xfrm>
            <a:prstGeom prst="rect">
              <a:avLst/>
            </a:prstGeom>
          </p:spPr>
        </p:pic>
      </p:grpSp>
      <p:grpSp>
        <p:nvGrpSpPr>
          <p:cNvPr id="6" name="Groupe 5"/>
          <p:cNvGrpSpPr/>
          <p:nvPr/>
        </p:nvGrpSpPr>
        <p:grpSpPr>
          <a:xfrm>
            <a:off x="10918169" y="177476"/>
            <a:ext cx="894524" cy="469618"/>
            <a:chOff x="14835498" y="331603"/>
            <a:chExt cx="1409029" cy="739729"/>
          </a:xfrm>
        </p:grpSpPr>
        <p:sp>
          <p:nvSpPr>
            <p:cNvPr id="44" name="bg object 22"/>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45" name="bg object 23"/>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46" name="bg object 24"/>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47" name="bg object 25"/>
            <p:cNvPicPr/>
            <p:nvPr/>
          </p:nvPicPr>
          <p:blipFill>
            <a:blip r:embed="rId6" cstate="print"/>
            <a:stretch>
              <a:fillRect/>
            </a:stretch>
          </p:blipFill>
          <p:spPr>
            <a:xfrm>
              <a:off x="14863369" y="372145"/>
              <a:ext cx="174078" cy="190474"/>
            </a:xfrm>
            <a:prstGeom prst="rect">
              <a:avLst/>
            </a:prstGeom>
          </p:spPr>
        </p:pic>
        <p:sp>
          <p:nvSpPr>
            <p:cNvPr id="48" name="bg object 26"/>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49" name="bg object 27"/>
            <p:cNvPicPr/>
            <p:nvPr/>
          </p:nvPicPr>
          <p:blipFill>
            <a:blip r:embed="rId6" cstate="print"/>
            <a:stretch>
              <a:fillRect/>
            </a:stretch>
          </p:blipFill>
          <p:spPr>
            <a:xfrm>
              <a:off x="15319313" y="615600"/>
              <a:ext cx="174066" cy="190474"/>
            </a:xfrm>
            <a:prstGeom prst="rect">
              <a:avLst/>
            </a:prstGeom>
          </p:spPr>
        </p:pic>
        <p:sp>
          <p:nvSpPr>
            <p:cNvPr id="50" name="bg object 28"/>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51" name="bg object 29"/>
            <p:cNvPicPr/>
            <p:nvPr/>
          </p:nvPicPr>
          <p:blipFill>
            <a:blip r:embed="rId7" cstate="print"/>
            <a:stretch>
              <a:fillRect/>
            </a:stretch>
          </p:blipFill>
          <p:spPr>
            <a:xfrm>
              <a:off x="14863181" y="891808"/>
              <a:ext cx="1378851" cy="179524"/>
            </a:xfrm>
            <a:prstGeom prst="rect">
              <a:avLst/>
            </a:prstGeom>
          </p:spPr>
        </p:pic>
      </p:grpSp>
      <p:sp>
        <p:nvSpPr>
          <p:cNvPr id="10" name="ZoneTexte 9">
            <a:extLst>
              <a:ext uri="{FF2B5EF4-FFF2-40B4-BE49-F238E27FC236}">
                <a16:creationId xmlns:a16="http://schemas.microsoft.com/office/drawing/2014/main" id="{33D226B0-57CF-E8C6-34F2-FF90E1E456BA}"/>
              </a:ext>
            </a:extLst>
          </p:cNvPr>
          <p:cNvSpPr txBox="1"/>
          <p:nvPr/>
        </p:nvSpPr>
        <p:spPr>
          <a:xfrm>
            <a:off x="2635934" y="4685808"/>
            <a:ext cx="6307493" cy="400110"/>
          </a:xfrm>
          <a:prstGeom prst="rect">
            <a:avLst/>
          </a:prstGeom>
          <a:noFill/>
        </p:spPr>
        <p:txBody>
          <a:bodyPr wrap="square" rtlCol="0">
            <a:spAutoFit/>
          </a:bodyPr>
          <a:lstStyle/>
          <a:p>
            <a:pPr algn="ctr"/>
            <a:r>
              <a:rPr lang="fr-FR" sz="2000" dirty="0">
                <a:solidFill>
                  <a:schemeClr val="bg1"/>
                </a:solidFill>
                <a:latin typeface="Arial" panose="020B0604020202020204" pitchFamily="34" charset="0"/>
                <a:cs typeface="Arial" panose="020B0604020202020204" pitchFamily="34" charset="0"/>
              </a:rPr>
              <a:t>Mercredi 18 octobre 2023</a:t>
            </a:r>
          </a:p>
        </p:txBody>
      </p:sp>
      <p:sp>
        <p:nvSpPr>
          <p:cNvPr id="11" name="ZoneTexte 10">
            <a:extLst>
              <a:ext uri="{FF2B5EF4-FFF2-40B4-BE49-F238E27FC236}">
                <a16:creationId xmlns:a16="http://schemas.microsoft.com/office/drawing/2014/main" id="{8D6543D6-9EED-2ECB-E5CA-B6A0FADBC186}"/>
              </a:ext>
            </a:extLst>
          </p:cNvPr>
          <p:cNvSpPr txBox="1"/>
          <p:nvPr/>
        </p:nvSpPr>
        <p:spPr>
          <a:xfrm>
            <a:off x="1589531" y="2779977"/>
            <a:ext cx="9816000" cy="646331"/>
          </a:xfrm>
          <a:prstGeom prst="rect">
            <a:avLst/>
          </a:prstGeom>
          <a:noFill/>
        </p:spPr>
        <p:txBody>
          <a:bodyPr wrap="square" rtlCol="0">
            <a:spAutoFit/>
          </a:bodyPr>
          <a:lstStyle/>
          <a:p>
            <a:r>
              <a:rPr lang="fr-FR" sz="3600" dirty="0">
                <a:solidFill>
                  <a:schemeClr val="bg1"/>
                </a:solidFill>
                <a:latin typeface="Arial Black" panose="020B0A04020102020204" pitchFamily="34" charset="0"/>
              </a:rPr>
              <a:t>COMMUNICATION MINISTERIELLE</a:t>
            </a:r>
          </a:p>
        </p:txBody>
      </p:sp>
      <p:sp>
        <p:nvSpPr>
          <p:cNvPr id="14" name="ZoneTexte 13">
            <a:extLst>
              <a:ext uri="{FF2B5EF4-FFF2-40B4-BE49-F238E27FC236}">
                <a16:creationId xmlns:a16="http://schemas.microsoft.com/office/drawing/2014/main" id="{6A82A3CA-E7A4-2E03-BABA-45A859FEBCE9}"/>
              </a:ext>
            </a:extLst>
          </p:cNvPr>
          <p:cNvSpPr txBox="1"/>
          <p:nvPr/>
        </p:nvSpPr>
        <p:spPr>
          <a:xfrm>
            <a:off x="3647178" y="3547606"/>
            <a:ext cx="5455735" cy="830997"/>
          </a:xfrm>
          <a:prstGeom prst="rect">
            <a:avLst/>
          </a:prstGeom>
          <a:noFill/>
        </p:spPr>
        <p:txBody>
          <a:bodyPr wrap="square" rtlCol="0">
            <a:spAutoFit/>
          </a:bodyPr>
          <a:lstStyle/>
          <a:p>
            <a:r>
              <a:rPr lang="fr-FR" sz="2400" dirty="0">
                <a:solidFill>
                  <a:schemeClr val="bg1"/>
                </a:solidFill>
                <a:latin typeface="Arial Black" panose="020B0A04020102020204" pitchFamily="34" charset="0"/>
              </a:rPr>
              <a:t>BILAN FIN DE SAISON 2023 ET PREVISIONS AUTOMNE/ HIVER</a:t>
            </a:r>
          </a:p>
        </p:txBody>
      </p:sp>
    </p:spTree>
    <p:extLst>
      <p:ext uri="{BB962C8B-B14F-4D97-AF65-F5344CB8AC3E}">
        <p14:creationId xmlns:p14="http://schemas.microsoft.com/office/powerpoint/2010/main" val="398146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t>10</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Hébergements : hôtellerie</a:t>
            </a:r>
          </a:p>
        </p:txBody>
      </p:sp>
      <p:sp>
        <p:nvSpPr>
          <p:cNvPr id="14" name="ZoneTexte 13"/>
          <p:cNvSpPr txBox="1"/>
          <p:nvPr/>
        </p:nvSpPr>
        <p:spPr>
          <a:xfrm>
            <a:off x="474499" y="6294994"/>
            <a:ext cx="2113079"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t>
            </a:r>
            <a:r>
              <a:rPr lang="fr-FR" sz="1000" dirty="0" err="1">
                <a:solidFill>
                  <a:srgbClr val="7F7F7F"/>
                </a:solidFill>
              </a:rPr>
              <a:t>AirDNA</a:t>
            </a:r>
            <a:r>
              <a:rPr lang="fr-FR" sz="1000" dirty="0">
                <a:solidFill>
                  <a:srgbClr val="7F7F7F"/>
                </a:solidFill>
              </a:rPr>
              <a:t>, septembre 2023</a:t>
            </a:r>
          </a:p>
        </p:txBody>
      </p:sp>
      <p:sp>
        <p:nvSpPr>
          <p:cNvPr id="3" name="object 3">
            <a:extLst>
              <a:ext uri="{FF2B5EF4-FFF2-40B4-BE49-F238E27FC236}">
                <a16:creationId xmlns:a16="http://schemas.microsoft.com/office/drawing/2014/main" id="{EEEDC52A-6636-C381-35D5-9FD3C2659AE5}"/>
              </a:ext>
            </a:extLst>
          </p:cNvPr>
          <p:cNvSpPr/>
          <p:nvPr/>
        </p:nvSpPr>
        <p:spPr>
          <a:xfrm>
            <a:off x="0" y="-1"/>
            <a:ext cx="12192000" cy="1469406"/>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058181"/>
          </a:solidFill>
        </p:spPr>
        <p:txBody>
          <a:bodyPr wrap="square" lIns="0" tIns="0" rIns="0" bIns="0" rtlCol="0"/>
          <a:lstStyle/>
          <a:p>
            <a:endParaRPr dirty="0"/>
          </a:p>
        </p:txBody>
      </p:sp>
      <p:sp>
        <p:nvSpPr>
          <p:cNvPr id="5" name="object 12">
            <a:extLst>
              <a:ext uri="{FF2B5EF4-FFF2-40B4-BE49-F238E27FC236}">
                <a16:creationId xmlns:a16="http://schemas.microsoft.com/office/drawing/2014/main" id="{421B0CFD-ED26-23F7-9C94-259F5912A101}"/>
              </a:ext>
            </a:extLst>
          </p:cNvPr>
          <p:cNvSpPr txBox="1"/>
          <p:nvPr/>
        </p:nvSpPr>
        <p:spPr>
          <a:xfrm>
            <a:off x="2906812" y="283324"/>
            <a:ext cx="7307380" cy="443711"/>
          </a:xfrm>
          <a:prstGeom prst="rect">
            <a:avLst/>
          </a:prstGeom>
        </p:spPr>
        <p:txBody>
          <a:bodyPr vert="horz" wrap="square" lIns="0" tIns="12700" rIns="0" bIns="0" rtlCol="0">
            <a:spAutoFit/>
          </a:bodyPr>
          <a:lstStyle/>
          <a:p>
            <a:pPr marL="12700" algn="ctr">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HÉBERGEMENT</a:t>
            </a:r>
          </a:p>
        </p:txBody>
      </p:sp>
      <p:sp>
        <p:nvSpPr>
          <p:cNvPr id="10" name="object 9">
            <a:extLst>
              <a:ext uri="{FF2B5EF4-FFF2-40B4-BE49-F238E27FC236}">
                <a16:creationId xmlns:a16="http://schemas.microsoft.com/office/drawing/2014/main" id="{3AAADCD1-A4F5-16DB-1EC8-8DF04A165591}"/>
              </a:ext>
            </a:extLst>
          </p:cNvPr>
          <p:cNvSpPr/>
          <p:nvPr/>
        </p:nvSpPr>
        <p:spPr>
          <a:xfrm>
            <a:off x="4304347" y="2568"/>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855AEF65-DEB5-11AA-8D9A-54D01BFAD9AA}"/>
              </a:ext>
            </a:extLst>
          </p:cNvPr>
          <p:cNvGrpSpPr/>
          <p:nvPr/>
        </p:nvGrpSpPr>
        <p:grpSpPr>
          <a:xfrm>
            <a:off x="1071315" y="840154"/>
            <a:ext cx="8631485" cy="45719"/>
            <a:chOff x="404515" y="791289"/>
            <a:chExt cx="9589046" cy="0"/>
          </a:xfrm>
        </p:grpSpPr>
        <p:cxnSp>
          <p:nvCxnSpPr>
            <p:cNvPr id="13" name="Connecteur droit 12">
              <a:extLst>
                <a:ext uri="{FF2B5EF4-FFF2-40B4-BE49-F238E27FC236}">
                  <a16:creationId xmlns:a16="http://schemas.microsoft.com/office/drawing/2014/main" id="{3E248E77-5D41-D5BB-753A-AB18E8CDC2B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bject 7">
              <a:extLst>
                <a:ext uri="{FF2B5EF4-FFF2-40B4-BE49-F238E27FC236}">
                  <a16:creationId xmlns:a16="http://schemas.microsoft.com/office/drawing/2014/main" id="{D8F3A7E9-D235-C738-6CF6-EFB1E46DFB64}"/>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20" name="object 5">
            <a:extLst>
              <a:ext uri="{FF2B5EF4-FFF2-40B4-BE49-F238E27FC236}">
                <a16:creationId xmlns:a16="http://schemas.microsoft.com/office/drawing/2014/main" id="{B819A9C9-12DD-7A92-202D-3324DA14FFCD}"/>
              </a:ext>
            </a:extLst>
          </p:cNvPr>
          <p:cNvSpPr/>
          <p:nvPr/>
        </p:nvSpPr>
        <p:spPr>
          <a:xfrm>
            <a:off x="-12832" y="-1186"/>
            <a:ext cx="3763738" cy="1469407"/>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06A09C"/>
          </a:solidFill>
        </p:spPr>
        <p:txBody>
          <a:bodyPr wrap="square" lIns="0" tIns="0" rIns="0" bIns="0" rtlCol="0"/>
          <a:lstStyle/>
          <a:p>
            <a:endParaRPr/>
          </a:p>
        </p:txBody>
      </p:sp>
      <p:sp>
        <p:nvSpPr>
          <p:cNvPr id="21" name="object 9">
            <a:extLst>
              <a:ext uri="{FF2B5EF4-FFF2-40B4-BE49-F238E27FC236}">
                <a16:creationId xmlns:a16="http://schemas.microsoft.com/office/drawing/2014/main" id="{13B4C2E3-B695-8C3E-BEE3-86A09B44C8B9}"/>
              </a:ext>
            </a:extLst>
          </p:cNvPr>
          <p:cNvSpPr txBox="1"/>
          <p:nvPr/>
        </p:nvSpPr>
        <p:spPr>
          <a:xfrm>
            <a:off x="-1061764" y="935662"/>
            <a:ext cx="112806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Arial" panose="020B0604020202020204" pitchFamily="34" charset="0"/>
                <a:cs typeface="Arial" panose="020B0604020202020204" pitchFamily="34" charset="0"/>
              </a:rPr>
              <a:t>Locatif </a:t>
            </a:r>
            <a:r>
              <a:rPr lang="fr-FR" sz="1600" spc="40" dirty="0" err="1">
                <a:solidFill>
                  <a:srgbClr val="FFFFFF"/>
                </a:solidFill>
                <a:latin typeface="Arial" panose="020B0604020202020204" pitchFamily="34" charset="0"/>
                <a:cs typeface="Arial" panose="020B0604020202020204" pitchFamily="34" charset="0"/>
              </a:rPr>
              <a:t>CtoC</a:t>
            </a:r>
            <a:endParaRPr sz="1600" spc="40" dirty="0">
              <a:solidFill>
                <a:srgbClr val="FFFFFF"/>
              </a:solidFill>
              <a:latin typeface="Arial" panose="020B0604020202020204" pitchFamily="34" charset="0"/>
              <a:cs typeface="Arial" panose="020B0604020202020204" pitchFamily="34" charset="0"/>
            </a:endParaRPr>
          </a:p>
        </p:txBody>
      </p:sp>
      <p:sp>
        <p:nvSpPr>
          <p:cNvPr id="24" name="object 8">
            <a:extLst>
              <a:ext uri="{FF2B5EF4-FFF2-40B4-BE49-F238E27FC236}">
                <a16:creationId xmlns:a16="http://schemas.microsoft.com/office/drawing/2014/main" id="{CE5E7209-A6DC-09FC-93E3-F494998FCCFE}"/>
              </a:ext>
            </a:extLst>
          </p:cNvPr>
          <p:cNvSpPr/>
          <p:nvPr/>
        </p:nvSpPr>
        <p:spPr>
          <a:xfrm>
            <a:off x="11930789" y="463621"/>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06A09C"/>
          </a:solidFill>
        </p:spPr>
        <p:txBody>
          <a:bodyPr wrap="square" lIns="0" tIns="0" rIns="0" bIns="0" rtlCol="0"/>
          <a:lstStyle/>
          <a:p>
            <a:endParaRPr/>
          </a:p>
        </p:txBody>
      </p:sp>
      <p:sp>
        <p:nvSpPr>
          <p:cNvPr id="33" name="ZoneTexte 32">
            <a:extLst>
              <a:ext uri="{FF2B5EF4-FFF2-40B4-BE49-F238E27FC236}">
                <a16:creationId xmlns:a16="http://schemas.microsoft.com/office/drawing/2014/main" id="{44A65AE8-6177-6B26-4DD6-A1196422159F}"/>
              </a:ext>
            </a:extLst>
          </p:cNvPr>
          <p:cNvSpPr txBox="1"/>
          <p:nvPr/>
        </p:nvSpPr>
        <p:spPr>
          <a:xfrm>
            <a:off x="190402" y="1490912"/>
            <a:ext cx="6423498" cy="276999"/>
          </a:xfrm>
          <a:prstGeom prst="rect">
            <a:avLst/>
          </a:prstGeom>
          <a:noFill/>
        </p:spPr>
        <p:txBody>
          <a:bodyPr wrap="square" rtlCol="0">
            <a:spAutoFit/>
          </a:bodyPr>
          <a:lstStyle/>
          <a:p>
            <a:pPr>
              <a:tabLst>
                <a:tab pos="457200" algn="l"/>
              </a:tabLst>
            </a:pPr>
            <a:r>
              <a:rPr lang="fr-FR" sz="1200" b="1" dirty="0">
                <a:solidFill>
                  <a:srgbClr val="058181"/>
                </a:solidFill>
                <a:latin typeface="Marianne" panose="02000000000000000000" pitchFamily="50" charset="0"/>
                <a:cs typeface="Arial" panose="020B0604020202020204" pitchFamily="34" charset="0"/>
              </a:rPr>
              <a:t>Nuitées réalisées en France métropolitaine en septembre 2023</a:t>
            </a:r>
            <a:endParaRPr lang="fr-FR" sz="1200" dirty="0">
              <a:solidFill>
                <a:srgbClr val="058181"/>
              </a:solidFill>
              <a:latin typeface="Marianne" panose="02000000000000000000" pitchFamily="50" charset="0"/>
              <a:cs typeface="Arial" panose="020B0604020202020204" pitchFamily="34" charset="0"/>
            </a:endParaRPr>
          </a:p>
        </p:txBody>
      </p:sp>
      <p:grpSp>
        <p:nvGrpSpPr>
          <p:cNvPr id="41" name="Groupe 40">
            <a:extLst>
              <a:ext uri="{FF2B5EF4-FFF2-40B4-BE49-F238E27FC236}">
                <a16:creationId xmlns:a16="http://schemas.microsoft.com/office/drawing/2014/main" id="{6622B355-4E85-3EBB-F6F3-E5AF5940EBAE}"/>
              </a:ext>
            </a:extLst>
          </p:cNvPr>
          <p:cNvGrpSpPr/>
          <p:nvPr/>
        </p:nvGrpSpPr>
        <p:grpSpPr>
          <a:xfrm>
            <a:off x="10792340" y="415400"/>
            <a:ext cx="894524" cy="469618"/>
            <a:chOff x="14835498" y="331603"/>
            <a:chExt cx="1409029" cy="739729"/>
          </a:xfrm>
        </p:grpSpPr>
        <p:sp>
          <p:nvSpPr>
            <p:cNvPr id="42" name="bg object 22">
              <a:extLst>
                <a:ext uri="{FF2B5EF4-FFF2-40B4-BE49-F238E27FC236}">
                  <a16:creationId xmlns:a16="http://schemas.microsoft.com/office/drawing/2014/main" id="{3476A048-1F00-712B-C150-9AC37BFBEC1A}"/>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43" name="bg object 23">
              <a:extLst>
                <a:ext uri="{FF2B5EF4-FFF2-40B4-BE49-F238E27FC236}">
                  <a16:creationId xmlns:a16="http://schemas.microsoft.com/office/drawing/2014/main" id="{615DDC76-9897-7B27-EDC0-590DABF72C4C}"/>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44" name="bg object 24">
              <a:extLst>
                <a:ext uri="{FF2B5EF4-FFF2-40B4-BE49-F238E27FC236}">
                  <a16:creationId xmlns:a16="http://schemas.microsoft.com/office/drawing/2014/main" id="{DE6E502F-F0C5-55FB-E1CF-AB873F90A604}"/>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45" name="bg object 25">
              <a:extLst>
                <a:ext uri="{FF2B5EF4-FFF2-40B4-BE49-F238E27FC236}">
                  <a16:creationId xmlns:a16="http://schemas.microsoft.com/office/drawing/2014/main" id="{EB457238-5234-88BA-719B-55CEF210A566}"/>
                </a:ext>
              </a:extLst>
            </p:cNvPr>
            <p:cNvPicPr/>
            <p:nvPr/>
          </p:nvPicPr>
          <p:blipFill>
            <a:blip r:embed="rId4" cstate="print"/>
            <a:stretch>
              <a:fillRect/>
            </a:stretch>
          </p:blipFill>
          <p:spPr>
            <a:xfrm>
              <a:off x="14863369" y="372145"/>
              <a:ext cx="174078" cy="190474"/>
            </a:xfrm>
            <a:prstGeom prst="rect">
              <a:avLst/>
            </a:prstGeom>
          </p:spPr>
        </p:pic>
        <p:sp>
          <p:nvSpPr>
            <p:cNvPr id="46" name="bg object 26">
              <a:extLst>
                <a:ext uri="{FF2B5EF4-FFF2-40B4-BE49-F238E27FC236}">
                  <a16:creationId xmlns:a16="http://schemas.microsoft.com/office/drawing/2014/main" id="{5DEC04D4-E4D6-DF73-E046-85903FC8B4D8}"/>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47" name="bg object 27">
              <a:extLst>
                <a:ext uri="{FF2B5EF4-FFF2-40B4-BE49-F238E27FC236}">
                  <a16:creationId xmlns:a16="http://schemas.microsoft.com/office/drawing/2014/main" id="{09258A95-B3ED-C235-532B-51141E43C14B}"/>
                </a:ext>
              </a:extLst>
            </p:cNvPr>
            <p:cNvPicPr/>
            <p:nvPr/>
          </p:nvPicPr>
          <p:blipFill>
            <a:blip r:embed="rId4" cstate="print"/>
            <a:stretch>
              <a:fillRect/>
            </a:stretch>
          </p:blipFill>
          <p:spPr>
            <a:xfrm>
              <a:off x="15319313" y="615600"/>
              <a:ext cx="174066" cy="190474"/>
            </a:xfrm>
            <a:prstGeom prst="rect">
              <a:avLst/>
            </a:prstGeom>
          </p:spPr>
        </p:pic>
        <p:sp>
          <p:nvSpPr>
            <p:cNvPr id="48" name="bg object 28">
              <a:extLst>
                <a:ext uri="{FF2B5EF4-FFF2-40B4-BE49-F238E27FC236}">
                  <a16:creationId xmlns:a16="http://schemas.microsoft.com/office/drawing/2014/main" id="{143E5CE5-6F2D-E999-3F71-0D3004FC0FAA}"/>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49" name="bg object 29">
              <a:extLst>
                <a:ext uri="{FF2B5EF4-FFF2-40B4-BE49-F238E27FC236}">
                  <a16:creationId xmlns:a16="http://schemas.microsoft.com/office/drawing/2014/main" id="{62B2646A-C1BA-C2C4-5C84-320DAFAEFA1F}"/>
                </a:ext>
              </a:extLst>
            </p:cNvPr>
            <p:cNvPicPr/>
            <p:nvPr/>
          </p:nvPicPr>
          <p:blipFill>
            <a:blip r:embed="rId5" cstate="print"/>
            <a:stretch>
              <a:fillRect/>
            </a:stretch>
          </p:blipFill>
          <p:spPr>
            <a:xfrm>
              <a:off x="14863181" y="891808"/>
              <a:ext cx="1378851" cy="179524"/>
            </a:xfrm>
            <a:prstGeom prst="rect">
              <a:avLst/>
            </a:prstGeom>
          </p:spPr>
        </p:pic>
      </p:grpSp>
      <p:sp>
        <p:nvSpPr>
          <p:cNvPr id="2" name="Espace réservé du pied de page 2">
            <a:extLst>
              <a:ext uri="{FF2B5EF4-FFF2-40B4-BE49-F238E27FC236}">
                <a16:creationId xmlns:a16="http://schemas.microsoft.com/office/drawing/2014/main" id="{D5ADE848-CBE2-7B8C-F4F1-CD01CD02995B}"/>
              </a:ext>
            </a:extLst>
          </p:cNvPr>
          <p:cNvSpPr txBox="1">
            <a:spLocks/>
          </p:cNvSpPr>
          <p:nvPr/>
        </p:nvSpPr>
        <p:spPr>
          <a:xfrm>
            <a:off x="2500453" y="6356350"/>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34" name="Tableau 33"/>
          <p:cNvGraphicFramePr>
            <a:graphicFrameLocks noGrp="1"/>
          </p:cNvGraphicFramePr>
          <p:nvPr>
            <p:custDataLst>
              <p:tags r:id="rId1"/>
            </p:custDataLst>
          </p:nvPr>
        </p:nvGraphicFramePr>
        <p:xfrm>
          <a:off x="190402" y="1842831"/>
          <a:ext cx="9253225" cy="4315888"/>
        </p:xfrm>
        <a:graphic>
          <a:graphicData uri="http://schemas.openxmlformats.org/drawingml/2006/table">
            <a:tbl>
              <a:tblPr>
                <a:tableStyleId>{2D5ABB26-0587-4C30-8999-92F81FD0307C}</a:tableStyleId>
              </a:tblPr>
              <a:tblGrid>
                <a:gridCol w="2125225">
                  <a:extLst>
                    <a:ext uri="{9D8B030D-6E8A-4147-A177-3AD203B41FA5}">
                      <a16:colId xmlns:a16="http://schemas.microsoft.com/office/drawing/2014/main" val="146785735"/>
                    </a:ext>
                  </a:extLst>
                </a:gridCol>
                <a:gridCol w="792000">
                  <a:extLst>
                    <a:ext uri="{9D8B030D-6E8A-4147-A177-3AD203B41FA5}">
                      <a16:colId xmlns:a16="http://schemas.microsoft.com/office/drawing/2014/main" val="1015534705"/>
                    </a:ext>
                  </a:extLst>
                </a:gridCol>
                <a:gridCol w="792000">
                  <a:extLst>
                    <a:ext uri="{9D8B030D-6E8A-4147-A177-3AD203B41FA5}">
                      <a16:colId xmlns:a16="http://schemas.microsoft.com/office/drawing/2014/main" val="1158600066"/>
                    </a:ext>
                  </a:extLst>
                </a:gridCol>
                <a:gridCol w="792000">
                  <a:extLst>
                    <a:ext uri="{9D8B030D-6E8A-4147-A177-3AD203B41FA5}">
                      <a16:colId xmlns:a16="http://schemas.microsoft.com/office/drawing/2014/main" val="260465309"/>
                    </a:ext>
                  </a:extLst>
                </a:gridCol>
                <a:gridCol w="792000">
                  <a:extLst>
                    <a:ext uri="{9D8B030D-6E8A-4147-A177-3AD203B41FA5}">
                      <a16:colId xmlns:a16="http://schemas.microsoft.com/office/drawing/2014/main" val="4187264015"/>
                    </a:ext>
                  </a:extLst>
                </a:gridCol>
                <a:gridCol w="792000">
                  <a:extLst>
                    <a:ext uri="{9D8B030D-6E8A-4147-A177-3AD203B41FA5}">
                      <a16:colId xmlns:a16="http://schemas.microsoft.com/office/drawing/2014/main" val="3545548083"/>
                    </a:ext>
                  </a:extLst>
                </a:gridCol>
                <a:gridCol w="792000">
                  <a:extLst>
                    <a:ext uri="{9D8B030D-6E8A-4147-A177-3AD203B41FA5}">
                      <a16:colId xmlns:a16="http://schemas.microsoft.com/office/drawing/2014/main" val="2079397315"/>
                    </a:ext>
                  </a:extLst>
                </a:gridCol>
                <a:gridCol w="792000">
                  <a:extLst>
                    <a:ext uri="{9D8B030D-6E8A-4147-A177-3AD203B41FA5}">
                      <a16:colId xmlns:a16="http://schemas.microsoft.com/office/drawing/2014/main" val="1868409547"/>
                    </a:ext>
                  </a:extLst>
                </a:gridCol>
                <a:gridCol w="792000">
                  <a:extLst>
                    <a:ext uri="{9D8B030D-6E8A-4147-A177-3AD203B41FA5}">
                      <a16:colId xmlns:a16="http://schemas.microsoft.com/office/drawing/2014/main" val="3973468988"/>
                    </a:ext>
                  </a:extLst>
                </a:gridCol>
                <a:gridCol w="792000">
                  <a:extLst>
                    <a:ext uri="{9D8B030D-6E8A-4147-A177-3AD203B41FA5}">
                      <a16:colId xmlns:a16="http://schemas.microsoft.com/office/drawing/2014/main" val="3395452733"/>
                    </a:ext>
                  </a:extLst>
                </a:gridCol>
              </a:tblGrid>
              <a:tr h="188499">
                <a:tc>
                  <a:txBody>
                    <a:bodyPr/>
                    <a:lstStyle/>
                    <a:p>
                      <a:pPr algn="l" fontAlgn="ctr"/>
                      <a:r>
                        <a:rPr lang="fr-FR"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8181"/>
                    </a:solidFill>
                  </a:tcPr>
                </a:tc>
                <a:tc gridSpan="3">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Offre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hMerge="1">
                  <a:txBody>
                    <a:bodyPr/>
                    <a:lstStyle/>
                    <a:p>
                      <a:endParaRPr lang="fr-FR"/>
                    </a:p>
                  </a:txBody>
                  <a:tcPr/>
                </a:tc>
                <a:tc hMerge="1">
                  <a:txBody>
                    <a:bodyPr/>
                    <a:lstStyle/>
                    <a:p>
                      <a:endParaRPr lang="fr-FR"/>
                    </a:p>
                  </a:txBody>
                  <a:tcPr/>
                </a:tc>
                <a:tc gridSpan="3">
                  <a:txBody>
                    <a:bodyPr/>
                    <a:lstStyle/>
                    <a:p>
                      <a:pPr algn="ctr" fontAlgn="ctr"/>
                      <a:r>
                        <a:rPr lang="fr-FR" sz="1100" b="1" i="0" u="none" strike="noStrike">
                          <a:solidFill>
                            <a:srgbClr val="FFFFFF"/>
                          </a:solidFill>
                          <a:effectLst/>
                          <a:latin typeface="Arial" panose="020B0604020202020204" pitchFamily="34" charset="0"/>
                          <a:cs typeface="Arial" panose="020B0604020202020204" pitchFamily="34" charset="0"/>
                        </a:rPr>
                        <a:t>Demande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hMerge="1">
                  <a:txBody>
                    <a:bodyPr/>
                    <a:lstStyle/>
                    <a:p>
                      <a:endParaRPr lang="fr-FR"/>
                    </a:p>
                  </a:txBody>
                  <a:tcPr/>
                </a:tc>
                <a:tc hMerge="1">
                  <a:txBody>
                    <a:bodyPr/>
                    <a:lstStyle/>
                    <a:p>
                      <a:endParaRPr lang="fr-FR"/>
                    </a:p>
                  </a:txBody>
                  <a:tcPr/>
                </a:tc>
                <a:tc gridSpan="3">
                  <a:txBody>
                    <a:bodyPr/>
                    <a:lstStyle/>
                    <a:p>
                      <a:pPr algn="ctr" fontAlgn="ctr"/>
                      <a:r>
                        <a:rPr lang="fr-FR" sz="1100" b="1" i="0" u="none" strike="noStrike">
                          <a:solidFill>
                            <a:srgbClr val="FFFFFF"/>
                          </a:solidFill>
                          <a:effectLst/>
                          <a:latin typeface="Arial" panose="020B0604020202020204" pitchFamily="34" charset="0"/>
                          <a:cs typeface="Arial" panose="020B0604020202020204" pitchFamily="34" charset="0"/>
                        </a:rPr>
                        <a:t>Taux d'occupation</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03921133"/>
                  </a:ext>
                </a:extLst>
              </a:tr>
              <a:tr h="563389">
                <a:tc>
                  <a:txBody>
                    <a:bodyPr/>
                    <a:lstStyle/>
                    <a:p>
                      <a:pPr algn="l" fontAlgn="ctr"/>
                      <a:r>
                        <a:rPr lang="fr-FR"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sept-2023 (en millions)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a:solidFill>
                            <a:srgbClr val="FFFFFF"/>
                          </a:solidFill>
                          <a:effectLst/>
                          <a:latin typeface="Arial" panose="020B0604020202020204" pitchFamily="34" charset="0"/>
                          <a:cs typeface="Arial" panose="020B0604020202020204" pitchFamily="34" charset="0"/>
                        </a:rPr>
                        <a:t>Evol. Vs 2022 (en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Evol. Vs 2019 (en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a:solidFill>
                            <a:srgbClr val="FFFFFF"/>
                          </a:solidFill>
                          <a:effectLst/>
                          <a:latin typeface="Arial" panose="020B0604020202020204" pitchFamily="34" charset="0"/>
                          <a:cs typeface="Arial" panose="020B0604020202020204" pitchFamily="34" charset="0"/>
                        </a:rPr>
                        <a:t>sept-2023 (en millions)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a:solidFill>
                            <a:srgbClr val="FFFFFF"/>
                          </a:solidFill>
                          <a:effectLst/>
                          <a:latin typeface="Arial" panose="020B0604020202020204" pitchFamily="34" charset="0"/>
                          <a:cs typeface="Arial" panose="020B0604020202020204" pitchFamily="34" charset="0"/>
                        </a:rPr>
                        <a:t>Evol. Vs 2022 (en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Evol. Vs 2019 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sept-2023 (en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Evol. Vs 2022 (en pts)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Evol. Vs 2019 (en pts)</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extLst>
                  <a:ext uri="{0D108BD9-81ED-4DB2-BD59-A6C34878D82A}">
                    <a16:rowId xmlns:a16="http://schemas.microsoft.com/office/drawing/2014/main" val="899063003"/>
                  </a:ext>
                </a:extLst>
              </a:tr>
              <a:tr h="198000">
                <a:tc>
                  <a:txBody>
                    <a:bodyPr/>
                    <a:lstStyle/>
                    <a:p>
                      <a:pPr algn="l" fontAlgn="ctr"/>
                      <a:r>
                        <a:rPr lang="fr-FR" sz="1100" b="1" i="0" u="none" strike="noStrike" dirty="0">
                          <a:solidFill>
                            <a:srgbClr val="7F7F7F"/>
                          </a:solidFill>
                          <a:effectLst/>
                          <a:latin typeface="Arial" panose="020B0604020202020204" pitchFamily="34" charset="0"/>
                          <a:cs typeface="Arial" panose="020B0604020202020204" pitchFamily="34" charset="0"/>
                        </a:rPr>
                        <a:t>France métropolitaine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+22,7%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00B050"/>
                          </a:solidFill>
                          <a:effectLst/>
                          <a:latin typeface="Arial" panose="020B0604020202020204" pitchFamily="34" charset="0"/>
                          <a:cs typeface="Arial" panose="020B0604020202020204" pitchFamily="34" charset="0"/>
                        </a:rPr>
                        <a:t>+41,1%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+26,4%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+37,6%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+1,7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- 1,5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8222507"/>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Métropole du Grand Paris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+66,2%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+12,1%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+50,8%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FF0000"/>
                          </a:solidFill>
                          <a:effectLst/>
                          <a:latin typeface="Arial" panose="020B0604020202020204" pitchFamily="34" charset="0"/>
                          <a:cs typeface="Arial" panose="020B0604020202020204" pitchFamily="34" charset="0"/>
                        </a:rPr>
                        <a:t>- 3,9%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70,7%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FF0000"/>
                          </a:solidFill>
                          <a:effectLst/>
                          <a:latin typeface="Arial" panose="020B0604020202020204" pitchFamily="34" charset="0"/>
                          <a:cs typeface="Arial" panose="020B0604020202020204" pitchFamily="34" charset="0"/>
                        </a:rPr>
                        <a:t>- 7,2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FF0000"/>
                          </a:solidFill>
                          <a:effectLst/>
                          <a:latin typeface="Arial" panose="020B0604020202020204" pitchFamily="34" charset="0"/>
                          <a:cs typeface="Arial" panose="020B0604020202020204" pitchFamily="34" charset="0"/>
                        </a:rPr>
                        <a:t>- 11,8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7392127"/>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Grandes agglomérations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+45,4%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+41,0%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+41,4%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+26,6%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63,9%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FF0000"/>
                          </a:solidFill>
                          <a:effectLst/>
                          <a:latin typeface="Arial" panose="020B0604020202020204" pitchFamily="34" charset="0"/>
                          <a:cs typeface="Arial" panose="020B0604020202020204" pitchFamily="34" charset="0"/>
                        </a:rPr>
                        <a:t>- 1,8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FF0000"/>
                          </a:solidFill>
                          <a:effectLst/>
                          <a:latin typeface="Arial" panose="020B0604020202020204" pitchFamily="34" charset="0"/>
                          <a:cs typeface="Arial" panose="020B0604020202020204" pitchFamily="34" charset="0"/>
                        </a:rPr>
                        <a:t>- 7,3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146063"/>
                  </a:ext>
                </a:extLst>
              </a:tr>
              <a:tr h="198000">
                <a:tc>
                  <a:txBody>
                    <a:bodyPr/>
                    <a:lstStyle/>
                    <a:p>
                      <a:pPr algn="l" fontAlgn="ctr"/>
                      <a:r>
                        <a:rPr lang="fr-FR" sz="1100" b="0" i="0" u="none" strike="noStrike" dirty="0">
                          <a:solidFill>
                            <a:srgbClr val="7F7F7F"/>
                          </a:solidFill>
                          <a:effectLst/>
                          <a:latin typeface="Arial" panose="020B0604020202020204" pitchFamily="34" charset="0"/>
                          <a:cs typeface="Arial" panose="020B0604020202020204" pitchFamily="34" charset="0"/>
                        </a:rPr>
                        <a:t>Autres espaces urbains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+30,1%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+83,3%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+31,4%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+67,9%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56,9%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+0,6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FF0000"/>
                          </a:solidFill>
                          <a:effectLst/>
                          <a:latin typeface="Arial" panose="020B0604020202020204" pitchFamily="34" charset="0"/>
                          <a:cs typeface="Arial" panose="020B0604020202020204" pitchFamily="34" charset="0"/>
                        </a:rPr>
                        <a:t>- 5,2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5964930"/>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Littoral Manche Nord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+77,8%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+82,8%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+0,5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6868444"/>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Littoral Manche Ouest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+12,8%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+39,1%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+14,4%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+50,9%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62,3%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+0,9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+4,9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73098846"/>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Littoral Atlantique Nord-Ouest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+50,5%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+16,4%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+55,2%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56,6%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2736261"/>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Littoral Atlantique Sud-Ouest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+10,1%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+20,6%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+3,5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9947141"/>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Littoral Méditerranée occidentale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+15,8%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+44,6%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+37,5%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FF0000"/>
                          </a:solidFill>
                          <a:effectLst/>
                          <a:latin typeface="Arial" panose="020B0604020202020204" pitchFamily="34" charset="0"/>
                          <a:cs typeface="Arial" panose="020B0604020202020204" pitchFamily="34" charset="0"/>
                        </a:rPr>
                        <a:t>- 2,7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173920"/>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Littoral Méditerranée orientale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+12,8%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+15,6%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58,9%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3152986"/>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Massif Corse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+15,7%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+24,2%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63,5%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+4,3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9223339"/>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Massif Alpes du Nord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+27,1%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+5,7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+0,2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56748457"/>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Massif Alpes du Sud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+43,1%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+17,2%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+42,0%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50,3%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+3,8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FF0000"/>
                          </a:solidFill>
                          <a:effectLst/>
                          <a:latin typeface="Arial" panose="020B0604020202020204" pitchFamily="34" charset="0"/>
                          <a:cs typeface="Arial" panose="020B0604020202020204" pitchFamily="34" charset="0"/>
                        </a:rPr>
                        <a:t>- 0,4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1282432"/>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Massif Pyrénées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+62,9%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+15,8%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+65,2%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+0,7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13528803"/>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Massif du Jura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+122,2%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+23,6%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+138,7%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53,6%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+3,7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5783751"/>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Massif Central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+71,3%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+78,8%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68604573"/>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Massif des Vosges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+14,9%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+60,5%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+20,7%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+91,9%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3703001"/>
                  </a:ext>
                </a:extLst>
              </a:tr>
              <a:tr h="198000">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Autres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a:solidFill>
                            <a:srgbClr val="00B050"/>
                          </a:solidFill>
                          <a:effectLst/>
                          <a:latin typeface="Arial" panose="020B0604020202020204" pitchFamily="34" charset="0"/>
                          <a:cs typeface="Arial" panose="020B0604020202020204" pitchFamily="34" charset="0"/>
                        </a:rPr>
                        <a:t>+21,5%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+53,6%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+25,6%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+61,4%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4448255"/>
                  </a:ext>
                </a:extLst>
              </a:tr>
            </a:tbl>
          </a:graphicData>
        </a:graphic>
      </p:graphicFrame>
    </p:spTree>
    <p:extLst>
      <p:ext uri="{BB962C8B-B14F-4D97-AF65-F5344CB8AC3E}">
        <p14:creationId xmlns:p14="http://schemas.microsoft.com/office/powerpoint/2010/main" val="357594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a:xfrm>
            <a:off x="9702800" y="6356350"/>
            <a:ext cx="1651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58947D-6135-4BBC-93EE-A0BD5B10D0F8}" type="slidenum">
              <a:rPr lang="fr-FR" smtClean="0"/>
              <a:pPr/>
              <a:t>11</a:t>
            </a:fld>
            <a:endParaRPr lang="fr-FR" dirty="0"/>
          </a:p>
        </p:txBody>
      </p:sp>
      <p:sp>
        <p:nvSpPr>
          <p:cNvPr id="2" name="Rectangle 1">
            <a:extLst>
              <a:ext uri="{FF2B5EF4-FFF2-40B4-BE49-F238E27FC236}">
                <a16:creationId xmlns:a16="http://schemas.microsoft.com/office/drawing/2014/main" id="{21D15CA8-F54B-DCBC-BD81-5F5DCECB84AD}"/>
              </a:ext>
            </a:extLst>
          </p:cNvPr>
          <p:cNvSpPr/>
          <p:nvPr/>
        </p:nvSpPr>
        <p:spPr>
          <a:xfrm rot="5400000">
            <a:off x="5539454" y="-4584965"/>
            <a:ext cx="523072" cy="10541490"/>
          </a:xfrm>
          <a:prstGeom prst="rect">
            <a:avLst/>
          </a:prstGeom>
          <a:solidFill>
            <a:srgbClr val="05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00110"/>
          </a:xfrm>
          <a:prstGeom prst="rect">
            <a:avLst/>
          </a:prstGeom>
        </p:spPr>
        <p:txBody>
          <a:bodyPr wrap="square">
            <a:spAutoFit/>
          </a:bodyPr>
          <a:lstStyle/>
          <a:p>
            <a:pPr lvl="0">
              <a:defRPr/>
            </a:pPr>
            <a:r>
              <a:rPr lang="fr-FR" sz="2000" b="1" kern="0" dirty="0">
                <a:solidFill>
                  <a:schemeClr val="bg1"/>
                </a:solidFill>
                <a:latin typeface="Marianne" panose="02000000000000000000" pitchFamily="50" charset="0"/>
                <a:cs typeface="Arial" panose="020B0604020202020204" pitchFamily="34" charset="0"/>
              </a:rPr>
              <a:t>Détail des performances de la location de particulier à particulier </a:t>
            </a:r>
          </a:p>
        </p:txBody>
      </p:sp>
      <p:sp>
        <p:nvSpPr>
          <p:cNvPr id="8" name="Rectangle 7">
            <a:extLst>
              <a:ext uri="{FF2B5EF4-FFF2-40B4-BE49-F238E27FC236}">
                <a16:creationId xmlns:a16="http://schemas.microsoft.com/office/drawing/2014/main" id="{3EF35BFF-4981-9F5E-BD14-B6AF4F29AA1D}"/>
              </a:ext>
            </a:extLst>
          </p:cNvPr>
          <p:cNvSpPr/>
          <p:nvPr/>
        </p:nvSpPr>
        <p:spPr>
          <a:xfrm>
            <a:off x="530245" y="1041470"/>
            <a:ext cx="9985355" cy="400110"/>
          </a:xfrm>
          <a:prstGeom prst="rect">
            <a:avLst/>
          </a:prstGeom>
        </p:spPr>
        <p:txBody>
          <a:bodyPr wrap="square">
            <a:spAutoFit/>
          </a:bodyPr>
          <a:lstStyle/>
          <a:p>
            <a:pPr>
              <a:tabLst>
                <a:tab pos="457200" algn="l"/>
              </a:tabLst>
            </a:pPr>
            <a:r>
              <a:rPr lang="fr-FR" sz="2000" b="1" dirty="0">
                <a:solidFill>
                  <a:srgbClr val="058181"/>
                </a:solidFill>
                <a:latin typeface="Marianne" panose="02000000000000000000" pitchFamily="50" charset="0"/>
                <a:cs typeface="Arial" panose="020B0604020202020204" pitchFamily="34" charset="0"/>
              </a:rPr>
              <a:t>Détail des performances en septembre 2023 pour les DROM</a:t>
            </a:r>
            <a:endParaRPr lang="fr-FR" sz="2000" dirty="0">
              <a:solidFill>
                <a:srgbClr val="058181"/>
              </a:solidFill>
              <a:latin typeface="Marianne" panose="02000000000000000000" pitchFamily="50" charset="0"/>
              <a:cs typeface="Arial" panose="020B0604020202020204" pitchFamily="34" charset="0"/>
            </a:endParaRPr>
          </a:p>
        </p:txBody>
      </p:sp>
      <p:sp>
        <p:nvSpPr>
          <p:cNvPr id="10" name="ZoneTexte 9"/>
          <p:cNvSpPr txBox="1"/>
          <p:nvPr/>
        </p:nvSpPr>
        <p:spPr>
          <a:xfrm>
            <a:off x="530245" y="5416420"/>
            <a:ext cx="2260580" cy="400110"/>
          </a:xfrm>
          <a:prstGeom prst="rect">
            <a:avLst/>
          </a:prstGeom>
          <a:noFill/>
        </p:spPr>
        <p:txBody>
          <a:bodyPr wrap="squar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A5A5A5"/>
                </a:solidFill>
                <a:latin typeface="Marianne" panose="02000000000000000000" pitchFamily="50" charset="0"/>
              </a:rPr>
              <a:t>Source : AIRDNA, septembre 2023</a:t>
            </a:r>
          </a:p>
        </p:txBody>
      </p:sp>
      <p:sp>
        <p:nvSpPr>
          <p:cNvPr id="3" name="Rectangle 2">
            <a:extLst>
              <a:ext uri="{FF2B5EF4-FFF2-40B4-BE49-F238E27FC236}">
                <a16:creationId xmlns:a16="http://schemas.microsoft.com/office/drawing/2014/main" id="{8D2F2D02-ED61-A388-97FA-13472B233E55}"/>
              </a:ext>
            </a:extLst>
          </p:cNvPr>
          <p:cNvSpPr/>
          <p:nvPr/>
        </p:nvSpPr>
        <p:spPr>
          <a:xfrm>
            <a:off x="0" y="0"/>
            <a:ext cx="12192000" cy="163547"/>
          </a:xfrm>
          <a:prstGeom prst="rect">
            <a:avLst/>
          </a:prstGeom>
          <a:solidFill>
            <a:srgbClr val="05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graphicFrame>
        <p:nvGraphicFramePr>
          <p:cNvPr id="5" name="Tableau 4">
            <a:extLst>
              <a:ext uri="{FF2B5EF4-FFF2-40B4-BE49-F238E27FC236}">
                <a16:creationId xmlns:a16="http://schemas.microsoft.com/office/drawing/2014/main" id="{C226E6BF-12BB-A117-F3EC-6E3ED122BDCD}"/>
              </a:ext>
            </a:extLst>
          </p:cNvPr>
          <p:cNvGraphicFramePr>
            <a:graphicFrameLocks noGrp="1"/>
          </p:cNvGraphicFramePr>
          <p:nvPr>
            <p:custDataLst>
              <p:tags r:id="rId1"/>
            </p:custDataLst>
          </p:nvPr>
        </p:nvGraphicFramePr>
        <p:xfrm>
          <a:off x="530245" y="1830801"/>
          <a:ext cx="10044431" cy="3297222"/>
        </p:xfrm>
        <a:graphic>
          <a:graphicData uri="http://schemas.openxmlformats.org/drawingml/2006/table">
            <a:tbl>
              <a:tblPr>
                <a:tableStyleId>{2D5ABB26-0587-4C30-8999-92F81FD0307C}</a:tableStyleId>
              </a:tblPr>
              <a:tblGrid>
                <a:gridCol w="2125225">
                  <a:extLst>
                    <a:ext uri="{9D8B030D-6E8A-4147-A177-3AD203B41FA5}">
                      <a16:colId xmlns:a16="http://schemas.microsoft.com/office/drawing/2014/main" val="605471777"/>
                    </a:ext>
                  </a:extLst>
                </a:gridCol>
                <a:gridCol w="868150">
                  <a:extLst>
                    <a:ext uri="{9D8B030D-6E8A-4147-A177-3AD203B41FA5}">
                      <a16:colId xmlns:a16="http://schemas.microsoft.com/office/drawing/2014/main" val="1065866243"/>
                    </a:ext>
                  </a:extLst>
                </a:gridCol>
                <a:gridCol w="881382">
                  <a:extLst>
                    <a:ext uri="{9D8B030D-6E8A-4147-A177-3AD203B41FA5}">
                      <a16:colId xmlns:a16="http://schemas.microsoft.com/office/drawing/2014/main" val="1682097308"/>
                    </a:ext>
                  </a:extLst>
                </a:gridCol>
                <a:gridCol w="881382">
                  <a:extLst>
                    <a:ext uri="{9D8B030D-6E8A-4147-A177-3AD203B41FA5}">
                      <a16:colId xmlns:a16="http://schemas.microsoft.com/office/drawing/2014/main" val="1703085541"/>
                    </a:ext>
                  </a:extLst>
                </a:gridCol>
                <a:gridCol w="900851">
                  <a:extLst>
                    <a:ext uri="{9D8B030D-6E8A-4147-A177-3AD203B41FA5}">
                      <a16:colId xmlns:a16="http://schemas.microsoft.com/office/drawing/2014/main" val="3925661462"/>
                    </a:ext>
                  </a:extLst>
                </a:gridCol>
                <a:gridCol w="861913">
                  <a:extLst>
                    <a:ext uri="{9D8B030D-6E8A-4147-A177-3AD203B41FA5}">
                      <a16:colId xmlns:a16="http://schemas.microsoft.com/office/drawing/2014/main" val="2107151480"/>
                    </a:ext>
                  </a:extLst>
                </a:gridCol>
                <a:gridCol w="881382">
                  <a:extLst>
                    <a:ext uri="{9D8B030D-6E8A-4147-A177-3AD203B41FA5}">
                      <a16:colId xmlns:a16="http://schemas.microsoft.com/office/drawing/2014/main" val="2475686314"/>
                    </a:ext>
                  </a:extLst>
                </a:gridCol>
                <a:gridCol w="881382">
                  <a:extLst>
                    <a:ext uri="{9D8B030D-6E8A-4147-A177-3AD203B41FA5}">
                      <a16:colId xmlns:a16="http://schemas.microsoft.com/office/drawing/2014/main" val="3789103477"/>
                    </a:ext>
                  </a:extLst>
                </a:gridCol>
                <a:gridCol w="881382">
                  <a:extLst>
                    <a:ext uri="{9D8B030D-6E8A-4147-A177-3AD203B41FA5}">
                      <a16:colId xmlns:a16="http://schemas.microsoft.com/office/drawing/2014/main" val="3307914549"/>
                    </a:ext>
                  </a:extLst>
                </a:gridCol>
                <a:gridCol w="881382">
                  <a:extLst>
                    <a:ext uri="{9D8B030D-6E8A-4147-A177-3AD203B41FA5}">
                      <a16:colId xmlns:a16="http://schemas.microsoft.com/office/drawing/2014/main" val="3641208873"/>
                    </a:ext>
                  </a:extLst>
                </a:gridCol>
              </a:tblGrid>
              <a:tr h="188499">
                <a:tc>
                  <a:txBody>
                    <a:bodyPr/>
                    <a:lstStyle/>
                    <a:p>
                      <a:pPr algn="l" fontAlgn="ctr"/>
                      <a:r>
                        <a:rPr lang="fr-FR"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8181"/>
                    </a:solidFill>
                  </a:tcPr>
                </a:tc>
                <a:tc gridSpan="3">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Offre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hMerge="1">
                  <a:txBody>
                    <a:bodyPr/>
                    <a:lstStyle/>
                    <a:p>
                      <a:endParaRPr lang="fr-FR"/>
                    </a:p>
                  </a:txBody>
                  <a:tcPr/>
                </a:tc>
                <a:tc hMerge="1">
                  <a:txBody>
                    <a:bodyPr/>
                    <a:lstStyle/>
                    <a:p>
                      <a:endParaRPr lang="fr-FR"/>
                    </a:p>
                  </a:txBody>
                  <a:tcPr/>
                </a:tc>
                <a:tc gridSpan="3">
                  <a:txBody>
                    <a:bodyPr/>
                    <a:lstStyle/>
                    <a:p>
                      <a:pPr algn="ctr" fontAlgn="ctr"/>
                      <a:r>
                        <a:rPr lang="fr-FR" sz="1100" b="1" i="0" u="none" strike="noStrike">
                          <a:solidFill>
                            <a:srgbClr val="FFFFFF"/>
                          </a:solidFill>
                          <a:effectLst/>
                          <a:latin typeface="Arial" panose="020B0604020202020204" pitchFamily="34" charset="0"/>
                          <a:cs typeface="Arial" panose="020B0604020202020204" pitchFamily="34" charset="0"/>
                        </a:rPr>
                        <a:t>Demande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hMerge="1">
                  <a:txBody>
                    <a:bodyPr/>
                    <a:lstStyle/>
                    <a:p>
                      <a:endParaRPr lang="fr-FR"/>
                    </a:p>
                  </a:txBody>
                  <a:tcPr/>
                </a:tc>
                <a:tc hMerge="1">
                  <a:txBody>
                    <a:bodyPr/>
                    <a:lstStyle/>
                    <a:p>
                      <a:endParaRPr lang="fr-FR"/>
                    </a:p>
                  </a:txBody>
                  <a:tcPr/>
                </a:tc>
                <a:tc gridSpan="3">
                  <a:txBody>
                    <a:bodyPr/>
                    <a:lstStyle/>
                    <a:p>
                      <a:pPr algn="ctr" fontAlgn="ctr"/>
                      <a:r>
                        <a:rPr lang="fr-FR" sz="1100" b="1" i="0" u="none" strike="noStrike">
                          <a:solidFill>
                            <a:srgbClr val="FFFFFF"/>
                          </a:solidFill>
                          <a:effectLst/>
                          <a:latin typeface="Arial" panose="020B0604020202020204" pitchFamily="34" charset="0"/>
                          <a:cs typeface="Arial" panose="020B0604020202020204" pitchFamily="34" charset="0"/>
                        </a:rPr>
                        <a:t>Taux d'occupation</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93322574"/>
                  </a:ext>
                </a:extLst>
              </a:tr>
              <a:tr h="563389">
                <a:tc>
                  <a:txBody>
                    <a:bodyPr/>
                    <a:lstStyle/>
                    <a:p>
                      <a:pPr algn="l" fontAlgn="ctr"/>
                      <a:r>
                        <a:rPr lang="fr-FR" sz="11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sept-2023 (en millions)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a:solidFill>
                            <a:srgbClr val="FFFFFF"/>
                          </a:solidFill>
                          <a:effectLst/>
                          <a:latin typeface="Arial" panose="020B0604020202020204" pitchFamily="34" charset="0"/>
                          <a:cs typeface="Arial" panose="020B0604020202020204" pitchFamily="34" charset="0"/>
                        </a:rPr>
                        <a:t>Evol. Vs 2022 (en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Evol. Vs 2019 (en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a:solidFill>
                            <a:srgbClr val="FFFFFF"/>
                          </a:solidFill>
                          <a:effectLst/>
                          <a:latin typeface="Arial" panose="020B0604020202020204" pitchFamily="34" charset="0"/>
                          <a:cs typeface="Arial" panose="020B0604020202020204" pitchFamily="34" charset="0"/>
                        </a:rPr>
                        <a:t>sept-2023 (en millions)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a:solidFill>
                            <a:srgbClr val="FFFFFF"/>
                          </a:solidFill>
                          <a:effectLst/>
                          <a:latin typeface="Arial" panose="020B0604020202020204" pitchFamily="34" charset="0"/>
                          <a:cs typeface="Arial" panose="020B0604020202020204" pitchFamily="34" charset="0"/>
                        </a:rPr>
                        <a:t>Evol. Vs 2022 (en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Evol. Vs 2019 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sept-2023 (en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Evol. Vs 2022 (en pts)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tc>
                  <a:txBody>
                    <a:bodyPr/>
                    <a:lstStyle/>
                    <a:p>
                      <a:pPr algn="ctr" fontAlgn="ctr"/>
                      <a:r>
                        <a:rPr lang="fr-FR" sz="1100" b="1" i="0" u="none" strike="noStrike" dirty="0">
                          <a:solidFill>
                            <a:srgbClr val="FFFFFF"/>
                          </a:solidFill>
                          <a:effectLst/>
                          <a:latin typeface="Arial" panose="020B0604020202020204" pitchFamily="34" charset="0"/>
                          <a:cs typeface="Arial" panose="020B0604020202020204" pitchFamily="34" charset="0"/>
                        </a:rPr>
                        <a:t>Evol. Vs 2019 (en pts)</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8181"/>
                    </a:solidFill>
                  </a:tcPr>
                </a:tc>
                <a:extLst>
                  <a:ext uri="{0D108BD9-81ED-4DB2-BD59-A6C34878D82A}">
                    <a16:rowId xmlns:a16="http://schemas.microsoft.com/office/drawing/2014/main" val="1720334799"/>
                  </a:ext>
                </a:extLst>
              </a:tr>
              <a:tr h="231394">
                <a:tc>
                  <a:txBody>
                    <a:bodyPr/>
                    <a:lstStyle/>
                    <a:p>
                      <a:pPr algn="l" fontAlgn="ctr"/>
                      <a:r>
                        <a:rPr lang="fr-FR" sz="1100" b="1" i="0" u="none" strike="noStrike" dirty="0">
                          <a:solidFill>
                            <a:srgbClr val="7F7F7F"/>
                          </a:solidFill>
                          <a:effectLst/>
                          <a:latin typeface="Arial" panose="020B0604020202020204" pitchFamily="34" charset="0"/>
                          <a:cs typeface="Arial" panose="020B0604020202020204" pitchFamily="34" charset="0"/>
                        </a:rPr>
                        <a:t>France métropolitaine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+22,7%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+41,1%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+26,4%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00B050"/>
                          </a:solidFill>
                          <a:effectLst/>
                          <a:latin typeface="Arial" panose="020B0604020202020204" pitchFamily="34" charset="0"/>
                          <a:cs typeface="Arial" panose="020B0604020202020204" pitchFamily="34" charset="0"/>
                        </a:rPr>
                        <a:t>+37,6%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+1,7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- 1,5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740838"/>
                  </a:ext>
                </a:extLst>
              </a:tr>
              <a:tr h="231394">
                <a:tc>
                  <a:txBody>
                    <a:bodyPr/>
                    <a:lstStyle/>
                    <a:p>
                      <a:pPr algn="l" fontAlgn="ctr"/>
                      <a:r>
                        <a:rPr lang="fr-FR" sz="1100" b="0" i="0" u="none" strike="noStrike" dirty="0">
                          <a:solidFill>
                            <a:srgbClr val="7F7F7F"/>
                          </a:solidFill>
                          <a:effectLst/>
                          <a:latin typeface="Arial" panose="020B0604020202020204" pitchFamily="34" charset="0"/>
                          <a:cs typeface="Arial" panose="020B0604020202020204" pitchFamily="34" charset="0"/>
                        </a:rPr>
                        <a:t>DROM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+30,4%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00B050"/>
                          </a:solidFill>
                          <a:effectLst/>
                          <a:latin typeface="Arial" panose="020B0604020202020204" pitchFamily="34" charset="0"/>
                          <a:cs typeface="Arial" panose="020B0604020202020204" pitchFamily="34" charset="0"/>
                        </a:rPr>
                        <a:t>+28,5%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53,5%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795694"/>
                  </a:ext>
                </a:extLst>
              </a:tr>
              <a:tr h="231394">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Guadeloupe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48,8%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276508"/>
                  </a:ext>
                </a:extLst>
              </a:tr>
              <a:tr h="231394">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Martinique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00B050"/>
                          </a:solidFill>
                          <a:effectLst/>
                          <a:latin typeface="Arial" panose="020B0604020202020204" pitchFamily="34" charset="0"/>
                          <a:cs typeface="Arial" panose="020B0604020202020204" pitchFamily="34" charset="0"/>
                        </a:rPr>
                        <a:t>+14,2%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00B050"/>
                          </a:solidFill>
                          <a:effectLst/>
                          <a:latin typeface="Arial" panose="020B0604020202020204" pitchFamily="34" charset="0"/>
                          <a:cs typeface="Arial" panose="020B0604020202020204" pitchFamily="34" charset="0"/>
                        </a:rPr>
                        <a:t>+29,1%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6884189"/>
                  </a:ext>
                </a:extLst>
              </a:tr>
              <a:tr h="231394">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Réunion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60,1%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10350"/>
                  </a:ext>
                </a:extLst>
              </a:tr>
              <a:tr h="231394">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Guyane française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00B050"/>
                          </a:solidFill>
                          <a:effectLst/>
                          <a:latin typeface="Arial" panose="020B0604020202020204" pitchFamily="34" charset="0"/>
                          <a:cs typeface="Arial" panose="020B0604020202020204" pitchFamily="34" charset="0"/>
                        </a:rPr>
                        <a:t>+23,8%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+86,3%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41,9%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- 28,5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16959793"/>
                  </a:ext>
                </a:extLst>
              </a:tr>
              <a:tr h="231394">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Mayotte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+125,4%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39,4%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- 32,9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2946138"/>
                  </a:ext>
                </a:extLst>
              </a:tr>
              <a:tr h="231394">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Polynésie française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+31,2%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+37,3%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48997770"/>
                  </a:ext>
                </a:extLst>
              </a:tr>
              <a:tr h="231394">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Nouvelle-Calédonie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0,004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+38,3%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- 21,5%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636932"/>
                  </a:ext>
                </a:extLst>
              </a:tr>
              <a:tr h="231394">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Saint-Barthélemy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53,5%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007866"/>
                  </a:ext>
                </a:extLst>
              </a:tr>
              <a:tr h="231394">
                <a:tc>
                  <a:txBody>
                    <a:bodyPr/>
                    <a:lstStyle/>
                    <a:p>
                      <a:pPr algn="l" fontAlgn="ctr"/>
                      <a:r>
                        <a:rPr lang="fr-FR" sz="1100" b="0" i="0" u="none" strike="noStrike">
                          <a:solidFill>
                            <a:srgbClr val="7F7F7F"/>
                          </a:solidFill>
                          <a:effectLst/>
                          <a:latin typeface="Arial" panose="020B0604020202020204" pitchFamily="34" charset="0"/>
                          <a:cs typeface="Arial" panose="020B0604020202020204" pitchFamily="34" charset="0"/>
                        </a:rPr>
                        <a:t>Saint-Martin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+72,2%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+68,6%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7F7F7F"/>
                          </a:solidFill>
                          <a:effectLst/>
                          <a:latin typeface="Arial" panose="020B0604020202020204" pitchFamily="34" charset="0"/>
                          <a:cs typeface="Arial" panose="020B0604020202020204" pitchFamily="34" charset="0"/>
                        </a:rPr>
                        <a:t>50,5%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FF0000"/>
                          </a:solidFill>
                          <a:effectLst/>
                          <a:latin typeface="Arial" panose="020B0604020202020204" pitchFamily="34" charset="0"/>
                          <a:cs typeface="Arial" panose="020B0604020202020204" pitchFamily="34" charset="0"/>
                        </a:rPr>
                        <a:t>- 1,1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7951983"/>
                  </a:ext>
                </a:extLst>
              </a:tr>
            </a:tbl>
          </a:graphicData>
        </a:graphic>
      </p:graphicFrame>
      <p:sp>
        <p:nvSpPr>
          <p:cNvPr id="6" name="Espace réservé du pied de page 2">
            <a:extLst>
              <a:ext uri="{FF2B5EF4-FFF2-40B4-BE49-F238E27FC236}">
                <a16:creationId xmlns:a16="http://schemas.microsoft.com/office/drawing/2014/main" id="{97518E5F-60F3-2336-D5C9-9135F61FA966}"/>
              </a:ext>
            </a:extLst>
          </p:cNvPr>
          <p:cNvSpPr txBox="1">
            <a:spLocks/>
          </p:cNvSpPr>
          <p:nvPr/>
        </p:nvSpPr>
        <p:spPr>
          <a:xfrm>
            <a:off x="2500453" y="6356350"/>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258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t>12</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Hébergements : hôtellerie</a:t>
            </a:r>
          </a:p>
        </p:txBody>
      </p:sp>
      <p:sp>
        <p:nvSpPr>
          <p:cNvPr id="6" name="Rectangle 5">
            <a:extLst>
              <a:ext uri="{FF2B5EF4-FFF2-40B4-BE49-F238E27FC236}">
                <a16:creationId xmlns:a16="http://schemas.microsoft.com/office/drawing/2014/main" id="{FE410F40-1CFD-F611-654D-D4D0B61E7A58}"/>
              </a:ext>
            </a:extLst>
          </p:cNvPr>
          <p:cNvSpPr/>
          <p:nvPr/>
        </p:nvSpPr>
        <p:spPr>
          <a:xfrm>
            <a:off x="8518309" y="3749510"/>
            <a:ext cx="3412480" cy="1569660"/>
          </a:xfrm>
          <a:prstGeom prst="rect">
            <a:avLst/>
          </a:prstGeom>
          <a:noFill/>
        </p:spPr>
        <p:txBody>
          <a:bodyPr wrap="square">
            <a:spAutoFit/>
          </a:bodyPr>
          <a:lstStyle/>
          <a:p>
            <a:pPr>
              <a:tabLst>
                <a:tab pos="457200" algn="l"/>
              </a:tabLst>
            </a:pPr>
            <a:r>
              <a:rPr lang="fr-FR" sz="1200" dirty="0">
                <a:solidFill>
                  <a:schemeClr val="tx1">
                    <a:lumMod val="50000"/>
                    <a:lumOff val="50000"/>
                  </a:schemeClr>
                </a:solidFill>
                <a:latin typeface="Arial" panose="020B0604020202020204" pitchFamily="34" charset="0"/>
                <a:cs typeface="Arial" panose="020B0604020202020204" pitchFamily="34" charset="0"/>
              </a:rPr>
              <a:t>Les volumes de nuitées dans l’hôtellerie de plein air sont en hausse de +12% en septembre, par rapport à 2022, année déjà record. </a:t>
            </a:r>
          </a:p>
          <a:p>
            <a:pPr>
              <a:tabLst>
                <a:tab pos="457200" algn="l"/>
              </a:tabLst>
            </a:pPr>
            <a:endParaRPr lang="fr-FR" sz="1200" dirty="0">
              <a:solidFill>
                <a:schemeClr val="tx1">
                  <a:lumMod val="50000"/>
                  <a:lumOff val="50000"/>
                </a:schemeClr>
              </a:solidFill>
              <a:latin typeface="Arial" panose="020B0604020202020204" pitchFamily="34" charset="0"/>
              <a:cs typeface="Arial" panose="020B0604020202020204" pitchFamily="34" charset="0"/>
            </a:endParaRPr>
          </a:p>
          <a:p>
            <a:pPr>
              <a:tabLst>
                <a:tab pos="457200" algn="l"/>
              </a:tabLst>
            </a:pPr>
            <a:r>
              <a:rPr lang="fr-FR" sz="1200" dirty="0">
                <a:solidFill>
                  <a:schemeClr val="tx1">
                    <a:lumMod val="50000"/>
                    <a:lumOff val="50000"/>
                  </a:schemeClr>
                </a:solidFill>
                <a:latin typeface="Arial" panose="020B0604020202020204" pitchFamily="34" charset="0"/>
                <a:cs typeface="Arial" panose="020B0604020202020204" pitchFamily="34" charset="0"/>
              </a:rPr>
              <a:t>Le mois de septembre confirme le retour de la clientèle domestique dans l’hôtellerie de plein air.</a:t>
            </a:r>
          </a:p>
        </p:txBody>
      </p:sp>
      <p:sp>
        <p:nvSpPr>
          <p:cNvPr id="14" name="ZoneTexte 13"/>
          <p:cNvSpPr txBox="1"/>
          <p:nvPr/>
        </p:nvSpPr>
        <p:spPr>
          <a:xfrm>
            <a:off x="206590" y="5894735"/>
            <a:ext cx="2608406"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Baromètre FTO, septembre  2023</a:t>
            </a:r>
          </a:p>
        </p:txBody>
      </p:sp>
      <p:sp>
        <p:nvSpPr>
          <p:cNvPr id="3" name="object 3">
            <a:extLst>
              <a:ext uri="{FF2B5EF4-FFF2-40B4-BE49-F238E27FC236}">
                <a16:creationId xmlns:a16="http://schemas.microsoft.com/office/drawing/2014/main" id="{EEEDC52A-6636-C381-35D5-9FD3C2659AE5}"/>
              </a:ext>
            </a:extLst>
          </p:cNvPr>
          <p:cNvSpPr/>
          <p:nvPr/>
        </p:nvSpPr>
        <p:spPr>
          <a:xfrm>
            <a:off x="0" y="-1"/>
            <a:ext cx="12192000" cy="1469406"/>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058181"/>
          </a:solidFill>
        </p:spPr>
        <p:txBody>
          <a:bodyPr wrap="square" lIns="0" tIns="0" rIns="0" bIns="0" rtlCol="0"/>
          <a:lstStyle/>
          <a:p>
            <a:endParaRPr dirty="0"/>
          </a:p>
        </p:txBody>
      </p:sp>
      <p:sp>
        <p:nvSpPr>
          <p:cNvPr id="5" name="object 12">
            <a:extLst>
              <a:ext uri="{FF2B5EF4-FFF2-40B4-BE49-F238E27FC236}">
                <a16:creationId xmlns:a16="http://schemas.microsoft.com/office/drawing/2014/main" id="{421B0CFD-ED26-23F7-9C94-259F5912A101}"/>
              </a:ext>
            </a:extLst>
          </p:cNvPr>
          <p:cNvSpPr txBox="1"/>
          <p:nvPr/>
        </p:nvSpPr>
        <p:spPr>
          <a:xfrm>
            <a:off x="2906812" y="283324"/>
            <a:ext cx="7307380" cy="443711"/>
          </a:xfrm>
          <a:prstGeom prst="rect">
            <a:avLst/>
          </a:prstGeom>
        </p:spPr>
        <p:txBody>
          <a:bodyPr vert="horz" wrap="square" lIns="0" tIns="12700" rIns="0" bIns="0" rtlCol="0">
            <a:spAutoFit/>
          </a:bodyPr>
          <a:lstStyle/>
          <a:p>
            <a:pPr marL="12700" algn="ctr">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HÉBERGEMENT</a:t>
            </a:r>
          </a:p>
        </p:txBody>
      </p:sp>
      <p:sp>
        <p:nvSpPr>
          <p:cNvPr id="10" name="object 9">
            <a:extLst>
              <a:ext uri="{FF2B5EF4-FFF2-40B4-BE49-F238E27FC236}">
                <a16:creationId xmlns:a16="http://schemas.microsoft.com/office/drawing/2014/main" id="{3AAADCD1-A4F5-16DB-1EC8-8DF04A165591}"/>
              </a:ext>
            </a:extLst>
          </p:cNvPr>
          <p:cNvSpPr/>
          <p:nvPr/>
        </p:nvSpPr>
        <p:spPr>
          <a:xfrm>
            <a:off x="4304347" y="2568"/>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855AEF65-DEB5-11AA-8D9A-54D01BFAD9AA}"/>
              </a:ext>
            </a:extLst>
          </p:cNvPr>
          <p:cNvGrpSpPr/>
          <p:nvPr/>
        </p:nvGrpSpPr>
        <p:grpSpPr>
          <a:xfrm>
            <a:off x="1071315" y="840154"/>
            <a:ext cx="8631485" cy="45719"/>
            <a:chOff x="404515" y="791289"/>
            <a:chExt cx="9589046" cy="0"/>
          </a:xfrm>
        </p:grpSpPr>
        <p:cxnSp>
          <p:nvCxnSpPr>
            <p:cNvPr id="13" name="Connecteur droit 12">
              <a:extLst>
                <a:ext uri="{FF2B5EF4-FFF2-40B4-BE49-F238E27FC236}">
                  <a16:creationId xmlns:a16="http://schemas.microsoft.com/office/drawing/2014/main" id="{3E248E77-5D41-D5BB-753A-AB18E8CDC2B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bject 7">
              <a:extLst>
                <a:ext uri="{FF2B5EF4-FFF2-40B4-BE49-F238E27FC236}">
                  <a16:creationId xmlns:a16="http://schemas.microsoft.com/office/drawing/2014/main" id="{D8F3A7E9-D235-C738-6CF6-EFB1E46DFB64}"/>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20" name="object 5">
            <a:extLst>
              <a:ext uri="{FF2B5EF4-FFF2-40B4-BE49-F238E27FC236}">
                <a16:creationId xmlns:a16="http://schemas.microsoft.com/office/drawing/2014/main" id="{B819A9C9-12DD-7A92-202D-3324DA14FFCD}"/>
              </a:ext>
            </a:extLst>
          </p:cNvPr>
          <p:cNvSpPr/>
          <p:nvPr/>
        </p:nvSpPr>
        <p:spPr>
          <a:xfrm>
            <a:off x="-12832" y="-1186"/>
            <a:ext cx="3763738" cy="1469407"/>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06A09C"/>
          </a:solidFill>
        </p:spPr>
        <p:txBody>
          <a:bodyPr wrap="square" lIns="0" tIns="0" rIns="0" bIns="0" rtlCol="0"/>
          <a:lstStyle/>
          <a:p>
            <a:endParaRPr/>
          </a:p>
        </p:txBody>
      </p:sp>
      <p:sp>
        <p:nvSpPr>
          <p:cNvPr id="21" name="object 9">
            <a:extLst>
              <a:ext uri="{FF2B5EF4-FFF2-40B4-BE49-F238E27FC236}">
                <a16:creationId xmlns:a16="http://schemas.microsoft.com/office/drawing/2014/main" id="{13B4C2E3-B695-8C3E-BEE3-86A09B44C8B9}"/>
              </a:ext>
            </a:extLst>
          </p:cNvPr>
          <p:cNvSpPr txBox="1"/>
          <p:nvPr/>
        </p:nvSpPr>
        <p:spPr>
          <a:xfrm>
            <a:off x="-1061764" y="935662"/>
            <a:ext cx="112806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Arial" panose="020B0604020202020204" pitchFamily="34" charset="0"/>
                <a:cs typeface="Arial" panose="020B0604020202020204" pitchFamily="34" charset="0"/>
              </a:rPr>
              <a:t>Hôtellerie de Plein Air </a:t>
            </a:r>
            <a:endParaRPr sz="1600" spc="40" dirty="0">
              <a:solidFill>
                <a:srgbClr val="FFFFFF"/>
              </a:solidFill>
              <a:latin typeface="Arial" panose="020B0604020202020204" pitchFamily="34" charset="0"/>
              <a:cs typeface="Arial" panose="020B0604020202020204" pitchFamily="34" charset="0"/>
            </a:endParaRPr>
          </a:p>
        </p:txBody>
      </p:sp>
      <p:sp>
        <p:nvSpPr>
          <p:cNvPr id="24" name="object 8">
            <a:extLst>
              <a:ext uri="{FF2B5EF4-FFF2-40B4-BE49-F238E27FC236}">
                <a16:creationId xmlns:a16="http://schemas.microsoft.com/office/drawing/2014/main" id="{CE5E7209-A6DC-09FC-93E3-F494998FCCFE}"/>
              </a:ext>
            </a:extLst>
          </p:cNvPr>
          <p:cNvSpPr/>
          <p:nvPr/>
        </p:nvSpPr>
        <p:spPr>
          <a:xfrm>
            <a:off x="11930789" y="463621"/>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06A09C"/>
          </a:solidFill>
        </p:spPr>
        <p:txBody>
          <a:bodyPr wrap="square" lIns="0" tIns="0" rIns="0" bIns="0" rtlCol="0"/>
          <a:lstStyle/>
          <a:p>
            <a:endParaRPr/>
          </a:p>
        </p:txBody>
      </p:sp>
      <p:sp>
        <p:nvSpPr>
          <p:cNvPr id="33" name="ZoneTexte 32">
            <a:extLst>
              <a:ext uri="{FF2B5EF4-FFF2-40B4-BE49-F238E27FC236}">
                <a16:creationId xmlns:a16="http://schemas.microsoft.com/office/drawing/2014/main" id="{44A65AE8-6177-6B26-4DD6-A1196422159F}"/>
              </a:ext>
            </a:extLst>
          </p:cNvPr>
          <p:cNvSpPr txBox="1"/>
          <p:nvPr/>
        </p:nvSpPr>
        <p:spPr>
          <a:xfrm>
            <a:off x="321858" y="1534140"/>
            <a:ext cx="6423498" cy="276999"/>
          </a:xfrm>
          <a:prstGeom prst="rect">
            <a:avLst/>
          </a:prstGeom>
          <a:noFill/>
        </p:spPr>
        <p:txBody>
          <a:bodyPr wrap="square" rtlCol="0">
            <a:spAutoFit/>
          </a:bodyPr>
          <a:lstStyle>
            <a:defPPr>
              <a:defRPr lang="fr-FR"/>
            </a:defPPr>
            <a:lvl1pPr>
              <a:tabLst>
                <a:tab pos="457200" algn="l"/>
              </a:tabLst>
              <a:defRPr sz="1200" b="1">
                <a:solidFill>
                  <a:srgbClr val="058181"/>
                </a:solidFill>
                <a:latin typeface="Marianne" panose="02000000000000000000" pitchFamily="50" charset="0"/>
                <a:cs typeface="Arial" panose="020B0604020202020204" pitchFamily="34" charset="0"/>
              </a:defRPr>
            </a:lvl1pPr>
          </a:lstStyle>
          <a:p>
            <a:r>
              <a:rPr lang="fr-FR" dirty="0"/>
              <a:t>Nombre de nuitées réservées en septembre 2023</a:t>
            </a:r>
          </a:p>
        </p:txBody>
      </p:sp>
      <p:grpSp>
        <p:nvGrpSpPr>
          <p:cNvPr id="41" name="Groupe 40">
            <a:extLst>
              <a:ext uri="{FF2B5EF4-FFF2-40B4-BE49-F238E27FC236}">
                <a16:creationId xmlns:a16="http://schemas.microsoft.com/office/drawing/2014/main" id="{6622B355-4E85-3EBB-F6F3-E5AF5940EBAE}"/>
              </a:ext>
            </a:extLst>
          </p:cNvPr>
          <p:cNvGrpSpPr/>
          <p:nvPr/>
        </p:nvGrpSpPr>
        <p:grpSpPr>
          <a:xfrm>
            <a:off x="10792340" y="415400"/>
            <a:ext cx="894524" cy="469618"/>
            <a:chOff x="14835498" y="331603"/>
            <a:chExt cx="1409029" cy="739729"/>
          </a:xfrm>
        </p:grpSpPr>
        <p:sp>
          <p:nvSpPr>
            <p:cNvPr id="42" name="bg object 22">
              <a:extLst>
                <a:ext uri="{FF2B5EF4-FFF2-40B4-BE49-F238E27FC236}">
                  <a16:creationId xmlns:a16="http://schemas.microsoft.com/office/drawing/2014/main" id="{3476A048-1F00-712B-C150-9AC37BFBEC1A}"/>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43" name="bg object 23">
              <a:extLst>
                <a:ext uri="{FF2B5EF4-FFF2-40B4-BE49-F238E27FC236}">
                  <a16:creationId xmlns:a16="http://schemas.microsoft.com/office/drawing/2014/main" id="{615DDC76-9897-7B27-EDC0-590DABF72C4C}"/>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44" name="bg object 24">
              <a:extLst>
                <a:ext uri="{FF2B5EF4-FFF2-40B4-BE49-F238E27FC236}">
                  <a16:creationId xmlns:a16="http://schemas.microsoft.com/office/drawing/2014/main" id="{DE6E502F-F0C5-55FB-E1CF-AB873F90A604}"/>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45" name="bg object 25">
              <a:extLst>
                <a:ext uri="{FF2B5EF4-FFF2-40B4-BE49-F238E27FC236}">
                  <a16:creationId xmlns:a16="http://schemas.microsoft.com/office/drawing/2014/main" id="{EB457238-5234-88BA-719B-55CEF210A566}"/>
                </a:ext>
              </a:extLst>
            </p:cNvPr>
            <p:cNvPicPr/>
            <p:nvPr/>
          </p:nvPicPr>
          <p:blipFill>
            <a:blip r:embed="rId4" cstate="print"/>
            <a:stretch>
              <a:fillRect/>
            </a:stretch>
          </p:blipFill>
          <p:spPr>
            <a:xfrm>
              <a:off x="14863369" y="372145"/>
              <a:ext cx="174078" cy="190474"/>
            </a:xfrm>
            <a:prstGeom prst="rect">
              <a:avLst/>
            </a:prstGeom>
          </p:spPr>
        </p:pic>
        <p:sp>
          <p:nvSpPr>
            <p:cNvPr id="46" name="bg object 26">
              <a:extLst>
                <a:ext uri="{FF2B5EF4-FFF2-40B4-BE49-F238E27FC236}">
                  <a16:creationId xmlns:a16="http://schemas.microsoft.com/office/drawing/2014/main" id="{5DEC04D4-E4D6-DF73-E046-85903FC8B4D8}"/>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47" name="bg object 27">
              <a:extLst>
                <a:ext uri="{FF2B5EF4-FFF2-40B4-BE49-F238E27FC236}">
                  <a16:creationId xmlns:a16="http://schemas.microsoft.com/office/drawing/2014/main" id="{09258A95-B3ED-C235-532B-51141E43C14B}"/>
                </a:ext>
              </a:extLst>
            </p:cNvPr>
            <p:cNvPicPr/>
            <p:nvPr/>
          </p:nvPicPr>
          <p:blipFill>
            <a:blip r:embed="rId4" cstate="print"/>
            <a:stretch>
              <a:fillRect/>
            </a:stretch>
          </p:blipFill>
          <p:spPr>
            <a:xfrm>
              <a:off x="15319313" y="615600"/>
              <a:ext cx="174066" cy="190474"/>
            </a:xfrm>
            <a:prstGeom prst="rect">
              <a:avLst/>
            </a:prstGeom>
          </p:spPr>
        </p:pic>
        <p:sp>
          <p:nvSpPr>
            <p:cNvPr id="48" name="bg object 28">
              <a:extLst>
                <a:ext uri="{FF2B5EF4-FFF2-40B4-BE49-F238E27FC236}">
                  <a16:creationId xmlns:a16="http://schemas.microsoft.com/office/drawing/2014/main" id="{143E5CE5-6F2D-E999-3F71-0D3004FC0FAA}"/>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49" name="bg object 29">
              <a:extLst>
                <a:ext uri="{FF2B5EF4-FFF2-40B4-BE49-F238E27FC236}">
                  <a16:creationId xmlns:a16="http://schemas.microsoft.com/office/drawing/2014/main" id="{62B2646A-C1BA-C2C4-5C84-320DAFAEFA1F}"/>
                </a:ext>
              </a:extLst>
            </p:cNvPr>
            <p:cNvPicPr/>
            <p:nvPr/>
          </p:nvPicPr>
          <p:blipFill>
            <a:blip r:embed="rId5" cstate="print"/>
            <a:stretch>
              <a:fillRect/>
            </a:stretch>
          </p:blipFill>
          <p:spPr>
            <a:xfrm>
              <a:off x="14863181" y="891808"/>
              <a:ext cx="1378851" cy="179524"/>
            </a:xfrm>
            <a:prstGeom prst="rect">
              <a:avLst/>
            </a:prstGeom>
          </p:spPr>
        </p:pic>
      </p:grpSp>
      <p:grpSp>
        <p:nvGrpSpPr>
          <p:cNvPr id="11" name="Groupe 10">
            <a:extLst>
              <a:ext uri="{FF2B5EF4-FFF2-40B4-BE49-F238E27FC236}">
                <a16:creationId xmlns:a16="http://schemas.microsoft.com/office/drawing/2014/main" id="{86A06B11-87E3-99C3-CB64-CDD5C73A2810}"/>
              </a:ext>
            </a:extLst>
          </p:cNvPr>
          <p:cNvGrpSpPr/>
          <p:nvPr/>
        </p:nvGrpSpPr>
        <p:grpSpPr>
          <a:xfrm>
            <a:off x="8610600" y="1835354"/>
            <a:ext cx="3224842" cy="1522800"/>
            <a:chOff x="8671862" y="1477036"/>
            <a:chExt cx="2743200" cy="1522800"/>
          </a:xfrm>
        </p:grpSpPr>
        <p:sp>
          <p:nvSpPr>
            <p:cNvPr id="39" name="Rectangle 38">
              <a:extLst>
                <a:ext uri="{FF2B5EF4-FFF2-40B4-BE49-F238E27FC236}">
                  <a16:creationId xmlns:a16="http://schemas.microsoft.com/office/drawing/2014/main" id="{34820CF6-5D57-091F-C3FF-1DF13F02EE87}"/>
                </a:ext>
              </a:extLst>
            </p:cNvPr>
            <p:cNvSpPr/>
            <p:nvPr/>
          </p:nvSpPr>
          <p:spPr>
            <a:xfrm>
              <a:off x="8671862" y="1477036"/>
              <a:ext cx="2743200" cy="1522800"/>
            </a:xfrm>
            <a:prstGeom prst="rect">
              <a:avLst/>
            </a:prstGeom>
            <a:solidFill>
              <a:srgbClr val="05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A479CFE6-90F0-E262-F562-65F998DBC5F9}"/>
                </a:ext>
              </a:extLst>
            </p:cNvPr>
            <p:cNvSpPr/>
            <p:nvPr/>
          </p:nvSpPr>
          <p:spPr>
            <a:xfrm>
              <a:off x="8859115" y="1599455"/>
              <a:ext cx="2368695" cy="1061829"/>
            </a:xfrm>
            <a:prstGeom prst="rect">
              <a:avLst/>
            </a:prstGeom>
          </p:spPr>
          <p:txBody>
            <a:bodyPr wrap="square">
              <a:spAutoFit/>
            </a:bodyPr>
            <a:lstStyle/>
            <a:p>
              <a:pPr algn="ctr"/>
              <a:r>
                <a:rPr lang="fr-FR" sz="2400" i="1" dirty="0">
                  <a:solidFill>
                    <a:schemeClr val="bg1"/>
                  </a:solidFill>
                  <a:latin typeface="Arial" panose="020B0604020202020204" pitchFamily="34" charset="0"/>
                  <a:cs typeface="Arial" panose="020B0604020202020204" pitchFamily="34" charset="0"/>
                </a:rPr>
                <a:t>13</a:t>
              </a:r>
              <a:r>
                <a:rPr lang="fr-FR" sz="1300" i="1" dirty="0">
                  <a:solidFill>
                    <a:schemeClr val="bg1"/>
                  </a:solidFill>
                  <a:latin typeface="Arial" panose="020B0604020202020204" pitchFamily="34" charset="0"/>
                  <a:cs typeface="Arial" panose="020B0604020202020204" pitchFamily="34" charset="0"/>
                </a:rPr>
                <a:t> Millions</a:t>
              </a:r>
            </a:p>
            <a:p>
              <a:pPr algn="ctr"/>
              <a:r>
                <a:rPr lang="fr-FR" sz="1300" i="1" dirty="0">
                  <a:solidFill>
                    <a:schemeClr val="bg1"/>
                  </a:solidFill>
                  <a:latin typeface="Arial" panose="020B0604020202020204" pitchFamily="34" charset="0"/>
                  <a:cs typeface="Arial" panose="020B0604020202020204" pitchFamily="34" charset="0"/>
                </a:rPr>
                <a:t>de nuitées réservées pour des séjours en septembre, soit +12% par rapport à 2022</a:t>
              </a:r>
            </a:p>
          </p:txBody>
        </p:sp>
      </p:grpSp>
      <p:sp>
        <p:nvSpPr>
          <p:cNvPr id="8" name="Espace réservé du pied de page 2">
            <a:extLst>
              <a:ext uri="{FF2B5EF4-FFF2-40B4-BE49-F238E27FC236}">
                <a16:creationId xmlns:a16="http://schemas.microsoft.com/office/drawing/2014/main" id="{C6ED1D65-BCC6-40CE-1D5C-6123E916635D}"/>
              </a:ext>
            </a:extLst>
          </p:cNvPr>
          <p:cNvSpPr txBox="1">
            <a:spLocks/>
          </p:cNvSpPr>
          <p:nvPr/>
        </p:nvSpPr>
        <p:spPr>
          <a:xfrm>
            <a:off x="2510181" y="6392113"/>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2" name="Tableau 1">
            <a:extLst>
              <a:ext uri="{FF2B5EF4-FFF2-40B4-BE49-F238E27FC236}">
                <a16:creationId xmlns:a16="http://schemas.microsoft.com/office/drawing/2014/main" id="{0E48492F-CC63-2B95-A30F-EC69F1C2EC2F}"/>
              </a:ext>
            </a:extLst>
          </p:cNvPr>
          <p:cNvGraphicFramePr>
            <a:graphicFrameLocks noGrp="1"/>
          </p:cNvGraphicFramePr>
          <p:nvPr>
            <p:custDataLst>
              <p:tags r:id="rId1"/>
            </p:custDataLst>
            <p:extLst>
              <p:ext uri="{D42A27DB-BD31-4B8C-83A1-F6EECF244321}">
                <p14:modId xmlns:p14="http://schemas.microsoft.com/office/powerpoint/2010/main" val="3871849101"/>
              </p:ext>
            </p:extLst>
          </p:nvPr>
        </p:nvGraphicFramePr>
        <p:xfrm>
          <a:off x="530245" y="2163641"/>
          <a:ext cx="7263781" cy="2531181"/>
        </p:xfrm>
        <a:graphic>
          <a:graphicData uri="http://schemas.openxmlformats.org/drawingml/2006/table">
            <a:tbl>
              <a:tblPr>
                <a:tableStyleId>{5C22544A-7EE6-4342-B048-85BDC9FD1C3A}</a:tableStyleId>
              </a:tblPr>
              <a:tblGrid>
                <a:gridCol w="2166391">
                  <a:extLst>
                    <a:ext uri="{9D8B030D-6E8A-4147-A177-3AD203B41FA5}">
                      <a16:colId xmlns:a16="http://schemas.microsoft.com/office/drawing/2014/main" val="3048103595"/>
                    </a:ext>
                  </a:extLst>
                </a:gridCol>
                <a:gridCol w="849565">
                  <a:extLst>
                    <a:ext uri="{9D8B030D-6E8A-4147-A177-3AD203B41FA5}">
                      <a16:colId xmlns:a16="http://schemas.microsoft.com/office/drawing/2014/main" val="2462225235"/>
                    </a:ext>
                  </a:extLst>
                </a:gridCol>
                <a:gridCol w="849565">
                  <a:extLst>
                    <a:ext uri="{9D8B030D-6E8A-4147-A177-3AD203B41FA5}">
                      <a16:colId xmlns:a16="http://schemas.microsoft.com/office/drawing/2014/main" val="3771390133"/>
                    </a:ext>
                  </a:extLst>
                </a:gridCol>
                <a:gridCol w="849565">
                  <a:extLst>
                    <a:ext uri="{9D8B030D-6E8A-4147-A177-3AD203B41FA5}">
                      <a16:colId xmlns:a16="http://schemas.microsoft.com/office/drawing/2014/main" val="1754329765"/>
                    </a:ext>
                  </a:extLst>
                </a:gridCol>
                <a:gridCol w="849565">
                  <a:extLst>
                    <a:ext uri="{9D8B030D-6E8A-4147-A177-3AD203B41FA5}">
                      <a16:colId xmlns:a16="http://schemas.microsoft.com/office/drawing/2014/main" val="1926243159"/>
                    </a:ext>
                  </a:extLst>
                </a:gridCol>
                <a:gridCol w="849565">
                  <a:extLst>
                    <a:ext uri="{9D8B030D-6E8A-4147-A177-3AD203B41FA5}">
                      <a16:colId xmlns:a16="http://schemas.microsoft.com/office/drawing/2014/main" val="1163747960"/>
                    </a:ext>
                  </a:extLst>
                </a:gridCol>
                <a:gridCol w="849565">
                  <a:extLst>
                    <a:ext uri="{9D8B030D-6E8A-4147-A177-3AD203B41FA5}">
                      <a16:colId xmlns:a16="http://schemas.microsoft.com/office/drawing/2014/main" val="3730761360"/>
                    </a:ext>
                  </a:extLst>
                </a:gridCol>
              </a:tblGrid>
              <a:tr h="447033">
                <a:tc rowSpan="3">
                  <a:txBody>
                    <a:bodyPr/>
                    <a:lstStyle/>
                    <a:p>
                      <a:pPr algn="l" fontAlgn="b"/>
                      <a:r>
                        <a:rPr lang="fr-FR" sz="1100" u="none" strike="noStrike" dirty="0">
                          <a:solidFill>
                            <a:schemeClr val="bg1"/>
                          </a:solidFill>
                          <a:effectLst/>
                          <a:latin typeface="Arial" panose="020B0604020202020204" pitchFamily="34" charset="0"/>
                          <a:cs typeface="Arial" panose="020B0604020202020204" pitchFamily="34" charset="0"/>
                        </a:rPr>
                        <a:t> </a:t>
                      </a:r>
                    </a:p>
                    <a:p>
                      <a:pPr algn="l" fontAlgn="b"/>
                      <a:r>
                        <a:rPr lang="fr-FR" sz="1100" u="none" strike="noStrike" dirty="0">
                          <a:solidFill>
                            <a:schemeClr val="bg1"/>
                          </a:solidFill>
                          <a:effectLst/>
                          <a:latin typeface="Arial" panose="020B0604020202020204" pitchFamily="34" charset="0"/>
                          <a:cs typeface="Arial" panose="020B0604020202020204" pitchFamily="34" charset="0"/>
                        </a:rPr>
                        <a:t> </a:t>
                      </a:r>
                    </a:p>
                    <a:p>
                      <a:pPr algn="l" fontAlgn="b"/>
                      <a:r>
                        <a:rPr lang="fr-FR" sz="1100" u="none" strike="noStrike" dirty="0">
                          <a:solidFill>
                            <a:schemeClr val="bg1"/>
                          </a:solidFill>
                          <a:effectLst/>
                          <a:latin typeface="Arial" panose="020B0604020202020204" pitchFamily="34" charset="0"/>
                          <a:cs typeface="Arial" panose="020B0604020202020204" pitchFamily="34" charset="0"/>
                        </a:rPr>
                        <a:t> </a:t>
                      </a:r>
                      <a:endParaRPr lang="fr-FR"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gridSpan="2">
                  <a:txBody>
                    <a:bodyPr/>
                    <a:lstStyle/>
                    <a:p>
                      <a:pPr algn="ctr" fontAlgn="ctr"/>
                      <a:r>
                        <a:rPr lang="fr-FR" sz="1100" b="1" u="none" strike="noStrike" dirty="0">
                          <a:solidFill>
                            <a:schemeClr val="bg1"/>
                          </a:solidFill>
                          <a:effectLst/>
                          <a:latin typeface="Arial" panose="020B0604020202020204" pitchFamily="34" charset="0"/>
                          <a:cs typeface="Arial" panose="020B0604020202020204" pitchFamily="34" charset="0"/>
                        </a:rPr>
                        <a:t>  Nuitées réservées à date 2023 </a:t>
                      </a:r>
                      <a:endParaRPr lang="fr-F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hMerge="1">
                  <a:txBody>
                    <a:bodyPr/>
                    <a:lstStyle/>
                    <a:p>
                      <a:endParaRPr lang="fr-FR"/>
                    </a:p>
                  </a:txBody>
                  <a:tcPr/>
                </a:tc>
                <a:tc gridSpan="2">
                  <a:txBody>
                    <a:bodyPr/>
                    <a:lstStyle/>
                    <a:p>
                      <a:pPr algn="ctr" fontAlgn="ctr"/>
                      <a:r>
                        <a:rPr lang="fr-FR" sz="1100" b="1" u="none" strike="noStrike" dirty="0">
                          <a:solidFill>
                            <a:schemeClr val="bg1"/>
                          </a:solidFill>
                          <a:effectLst/>
                          <a:latin typeface="Arial" panose="020B0604020202020204" pitchFamily="34" charset="0"/>
                          <a:cs typeface="Arial" panose="020B0604020202020204" pitchFamily="34" charset="0"/>
                        </a:rPr>
                        <a:t>  Nuitées réservées à date 2023</a:t>
                      </a:r>
                      <a:endParaRPr lang="fr-F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hMerge="1">
                  <a:txBody>
                    <a:bodyPr/>
                    <a:lstStyle/>
                    <a:p>
                      <a:endParaRPr lang="fr-FR"/>
                    </a:p>
                  </a:txBody>
                  <a:tcPr/>
                </a:tc>
                <a:tc gridSpan="2">
                  <a:txBody>
                    <a:bodyPr/>
                    <a:lstStyle/>
                    <a:p>
                      <a:pPr algn="ctr" fontAlgn="ctr"/>
                      <a:r>
                        <a:rPr lang="fr-FR" sz="1100" b="1" u="none" strike="noStrike">
                          <a:solidFill>
                            <a:schemeClr val="bg1"/>
                          </a:solidFill>
                          <a:effectLst/>
                          <a:latin typeface="Arial" panose="020B0604020202020204" pitchFamily="34" charset="0"/>
                          <a:cs typeface="Arial" panose="020B0604020202020204" pitchFamily="34" charset="0"/>
                        </a:rPr>
                        <a:t>  Nuitées réservées à date 2023</a:t>
                      </a:r>
                      <a:endParaRPr lang="fr-FR" sz="11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hMerge="1">
                  <a:txBody>
                    <a:bodyPr/>
                    <a:lstStyle/>
                    <a:p>
                      <a:endParaRPr lang="fr-FR"/>
                    </a:p>
                  </a:txBody>
                  <a:tcPr/>
                </a:tc>
                <a:extLst>
                  <a:ext uri="{0D108BD9-81ED-4DB2-BD59-A6C34878D82A}">
                    <a16:rowId xmlns:a16="http://schemas.microsoft.com/office/drawing/2014/main" val="3785811085"/>
                  </a:ext>
                </a:extLst>
              </a:tr>
              <a:tr h="229248">
                <a:tc vMerge="1">
                  <a:txBody>
                    <a:bodyPr/>
                    <a:lstStyle/>
                    <a:p>
                      <a:pPr algn="l" fontAlgn="b"/>
                      <a:r>
                        <a:rPr lang="fr-FR" sz="1000" u="none" strike="noStrike" dirty="0">
                          <a:solidFill>
                            <a:schemeClr val="bg1"/>
                          </a:solidFill>
                          <a:effectLst/>
                          <a:latin typeface="Arial" panose="020B0604020202020204" pitchFamily="34" charset="0"/>
                          <a:cs typeface="Arial" panose="020B0604020202020204" pitchFamily="34" charset="0"/>
                        </a:rPr>
                        <a:t> </a:t>
                      </a:r>
                      <a:endParaRPr lang="fr-FR"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gridSpan="2">
                  <a:txBody>
                    <a:bodyPr/>
                    <a:lstStyle/>
                    <a:p>
                      <a:pPr algn="ctr" fontAlgn="b"/>
                      <a:r>
                        <a:rPr lang="fr-FR" sz="1100" b="1" u="none" strike="noStrike" dirty="0">
                          <a:solidFill>
                            <a:schemeClr val="bg1"/>
                          </a:solidFill>
                          <a:effectLst/>
                          <a:latin typeface="Arial" panose="020B0604020202020204" pitchFamily="34" charset="0"/>
                          <a:cs typeface="Arial" panose="020B0604020202020204" pitchFamily="34" charset="0"/>
                        </a:rPr>
                        <a:t>Ensemble</a:t>
                      </a:r>
                      <a:endParaRPr lang="fr-F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hMerge="1">
                  <a:txBody>
                    <a:bodyPr/>
                    <a:lstStyle/>
                    <a:p>
                      <a:endParaRPr lang="fr-FR"/>
                    </a:p>
                  </a:txBody>
                  <a:tcPr/>
                </a:tc>
                <a:tc gridSpan="2">
                  <a:txBody>
                    <a:bodyPr/>
                    <a:lstStyle/>
                    <a:p>
                      <a:pPr algn="ctr" fontAlgn="b"/>
                      <a:r>
                        <a:rPr lang="fr-FR" sz="1100" b="1" u="none" strike="noStrike" dirty="0">
                          <a:solidFill>
                            <a:schemeClr val="bg1"/>
                          </a:solidFill>
                          <a:effectLst/>
                          <a:latin typeface="Arial" panose="020B0604020202020204" pitchFamily="34" charset="0"/>
                          <a:cs typeface="Arial" panose="020B0604020202020204" pitchFamily="34" charset="0"/>
                        </a:rPr>
                        <a:t>Domestiques</a:t>
                      </a:r>
                      <a:endParaRPr lang="fr-F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hMerge="1">
                  <a:txBody>
                    <a:bodyPr/>
                    <a:lstStyle/>
                    <a:p>
                      <a:endParaRPr lang="fr-FR"/>
                    </a:p>
                  </a:txBody>
                  <a:tcPr/>
                </a:tc>
                <a:tc gridSpan="2">
                  <a:txBody>
                    <a:bodyPr/>
                    <a:lstStyle/>
                    <a:p>
                      <a:pPr algn="ctr" fontAlgn="b"/>
                      <a:r>
                        <a:rPr lang="fr-FR" sz="1100" b="1" u="none" strike="noStrike">
                          <a:solidFill>
                            <a:schemeClr val="bg1"/>
                          </a:solidFill>
                          <a:effectLst/>
                          <a:latin typeface="Arial" panose="020B0604020202020204" pitchFamily="34" charset="0"/>
                          <a:cs typeface="Arial" panose="020B0604020202020204" pitchFamily="34" charset="0"/>
                        </a:rPr>
                        <a:t>Internationaux</a:t>
                      </a:r>
                      <a:endParaRPr lang="fr-FR" sz="11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hMerge="1">
                  <a:txBody>
                    <a:bodyPr/>
                    <a:lstStyle/>
                    <a:p>
                      <a:endParaRPr lang="fr-FR"/>
                    </a:p>
                  </a:txBody>
                  <a:tcPr/>
                </a:tc>
                <a:extLst>
                  <a:ext uri="{0D108BD9-81ED-4DB2-BD59-A6C34878D82A}">
                    <a16:rowId xmlns:a16="http://schemas.microsoft.com/office/drawing/2014/main" val="1804857202"/>
                  </a:ext>
                </a:extLst>
              </a:tr>
              <a:tr h="229248">
                <a:tc vMerge="1">
                  <a:txBody>
                    <a:bodyPr/>
                    <a:lstStyle/>
                    <a:p>
                      <a:pPr algn="l" fontAlgn="b"/>
                      <a:r>
                        <a:rPr lang="fr-FR" sz="1000" u="none" strike="noStrike" dirty="0">
                          <a:solidFill>
                            <a:schemeClr val="bg1"/>
                          </a:solidFill>
                          <a:effectLst/>
                          <a:latin typeface="Arial" panose="020B0604020202020204" pitchFamily="34" charset="0"/>
                          <a:cs typeface="Arial" panose="020B0604020202020204" pitchFamily="34" charset="0"/>
                        </a:rPr>
                        <a:t> </a:t>
                      </a:r>
                      <a:endParaRPr lang="fr-FR"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a:txBody>
                    <a:bodyPr/>
                    <a:lstStyle/>
                    <a:p>
                      <a:pPr algn="ctr" fontAlgn="b"/>
                      <a:r>
                        <a:rPr lang="fr-FR" sz="1100" b="1" u="none" strike="noStrike" dirty="0">
                          <a:solidFill>
                            <a:schemeClr val="bg1"/>
                          </a:solidFill>
                          <a:effectLst/>
                          <a:latin typeface="Arial" panose="020B0604020202020204" pitchFamily="34" charset="0"/>
                          <a:cs typeface="Arial" panose="020B0604020202020204" pitchFamily="34" charset="0"/>
                        </a:rPr>
                        <a:t>En millions</a:t>
                      </a:r>
                      <a:endParaRPr lang="fr-F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a:txBody>
                    <a:bodyPr/>
                    <a:lstStyle/>
                    <a:p>
                      <a:pPr algn="ctr" fontAlgn="b"/>
                      <a:r>
                        <a:rPr lang="fr-FR" sz="1100" b="1" u="none" strike="noStrike" dirty="0">
                          <a:solidFill>
                            <a:schemeClr val="bg1"/>
                          </a:solidFill>
                          <a:effectLst/>
                          <a:latin typeface="Arial" panose="020B0604020202020204" pitchFamily="34" charset="0"/>
                          <a:cs typeface="Arial" panose="020B0604020202020204" pitchFamily="34" charset="0"/>
                        </a:rPr>
                        <a:t>Vs N-1</a:t>
                      </a:r>
                      <a:endParaRPr lang="fr-F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a:txBody>
                    <a:bodyPr/>
                    <a:lstStyle/>
                    <a:p>
                      <a:pPr algn="ctr" fontAlgn="b"/>
                      <a:r>
                        <a:rPr lang="fr-FR" sz="1100" b="1" u="none" strike="noStrike" dirty="0">
                          <a:solidFill>
                            <a:schemeClr val="bg1"/>
                          </a:solidFill>
                          <a:effectLst/>
                          <a:latin typeface="Arial" panose="020B0604020202020204" pitchFamily="34" charset="0"/>
                          <a:cs typeface="Arial" panose="020B0604020202020204" pitchFamily="34" charset="0"/>
                        </a:rPr>
                        <a:t>En millions</a:t>
                      </a:r>
                      <a:endParaRPr lang="fr-F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a:txBody>
                    <a:bodyPr/>
                    <a:lstStyle/>
                    <a:p>
                      <a:pPr algn="ctr" fontAlgn="b"/>
                      <a:r>
                        <a:rPr lang="fr-FR" sz="1100" b="1" u="none" strike="noStrike" dirty="0">
                          <a:solidFill>
                            <a:schemeClr val="bg1"/>
                          </a:solidFill>
                          <a:effectLst/>
                          <a:latin typeface="Arial" panose="020B0604020202020204" pitchFamily="34" charset="0"/>
                          <a:cs typeface="Arial" panose="020B0604020202020204" pitchFamily="34" charset="0"/>
                        </a:rPr>
                        <a:t>Vs N-1</a:t>
                      </a:r>
                      <a:endParaRPr lang="fr-F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a:txBody>
                    <a:bodyPr/>
                    <a:lstStyle/>
                    <a:p>
                      <a:pPr algn="ctr" fontAlgn="b"/>
                      <a:r>
                        <a:rPr lang="fr-FR" sz="1100" b="1" u="none" strike="noStrike" dirty="0">
                          <a:solidFill>
                            <a:schemeClr val="bg1"/>
                          </a:solidFill>
                          <a:effectLst/>
                          <a:latin typeface="Arial" panose="020B0604020202020204" pitchFamily="34" charset="0"/>
                          <a:cs typeface="Arial" panose="020B0604020202020204" pitchFamily="34" charset="0"/>
                        </a:rPr>
                        <a:t>En millions</a:t>
                      </a:r>
                      <a:endParaRPr lang="fr-F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tc>
                  <a:txBody>
                    <a:bodyPr/>
                    <a:lstStyle/>
                    <a:p>
                      <a:pPr algn="ctr" fontAlgn="b"/>
                      <a:r>
                        <a:rPr lang="fr-FR" sz="1100" b="1" u="none" strike="noStrike" dirty="0">
                          <a:solidFill>
                            <a:schemeClr val="bg1"/>
                          </a:solidFill>
                          <a:effectLst/>
                          <a:latin typeface="Arial" panose="020B0604020202020204" pitchFamily="34" charset="0"/>
                          <a:cs typeface="Arial" panose="020B0604020202020204" pitchFamily="34" charset="0"/>
                        </a:rPr>
                        <a:t>Vs N-1</a:t>
                      </a:r>
                      <a:endParaRPr lang="fr-F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58181"/>
                    </a:solidFill>
                  </a:tcPr>
                </a:tc>
                <a:extLst>
                  <a:ext uri="{0D108BD9-81ED-4DB2-BD59-A6C34878D82A}">
                    <a16:rowId xmlns:a16="http://schemas.microsoft.com/office/drawing/2014/main" val="2136005728"/>
                  </a:ext>
                </a:extLst>
              </a:tr>
              <a:tr h="229248">
                <a:tc>
                  <a:txBody>
                    <a:bodyPr/>
                    <a:lstStyle/>
                    <a:p>
                      <a:pPr marL="0" algn="l" defTabSz="914400" rtl="0" eaLnBrk="1" fontAlgn="ctr" latinLnBrk="0" hangingPunct="1"/>
                      <a:r>
                        <a:rPr lang="fr-FR" sz="1000" b="0" i="0" u="none" strike="noStrike" kern="1200" dirty="0">
                          <a:solidFill>
                            <a:srgbClr val="808080"/>
                          </a:solidFill>
                          <a:effectLst/>
                          <a:latin typeface="Arial" panose="020B0604020202020204" pitchFamily="34" charset="0"/>
                          <a:ea typeface="+mn-ea"/>
                          <a:cs typeface="+mn-cs"/>
                        </a:rPr>
                        <a:t>Semaine 36 </a:t>
                      </a:r>
                      <a:r>
                        <a:rPr lang="fr-FR" sz="1000" b="0" i="0" u="none" strike="noStrike" dirty="0">
                          <a:solidFill>
                            <a:srgbClr val="808080"/>
                          </a:solidFill>
                          <a:effectLst/>
                          <a:latin typeface="Arial" panose="020B0604020202020204" pitchFamily="34" charset="0"/>
                        </a:rPr>
                        <a:t>(3 au 10 septembre)</a:t>
                      </a:r>
                      <a:endParaRPr lang="fr-FR" sz="1000" b="0" i="0" u="none" strike="noStrike" kern="1200" dirty="0">
                        <a:solidFill>
                          <a:srgbClr val="808080"/>
                        </a:solidFill>
                        <a:effectLst/>
                        <a:latin typeface="Arial" panose="020B0604020202020204" pitchFamily="34" charset="0"/>
                        <a:ea typeface="+mn-ea"/>
                        <a:cs typeface="+mn-cs"/>
                      </a:endParaRP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4,8</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+10,1%</a:t>
                      </a: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2,9</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+6,6%</a:t>
                      </a: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1,9</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+16,5%</a:t>
                      </a:r>
                    </a:p>
                  </a:txBody>
                  <a:tcPr marL="9525" marR="9525" marT="9525" marB="0" anchor="b">
                    <a:solidFill>
                      <a:schemeClr val="bg1"/>
                    </a:solidFill>
                  </a:tcPr>
                </a:tc>
                <a:extLst>
                  <a:ext uri="{0D108BD9-81ED-4DB2-BD59-A6C34878D82A}">
                    <a16:rowId xmlns:a16="http://schemas.microsoft.com/office/drawing/2014/main" val="2253708763"/>
                  </a:ext>
                </a:extLst>
              </a:tr>
              <a:tr h="2292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000" b="0" i="0" u="none" strike="noStrike" kern="1200" dirty="0">
                          <a:solidFill>
                            <a:srgbClr val="808080"/>
                          </a:solidFill>
                          <a:effectLst/>
                          <a:latin typeface="Arial" panose="020B0604020202020204" pitchFamily="34" charset="0"/>
                          <a:ea typeface="+mn-ea"/>
                          <a:cs typeface="+mn-cs"/>
                        </a:rPr>
                        <a:t>Semaine 37 </a:t>
                      </a:r>
                      <a:r>
                        <a:rPr lang="fr-FR" sz="1000" b="0" i="0" u="none" strike="noStrike" dirty="0">
                          <a:solidFill>
                            <a:srgbClr val="808080"/>
                          </a:solidFill>
                          <a:effectLst/>
                          <a:latin typeface="Arial" panose="020B0604020202020204" pitchFamily="34" charset="0"/>
                        </a:rPr>
                        <a:t>(11 au 17 septembre)</a:t>
                      </a:r>
                      <a:endParaRPr lang="fr-FR" sz="1000" b="0" i="0" u="none" strike="noStrike" kern="1200" dirty="0">
                        <a:solidFill>
                          <a:srgbClr val="808080"/>
                        </a:solidFill>
                        <a:effectLst/>
                        <a:latin typeface="Arial" panose="020B0604020202020204" pitchFamily="34" charset="0"/>
                        <a:ea typeface="+mn-ea"/>
                        <a:cs typeface="+mn-cs"/>
                      </a:endParaRP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3,7</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+7,0%</a:t>
                      </a: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2,3</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+2,4%</a:t>
                      </a: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1,4</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+16,0%</a:t>
                      </a:r>
                    </a:p>
                  </a:txBody>
                  <a:tcPr marL="9525" marR="9525" marT="9525" marB="0" anchor="b">
                    <a:solidFill>
                      <a:schemeClr val="bg1"/>
                    </a:solidFill>
                  </a:tcPr>
                </a:tc>
                <a:extLst>
                  <a:ext uri="{0D108BD9-81ED-4DB2-BD59-A6C34878D82A}">
                    <a16:rowId xmlns:a16="http://schemas.microsoft.com/office/drawing/2014/main" val="960217903"/>
                  </a:ext>
                </a:extLst>
              </a:tr>
              <a:tr h="229248">
                <a:tc>
                  <a:txBody>
                    <a:bodyPr/>
                    <a:lstStyle/>
                    <a:p>
                      <a:pPr marL="0" algn="l" defTabSz="914400" rtl="0" eaLnBrk="1" fontAlgn="ctr" latinLnBrk="0" hangingPunct="1"/>
                      <a:r>
                        <a:rPr lang="fr-FR" sz="1000" b="0" i="0" u="none" strike="noStrike" kern="1200" dirty="0">
                          <a:solidFill>
                            <a:srgbClr val="808080"/>
                          </a:solidFill>
                          <a:effectLst/>
                          <a:latin typeface="Arial" panose="020B0604020202020204" pitchFamily="34" charset="0"/>
                          <a:ea typeface="+mn-ea"/>
                          <a:cs typeface="+mn-cs"/>
                        </a:rPr>
                        <a:t>Semaine 38 </a:t>
                      </a:r>
                      <a:r>
                        <a:rPr lang="fr-FR" sz="1000" b="0" i="0" u="none" strike="noStrike" dirty="0">
                          <a:solidFill>
                            <a:srgbClr val="808080"/>
                          </a:solidFill>
                          <a:effectLst/>
                          <a:latin typeface="Arial" panose="020B0604020202020204" pitchFamily="34" charset="0"/>
                        </a:rPr>
                        <a:t>(18 au 24 septembre)</a:t>
                      </a:r>
                      <a:endParaRPr lang="fr-FR" sz="1000" b="0" i="0" u="none" strike="noStrike" kern="1200" dirty="0">
                        <a:solidFill>
                          <a:srgbClr val="808080"/>
                        </a:solidFill>
                        <a:effectLst/>
                        <a:latin typeface="Arial" panose="020B0604020202020204" pitchFamily="34" charset="0"/>
                        <a:ea typeface="+mn-ea"/>
                        <a:cs typeface="+mn-cs"/>
                      </a:endParaRP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2,4</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+5,4%</a:t>
                      </a: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1,4</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+1,3%</a:t>
                      </a: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0,9</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+12,8%</a:t>
                      </a:r>
                    </a:p>
                  </a:txBody>
                  <a:tcPr marL="9525" marR="9525" marT="9525" marB="0" anchor="b">
                    <a:solidFill>
                      <a:schemeClr val="bg1"/>
                    </a:solidFill>
                  </a:tcPr>
                </a:tc>
                <a:extLst>
                  <a:ext uri="{0D108BD9-81ED-4DB2-BD59-A6C34878D82A}">
                    <a16:rowId xmlns:a16="http://schemas.microsoft.com/office/drawing/2014/main" val="2787015010"/>
                  </a:ext>
                </a:extLst>
              </a:tr>
              <a:tr h="229248">
                <a:tc>
                  <a:txBody>
                    <a:bodyPr/>
                    <a:lstStyle/>
                    <a:p>
                      <a:pPr marL="0" algn="l" defTabSz="914400" rtl="0" eaLnBrk="1" fontAlgn="ctr" latinLnBrk="0" hangingPunct="1"/>
                      <a:r>
                        <a:rPr lang="fr-FR" sz="1000" b="0" i="0" u="none" strike="noStrike" kern="1200" dirty="0">
                          <a:solidFill>
                            <a:srgbClr val="808080"/>
                          </a:solidFill>
                          <a:effectLst/>
                          <a:latin typeface="Arial" panose="020B0604020202020204" pitchFamily="34" charset="0"/>
                          <a:ea typeface="+mn-ea"/>
                          <a:cs typeface="+mn-cs"/>
                        </a:rPr>
                        <a:t>Semaine 39 </a:t>
                      </a:r>
                      <a:r>
                        <a:rPr lang="fr-FR" sz="1000" b="0" i="0" u="none" strike="noStrike" dirty="0">
                          <a:solidFill>
                            <a:srgbClr val="808080"/>
                          </a:solidFill>
                          <a:effectLst/>
                          <a:latin typeface="Arial" panose="020B0604020202020204" pitchFamily="34" charset="0"/>
                        </a:rPr>
                        <a:t>(25 au 1er octobre)</a:t>
                      </a:r>
                      <a:endParaRPr lang="fr-FR" sz="1000" b="0" i="0" u="none" strike="noStrike" kern="1200" dirty="0">
                        <a:solidFill>
                          <a:srgbClr val="808080"/>
                        </a:solidFill>
                        <a:effectLst/>
                        <a:latin typeface="Arial" panose="020B0604020202020204" pitchFamily="34" charset="0"/>
                        <a:ea typeface="+mn-ea"/>
                        <a:cs typeface="+mn-cs"/>
                      </a:endParaRP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1,6</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+46,4%</a:t>
                      </a: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1,0</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+45,4%</a:t>
                      </a:r>
                    </a:p>
                  </a:txBody>
                  <a:tcPr marL="9525" marR="9525" marT="9525" marB="0" anchor="b">
                    <a:solidFill>
                      <a:schemeClr val="bg1"/>
                    </a:solid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0,7</a:t>
                      </a:r>
                    </a:p>
                  </a:txBody>
                  <a:tcPr marL="9525" marR="9525" marT="9525" marB="0" anchor="b">
                    <a:solidFill>
                      <a:schemeClr val="bg1"/>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+49,1%</a:t>
                      </a:r>
                    </a:p>
                  </a:txBody>
                  <a:tcPr marL="9525" marR="9525" marT="9525" marB="0" anchor="b">
                    <a:solidFill>
                      <a:schemeClr val="bg1"/>
                    </a:solidFill>
                  </a:tcPr>
                </a:tc>
                <a:extLst>
                  <a:ext uri="{0D108BD9-81ED-4DB2-BD59-A6C34878D82A}">
                    <a16:rowId xmlns:a16="http://schemas.microsoft.com/office/drawing/2014/main" val="3785712755"/>
                  </a:ext>
                </a:extLst>
              </a:tr>
              <a:tr h="73421">
                <a:tc>
                  <a:txBody>
                    <a:bodyPr/>
                    <a:lstStyle/>
                    <a:p>
                      <a:pPr marL="0" algn="l" defTabSz="914400" rtl="0" eaLnBrk="1" fontAlgn="ctr" latinLnBrk="0" hangingPunct="1"/>
                      <a:r>
                        <a:rPr lang="fr-FR" sz="1100" b="1" i="0" u="none" strike="noStrike" kern="1200" dirty="0">
                          <a:solidFill>
                            <a:srgbClr val="000000"/>
                          </a:solidFill>
                          <a:effectLst/>
                          <a:latin typeface="Arial" panose="020B0604020202020204" pitchFamily="34" charset="0"/>
                          <a:ea typeface="+mn-ea"/>
                          <a:cs typeface="+mn-cs"/>
                        </a:rPr>
                        <a:t>Septembre</a:t>
                      </a:r>
                    </a:p>
                  </a:txBody>
                  <a:tcPr marL="9525" marR="9525" marT="9525" marB="0" anchor="b">
                    <a:solidFill>
                      <a:schemeClr val="accent6">
                        <a:lumMod val="60000"/>
                        <a:lumOff val="40000"/>
                      </a:schemeClr>
                    </a:solidFill>
                  </a:tcPr>
                </a:tc>
                <a:tc>
                  <a:txBody>
                    <a:bodyPr/>
                    <a:lstStyle/>
                    <a:p>
                      <a:pPr marL="0" algn="ctr" defTabSz="914400" rtl="0" eaLnBrk="1" fontAlgn="ctr" latinLnBrk="0" hangingPunct="1"/>
                      <a:r>
                        <a:rPr lang="fr-FR" sz="1100" b="1" i="0" u="none" strike="noStrike" kern="1200" dirty="0">
                          <a:solidFill>
                            <a:srgbClr val="000000"/>
                          </a:solidFill>
                          <a:effectLst/>
                          <a:latin typeface="Arial" panose="020B0604020202020204" pitchFamily="34" charset="0"/>
                          <a:ea typeface="+mn-ea"/>
                          <a:cs typeface="+mn-cs"/>
                        </a:rPr>
                        <a:t>12,5</a:t>
                      </a:r>
                    </a:p>
                  </a:txBody>
                  <a:tcPr marL="9525" marR="9525" marT="9525" marB="0" anchor="b">
                    <a:solidFill>
                      <a:schemeClr val="accent6">
                        <a:lumMod val="60000"/>
                        <a:lumOff val="40000"/>
                      </a:schemeClr>
                    </a:solidFill>
                  </a:tcPr>
                </a:tc>
                <a:tc>
                  <a:txBody>
                    <a:bodyPr/>
                    <a:lstStyle/>
                    <a:p>
                      <a:pPr algn="ctr" fontAlgn="b"/>
                      <a:r>
                        <a:rPr lang="fr-FR" sz="1100" b="1" i="0" u="none" strike="noStrike" dirty="0">
                          <a:solidFill>
                            <a:schemeClr val="tx1"/>
                          </a:solidFill>
                          <a:effectLst/>
                          <a:latin typeface="Arial" panose="020B0604020202020204" pitchFamily="34" charset="0"/>
                          <a:cs typeface="Arial" panose="020B0604020202020204" pitchFamily="34" charset="0"/>
                        </a:rPr>
                        <a:t>+11,8%</a:t>
                      </a:r>
                    </a:p>
                  </a:txBody>
                  <a:tcPr marL="9525" marR="9525" marT="9525" marB="0" anchor="b">
                    <a:solidFill>
                      <a:schemeClr val="accent6">
                        <a:lumMod val="60000"/>
                        <a:lumOff val="40000"/>
                      </a:schemeClr>
                    </a:solidFill>
                  </a:tcPr>
                </a:tc>
                <a:tc>
                  <a:txBody>
                    <a:bodyPr/>
                    <a:lstStyle/>
                    <a:p>
                      <a:pPr algn="ctr" fontAlgn="b"/>
                      <a:r>
                        <a:rPr lang="fr-FR" sz="1100" b="1" i="0" u="none" strike="noStrike" dirty="0">
                          <a:solidFill>
                            <a:schemeClr val="tx1"/>
                          </a:solidFill>
                          <a:effectLst/>
                          <a:latin typeface="Arial" panose="020B0604020202020204" pitchFamily="34" charset="0"/>
                          <a:cs typeface="Arial" panose="020B0604020202020204" pitchFamily="34" charset="0"/>
                        </a:rPr>
                        <a:t>7,6</a:t>
                      </a:r>
                    </a:p>
                  </a:txBody>
                  <a:tcPr marL="9525" marR="9525" marT="9525" marB="0" anchor="b">
                    <a:solidFill>
                      <a:schemeClr val="accent6">
                        <a:lumMod val="60000"/>
                        <a:lumOff val="40000"/>
                      </a:schemeClr>
                    </a:solidFill>
                  </a:tcPr>
                </a:tc>
                <a:tc>
                  <a:txBody>
                    <a:bodyPr/>
                    <a:lstStyle/>
                    <a:p>
                      <a:pPr algn="ctr" fontAlgn="b"/>
                      <a:r>
                        <a:rPr lang="fr-FR" sz="1100" b="1" i="0" u="none" strike="noStrike" dirty="0">
                          <a:solidFill>
                            <a:schemeClr val="tx1"/>
                          </a:solidFill>
                          <a:effectLst/>
                          <a:latin typeface="Arial" panose="020B0604020202020204" pitchFamily="34" charset="0"/>
                          <a:cs typeface="Arial" panose="020B0604020202020204" pitchFamily="34" charset="0"/>
                        </a:rPr>
                        <a:t>+7,8%</a:t>
                      </a:r>
                    </a:p>
                  </a:txBody>
                  <a:tcPr marL="9525" marR="9525" marT="9525" marB="0" anchor="b">
                    <a:solidFill>
                      <a:schemeClr val="accent6">
                        <a:lumMod val="60000"/>
                        <a:lumOff val="40000"/>
                      </a:schemeClr>
                    </a:solidFill>
                  </a:tcPr>
                </a:tc>
                <a:tc>
                  <a:txBody>
                    <a:bodyPr/>
                    <a:lstStyle/>
                    <a:p>
                      <a:pPr marL="0" algn="ctr" defTabSz="914400" rtl="0" eaLnBrk="1" fontAlgn="ctr" latinLnBrk="0" hangingPunct="1"/>
                      <a:r>
                        <a:rPr lang="fr-FR" sz="1100" b="1" i="0" u="none" strike="noStrike" kern="1200" dirty="0">
                          <a:solidFill>
                            <a:schemeClr val="tx1"/>
                          </a:solidFill>
                          <a:effectLst/>
                          <a:latin typeface="Arial" panose="020B0604020202020204" pitchFamily="34" charset="0"/>
                          <a:ea typeface="+mn-ea"/>
                          <a:cs typeface="Arial" panose="020B0604020202020204" pitchFamily="34" charset="0"/>
                        </a:rPr>
                        <a:t>4,9</a:t>
                      </a:r>
                    </a:p>
                  </a:txBody>
                  <a:tcPr marL="9525" marR="9525" marT="9525" marB="0" anchor="b">
                    <a:solidFill>
                      <a:schemeClr val="accent6">
                        <a:lumMod val="60000"/>
                        <a:lumOff val="40000"/>
                      </a:schemeClr>
                    </a:solidFill>
                  </a:tcPr>
                </a:tc>
                <a:tc>
                  <a:txBody>
                    <a:bodyPr/>
                    <a:lstStyle/>
                    <a:p>
                      <a:pPr marL="0" algn="ctr" defTabSz="914400" rtl="0" eaLnBrk="1" fontAlgn="ctr" latinLnBrk="0" hangingPunct="1"/>
                      <a:r>
                        <a:rPr lang="fr-FR" sz="1100" b="1" i="0" u="none" strike="noStrike" kern="1200" dirty="0">
                          <a:solidFill>
                            <a:schemeClr val="tx1"/>
                          </a:solidFill>
                          <a:effectLst/>
                          <a:latin typeface="Arial" panose="020B0604020202020204" pitchFamily="34" charset="0"/>
                          <a:ea typeface="+mn-ea"/>
                          <a:cs typeface="Arial" panose="020B0604020202020204" pitchFamily="34" charset="0"/>
                        </a:rPr>
                        <a:t>+19,1%</a:t>
                      </a:r>
                    </a:p>
                  </a:txBody>
                  <a:tcPr marL="9525" marR="9525" marT="9525" marB="0" anchor="b">
                    <a:solidFill>
                      <a:schemeClr val="accent6">
                        <a:lumMod val="60000"/>
                        <a:lumOff val="40000"/>
                      </a:schemeClr>
                    </a:solidFill>
                  </a:tcPr>
                </a:tc>
                <a:extLst>
                  <a:ext uri="{0D108BD9-81ED-4DB2-BD59-A6C34878D82A}">
                    <a16:rowId xmlns:a16="http://schemas.microsoft.com/office/drawing/2014/main" val="1902370356"/>
                  </a:ext>
                </a:extLst>
              </a:tr>
              <a:tr h="73421">
                <a:tc>
                  <a:txBody>
                    <a:bodyPr/>
                    <a:lstStyle/>
                    <a:p>
                      <a:pPr marL="0" algn="l" defTabSz="914400" rtl="0" eaLnBrk="1" fontAlgn="ctr" latinLnBrk="0" hangingPunct="1"/>
                      <a:endParaRPr lang="fr-FR" sz="1100" b="1" i="1" u="none" strike="noStrike" kern="1200" dirty="0">
                        <a:solidFill>
                          <a:srgbClr val="000000"/>
                        </a:solidFill>
                        <a:effectLst/>
                        <a:latin typeface="Arial" panose="020B0604020202020204" pitchFamily="34" charset="0"/>
                        <a:ea typeface="+mn-ea"/>
                        <a:cs typeface="+mn-cs"/>
                      </a:endParaRPr>
                    </a:p>
                  </a:txBody>
                  <a:tcPr marL="9525" marR="9525" marT="9525" marB="0" anchor="b">
                    <a:solidFill>
                      <a:schemeClr val="accent3">
                        <a:lumMod val="20000"/>
                        <a:lumOff val="80000"/>
                      </a:schemeClr>
                    </a:solidFill>
                  </a:tcPr>
                </a:tc>
                <a:tc>
                  <a:txBody>
                    <a:bodyPr/>
                    <a:lstStyle/>
                    <a:p>
                      <a:pPr marL="0" algn="ctr" defTabSz="914400" rtl="0" eaLnBrk="1" fontAlgn="ctr" latinLnBrk="0" hangingPunct="1"/>
                      <a:endParaRPr lang="fr-FR" sz="1100" b="1" i="1" u="none" strike="noStrike" kern="1200" dirty="0">
                        <a:solidFill>
                          <a:srgbClr val="000000"/>
                        </a:solidFill>
                        <a:effectLst/>
                        <a:latin typeface="Arial" panose="020B0604020202020204" pitchFamily="34" charset="0"/>
                        <a:ea typeface="+mn-ea"/>
                        <a:cs typeface="+mn-cs"/>
                      </a:endParaRPr>
                    </a:p>
                  </a:txBody>
                  <a:tcPr marL="9525" marR="9525" marT="9525" marB="0" anchor="b">
                    <a:solidFill>
                      <a:schemeClr val="accent3">
                        <a:lumMod val="20000"/>
                        <a:lumOff val="80000"/>
                      </a:schemeClr>
                    </a:solidFill>
                  </a:tcPr>
                </a:tc>
                <a:tc>
                  <a:txBody>
                    <a:bodyPr/>
                    <a:lstStyle/>
                    <a:p>
                      <a:pPr algn="ctr" fontAlgn="b"/>
                      <a:endParaRPr lang="fr-FR" sz="1000" b="1"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endParaRPr lang="fr-FR" sz="1000" b="1"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endParaRPr lang="fr-FR" sz="1000" b="1"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3">
                        <a:lumMod val="20000"/>
                        <a:lumOff val="80000"/>
                      </a:schemeClr>
                    </a:solidFill>
                  </a:tcPr>
                </a:tc>
                <a:tc>
                  <a:txBody>
                    <a:bodyPr/>
                    <a:lstStyle/>
                    <a:p>
                      <a:pPr marL="0" algn="ctr" defTabSz="914400" rtl="0" eaLnBrk="1" fontAlgn="ctr" latinLnBrk="0" hangingPunct="1"/>
                      <a:endParaRPr lang="fr-FR" sz="1000" b="1"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b">
                    <a:solidFill>
                      <a:schemeClr val="accent3">
                        <a:lumMod val="20000"/>
                        <a:lumOff val="80000"/>
                      </a:schemeClr>
                    </a:solidFill>
                  </a:tcPr>
                </a:tc>
                <a:tc>
                  <a:txBody>
                    <a:bodyPr/>
                    <a:lstStyle/>
                    <a:p>
                      <a:pPr marL="0" algn="ctr" defTabSz="914400" rtl="0" eaLnBrk="1" fontAlgn="ctr" latinLnBrk="0" hangingPunct="1"/>
                      <a:endParaRPr lang="fr-FR" sz="1000" b="1"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79796545"/>
                  </a:ext>
                </a:extLst>
              </a:tr>
              <a:tr h="73421">
                <a:tc>
                  <a:txBody>
                    <a:bodyPr/>
                    <a:lstStyle/>
                    <a:p>
                      <a:pPr marL="0" algn="l" defTabSz="914400" rtl="0" eaLnBrk="1" fontAlgn="ctr" latinLnBrk="0" hangingPunct="1"/>
                      <a:r>
                        <a:rPr lang="fr-FR" sz="1100" b="1" i="0" u="none" strike="noStrike" kern="1200" dirty="0">
                          <a:solidFill>
                            <a:srgbClr val="000000"/>
                          </a:solidFill>
                          <a:effectLst/>
                          <a:latin typeface="Arial" panose="020B0604020202020204" pitchFamily="34" charset="0"/>
                          <a:ea typeface="+mn-ea"/>
                          <a:cs typeface="+mn-cs"/>
                        </a:rPr>
                        <a:t>Juillet</a:t>
                      </a:r>
                    </a:p>
                  </a:txBody>
                  <a:tcPr marL="9525" marR="9525" marT="9525" marB="0" anchor="b">
                    <a:solidFill>
                      <a:srgbClr val="A9D18E"/>
                    </a:solidFill>
                  </a:tcPr>
                </a:tc>
                <a:tc>
                  <a:txBody>
                    <a:bodyPr/>
                    <a:lstStyle/>
                    <a:p>
                      <a:pPr marL="0" algn="ctr" defTabSz="914400" rtl="0" eaLnBrk="1" fontAlgn="ctr" latinLnBrk="0" hangingPunct="1"/>
                      <a:r>
                        <a:rPr lang="fr-FR" sz="1100" b="1" i="0" u="none" strike="noStrike" kern="1200" dirty="0">
                          <a:solidFill>
                            <a:srgbClr val="000000"/>
                          </a:solidFill>
                          <a:effectLst/>
                          <a:latin typeface="Arial" panose="020B0604020202020204" pitchFamily="34" charset="0"/>
                          <a:ea typeface="+mn-ea"/>
                          <a:cs typeface="+mn-cs"/>
                        </a:rPr>
                        <a:t>38,3</a:t>
                      </a:r>
                    </a:p>
                  </a:txBody>
                  <a:tcPr marL="9525" marR="9525" marT="9525" marB="0" anchor="b">
                    <a:solidFill>
                      <a:srgbClr val="A9D18E"/>
                    </a:solidFill>
                  </a:tcPr>
                </a:tc>
                <a:tc>
                  <a:txBody>
                    <a:bodyPr/>
                    <a:lstStyle/>
                    <a:p>
                      <a:pPr algn="ctr" fontAlgn="b"/>
                      <a:r>
                        <a:rPr lang="fr-FR" sz="1100" b="1" i="0" u="none" strike="noStrike" dirty="0">
                          <a:solidFill>
                            <a:schemeClr val="tx1"/>
                          </a:solidFill>
                          <a:effectLst/>
                          <a:latin typeface="Arial" panose="020B0604020202020204" pitchFamily="34" charset="0"/>
                          <a:cs typeface="Arial" panose="020B0604020202020204" pitchFamily="34" charset="0"/>
                        </a:rPr>
                        <a:t>-3,3</a:t>
                      </a:r>
                    </a:p>
                  </a:txBody>
                  <a:tcPr marL="9525" marR="9525" marT="9525" marB="0" anchor="b">
                    <a:solidFill>
                      <a:srgbClr val="A9D18E"/>
                    </a:solidFill>
                  </a:tcPr>
                </a:tc>
                <a:tc>
                  <a:txBody>
                    <a:bodyPr/>
                    <a:lstStyle/>
                    <a:p>
                      <a:pPr algn="ctr" fontAlgn="b"/>
                      <a:r>
                        <a:rPr lang="fr-FR" sz="1100" b="1" i="0" u="none" strike="noStrike" dirty="0">
                          <a:solidFill>
                            <a:schemeClr val="tx1"/>
                          </a:solidFill>
                          <a:effectLst/>
                          <a:latin typeface="Arial" panose="020B0604020202020204" pitchFamily="34" charset="0"/>
                          <a:cs typeface="Arial" panose="020B0604020202020204" pitchFamily="34" charset="0"/>
                        </a:rPr>
                        <a:t>25,1</a:t>
                      </a:r>
                    </a:p>
                  </a:txBody>
                  <a:tcPr marL="9525" marR="9525" marT="9525" marB="0" anchor="b">
                    <a:solidFill>
                      <a:srgbClr val="A9D18E"/>
                    </a:solidFill>
                  </a:tcPr>
                </a:tc>
                <a:tc>
                  <a:txBody>
                    <a:bodyPr/>
                    <a:lstStyle/>
                    <a:p>
                      <a:pPr algn="ctr" fontAlgn="b"/>
                      <a:r>
                        <a:rPr lang="fr-FR" sz="1100" b="1" i="0" u="none" strike="noStrike" dirty="0">
                          <a:solidFill>
                            <a:schemeClr val="tx1"/>
                          </a:solidFill>
                          <a:effectLst/>
                          <a:latin typeface="Arial" panose="020B0604020202020204" pitchFamily="34" charset="0"/>
                          <a:cs typeface="Arial" panose="020B0604020202020204" pitchFamily="34" charset="0"/>
                        </a:rPr>
                        <a:t>-7,2%</a:t>
                      </a:r>
                    </a:p>
                  </a:txBody>
                  <a:tcPr marL="9525" marR="9525" marT="9525" marB="0" anchor="b">
                    <a:solidFill>
                      <a:srgbClr val="A9D18E"/>
                    </a:solidFill>
                  </a:tcPr>
                </a:tc>
                <a:tc>
                  <a:txBody>
                    <a:bodyPr/>
                    <a:lstStyle/>
                    <a:p>
                      <a:pPr marL="0" algn="ctr" defTabSz="914400" rtl="0" eaLnBrk="1" fontAlgn="ctr" latinLnBrk="0" hangingPunct="1"/>
                      <a:r>
                        <a:rPr lang="fr-FR" sz="1100" b="1" i="0" u="none" strike="noStrike" kern="1200" dirty="0">
                          <a:solidFill>
                            <a:schemeClr val="tx1"/>
                          </a:solidFill>
                          <a:effectLst/>
                          <a:latin typeface="Arial" panose="020B0604020202020204" pitchFamily="34" charset="0"/>
                          <a:ea typeface="+mn-ea"/>
                          <a:cs typeface="Arial" panose="020B0604020202020204" pitchFamily="34" charset="0"/>
                        </a:rPr>
                        <a:t>13,2</a:t>
                      </a:r>
                    </a:p>
                  </a:txBody>
                  <a:tcPr marL="9525" marR="9525" marT="9525" marB="0" anchor="b">
                    <a:solidFill>
                      <a:srgbClr val="A9D18E"/>
                    </a:solidFill>
                  </a:tcPr>
                </a:tc>
                <a:tc>
                  <a:txBody>
                    <a:bodyPr/>
                    <a:lstStyle/>
                    <a:p>
                      <a:pPr marL="0" algn="ctr" defTabSz="914400" rtl="0" eaLnBrk="1" fontAlgn="ctr" latinLnBrk="0" hangingPunct="1"/>
                      <a:r>
                        <a:rPr lang="fr-FR" sz="1100" b="1" i="0" u="none" strike="noStrike" kern="1200" dirty="0">
                          <a:solidFill>
                            <a:schemeClr val="tx1"/>
                          </a:solidFill>
                          <a:effectLst/>
                          <a:latin typeface="Arial" panose="020B0604020202020204" pitchFamily="34" charset="0"/>
                          <a:ea typeface="+mn-ea"/>
                          <a:cs typeface="Arial" panose="020B0604020202020204" pitchFamily="34" charset="0"/>
                        </a:rPr>
                        <a:t>+5,0%</a:t>
                      </a:r>
                    </a:p>
                  </a:txBody>
                  <a:tcPr marL="9525" marR="9525" marT="9525" marB="0" anchor="b">
                    <a:solidFill>
                      <a:srgbClr val="A9D18E"/>
                    </a:solidFill>
                  </a:tcPr>
                </a:tc>
                <a:extLst>
                  <a:ext uri="{0D108BD9-81ED-4DB2-BD59-A6C34878D82A}">
                    <a16:rowId xmlns:a16="http://schemas.microsoft.com/office/drawing/2014/main" val="1425744566"/>
                  </a:ext>
                </a:extLst>
              </a:tr>
              <a:tr h="73421">
                <a:tc>
                  <a:txBody>
                    <a:bodyPr/>
                    <a:lstStyle/>
                    <a:p>
                      <a:pPr marL="0" algn="l" defTabSz="914400" rtl="0" eaLnBrk="1" fontAlgn="ctr" latinLnBrk="0" hangingPunct="1"/>
                      <a:r>
                        <a:rPr lang="fr-FR" sz="1100" b="1" i="0" u="none" strike="noStrike" kern="1200" dirty="0">
                          <a:solidFill>
                            <a:srgbClr val="000000"/>
                          </a:solidFill>
                          <a:effectLst/>
                          <a:latin typeface="Arial" panose="020B0604020202020204" pitchFamily="34" charset="0"/>
                          <a:ea typeface="+mn-ea"/>
                          <a:cs typeface="+mn-cs"/>
                        </a:rPr>
                        <a:t>Août</a:t>
                      </a:r>
                    </a:p>
                  </a:txBody>
                  <a:tcPr marL="9525" marR="9525" marT="9525" marB="0" anchor="b">
                    <a:solidFill>
                      <a:srgbClr val="A9D18E"/>
                    </a:solidFill>
                  </a:tcPr>
                </a:tc>
                <a:tc>
                  <a:txBody>
                    <a:bodyPr/>
                    <a:lstStyle/>
                    <a:p>
                      <a:pPr marL="0" algn="ctr" defTabSz="914400" rtl="0" eaLnBrk="1" fontAlgn="ctr" latinLnBrk="0" hangingPunct="1"/>
                      <a:r>
                        <a:rPr lang="fr-FR" sz="1100" b="1" i="0" u="none" strike="noStrike" kern="1200" dirty="0">
                          <a:solidFill>
                            <a:srgbClr val="000000"/>
                          </a:solidFill>
                          <a:effectLst/>
                          <a:latin typeface="Arial" panose="020B0604020202020204" pitchFamily="34" charset="0"/>
                          <a:ea typeface="+mn-ea"/>
                          <a:cs typeface="+mn-cs"/>
                        </a:rPr>
                        <a:t>54,3</a:t>
                      </a:r>
                    </a:p>
                  </a:txBody>
                  <a:tcPr marL="9525" marR="9525" marT="9525" marB="0" anchor="b">
                    <a:solidFill>
                      <a:srgbClr val="A9D18E"/>
                    </a:solidFill>
                  </a:tcPr>
                </a:tc>
                <a:tc>
                  <a:txBody>
                    <a:bodyPr/>
                    <a:lstStyle/>
                    <a:p>
                      <a:pPr algn="ctr" fontAlgn="b"/>
                      <a:r>
                        <a:rPr lang="fr-FR" sz="1100" b="1" i="0" u="none" strike="noStrike" dirty="0">
                          <a:solidFill>
                            <a:schemeClr val="tx1"/>
                          </a:solidFill>
                          <a:effectLst/>
                          <a:latin typeface="Arial" panose="020B0604020202020204" pitchFamily="34" charset="0"/>
                          <a:cs typeface="Arial" panose="020B0604020202020204" pitchFamily="34" charset="0"/>
                        </a:rPr>
                        <a:t>+3,8%</a:t>
                      </a:r>
                    </a:p>
                  </a:txBody>
                  <a:tcPr marL="9525" marR="9525" marT="9525" marB="0" anchor="b">
                    <a:solidFill>
                      <a:srgbClr val="A9D18E"/>
                    </a:solidFill>
                  </a:tcPr>
                </a:tc>
                <a:tc>
                  <a:txBody>
                    <a:bodyPr/>
                    <a:lstStyle/>
                    <a:p>
                      <a:pPr algn="ctr" fontAlgn="b"/>
                      <a:r>
                        <a:rPr lang="fr-FR" sz="1100" b="1" i="0" u="none" strike="noStrike" dirty="0">
                          <a:solidFill>
                            <a:schemeClr val="tx1"/>
                          </a:solidFill>
                          <a:effectLst/>
                          <a:latin typeface="Arial" panose="020B0604020202020204" pitchFamily="34" charset="0"/>
                          <a:cs typeface="Arial" panose="020B0604020202020204" pitchFamily="34" charset="0"/>
                        </a:rPr>
                        <a:t>37,5</a:t>
                      </a:r>
                    </a:p>
                  </a:txBody>
                  <a:tcPr marL="9525" marR="9525" marT="9525" marB="0" anchor="b">
                    <a:solidFill>
                      <a:srgbClr val="A9D18E"/>
                    </a:solidFill>
                  </a:tcPr>
                </a:tc>
                <a:tc>
                  <a:txBody>
                    <a:bodyPr/>
                    <a:lstStyle/>
                    <a:p>
                      <a:pPr algn="ctr" fontAlgn="b"/>
                      <a:r>
                        <a:rPr lang="fr-FR" sz="1100" b="1" i="0" u="none" strike="noStrike" dirty="0">
                          <a:solidFill>
                            <a:schemeClr val="tx1"/>
                          </a:solidFill>
                          <a:effectLst/>
                          <a:latin typeface="Arial" panose="020B0604020202020204" pitchFamily="34" charset="0"/>
                          <a:cs typeface="Arial" panose="020B0604020202020204" pitchFamily="34" charset="0"/>
                        </a:rPr>
                        <a:t>+0,4%</a:t>
                      </a:r>
                    </a:p>
                  </a:txBody>
                  <a:tcPr marL="9525" marR="9525" marT="9525" marB="0" anchor="b">
                    <a:solidFill>
                      <a:srgbClr val="A9D18E"/>
                    </a:solidFill>
                  </a:tcPr>
                </a:tc>
                <a:tc>
                  <a:txBody>
                    <a:bodyPr/>
                    <a:lstStyle/>
                    <a:p>
                      <a:pPr marL="0" algn="ctr" defTabSz="914400" rtl="0" eaLnBrk="1" fontAlgn="ctr" latinLnBrk="0" hangingPunct="1"/>
                      <a:r>
                        <a:rPr lang="fr-FR" sz="1100" b="1" i="0" u="none" strike="noStrike" kern="1200" dirty="0">
                          <a:solidFill>
                            <a:schemeClr val="tx1"/>
                          </a:solidFill>
                          <a:effectLst/>
                          <a:latin typeface="Arial" panose="020B0604020202020204" pitchFamily="34" charset="0"/>
                          <a:ea typeface="+mn-ea"/>
                          <a:cs typeface="Arial" panose="020B0604020202020204" pitchFamily="34" charset="0"/>
                        </a:rPr>
                        <a:t>16,8</a:t>
                      </a:r>
                    </a:p>
                  </a:txBody>
                  <a:tcPr marL="9525" marR="9525" marT="9525" marB="0" anchor="b">
                    <a:solidFill>
                      <a:srgbClr val="A9D18E"/>
                    </a:solidFill>
                  </a:tcPr>
                </a:tc>
                <a:tc>
                  <a:txBody>
                    <a:bodyPr/>
                    <a:lstStyle/>
                    <a:p>
                      <a:pPr marL="0" algn="ctr" defTabSz="914400" rtl="0" eaLnBrk="1" fontAlgn="ctr" latinLnBrk="0" hangingPunct="1"/>
                      <a:r>
                        <a:rPr lang="fr-FR" sz="1100" b="1" i="0" u="none" strike="noStrike" kern="1200" dirty="0">
                          <a:solidFill>
                            <a:schemeClr val="tx1"/>
                          </a:solidFill>
                          <a:effectLst/>
                          <a:latin typeface="Arial" panose="020B0604020202020204" pitchFamily="34" charset="0"/>
                          <a:ea typeface="+mn-ea"/>
                          <a:cs typeface="Arial" panose="020B0604020202020204" pitchFamily="34" charset="0"/>
                        </a:rPr>
                        <a:t>+12,5%</a:t>
                      </a:r>
                    </a:p>
                  </a:txBody>
                  <a:tcPr marL="9525" marR="9525" marT="9525" marB="0" anchor="b">
                    <a:solidFill>
                      <a:srgbClr val="A9D18E"/>
                    </a:solidFill>
                  </a:tcPr>
                </a:tc>
                <a:extLst>
                  <a:ext uri="{0D108BD9-81ED-4DB2-BD59-A6C34878D82A}">
                    <a16:rowId xmlns:a16="http://schemas.microsoft.com/office/drawing/2014/main" val="3497769868"/>
                  </a:ext>
                </a:extLst>
              </a:tr>
            </a:tbl>
          </a:graphicData>
        </a:graphic>
      </p:graphicFrame>
    </p:spTree>
    <p:extLst>
      <p:ext uri="{BB962C8B-B14F-4D97-AF65-F5344CB8AC3E}">
        <p14:creationId xmlns:p14="http://schemas.microsoft.com/office/powerpoint/2010/main" val="42046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latin typeface="Arial" panose="020B0604020202020204" pitchFamily="34" charset="0"/>
                <a:cs typeface="Arial" panose="020B0604020202020204" pitchFamily="34" charset="0"/>
              </a:rPr>
              <a:t>13</a:t>
            </a:fld>
            <a:endParaRPr lang="fr-FR"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EB19FC2D-2871-900F-CC39-6ED9BAB1BCD8}"/>
              </a:ext>
            </a:extLst>
          </p:cNvPr>
          <p:cNvSpPr/>
          <p:nvPr/>
        </p:nvSpPr>
        <p:spPr>
          <a:xfrm>
            <a:off x="0" y="0"/>
            <a:ext cx="12192000" cy="1189413"/>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E1081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9">
            <a:extLst>
              <a:ext uri="{FF2B5EF4-FFF2-40B4-BE49-F238E27FC236}">
                <a16:creationId xmlns:a16="http://schemas.microsoft.com/office/drawing/2014/main" id="{1E5A921F-37AF-759B-4C48-4044B87BB9B7}"/>
              </a:ext>
            </a:extLst>
          </p:cNvPr>
          <p:cNvSpPr/>
          <p:nvPr/>
        </p:nvSpPr>
        <p:spPr>
          <a:xfrm>
            <a:off x="4554404" y="0"/>
            <a:ext cx="2256155" cy="45719"/>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16" name="Groupe 15">
            <a:extLst>
              <a:ext uri="{FF2B5EF4-FFF2-40B4-BE49-F238E27FC236}">
                <a16:creationId xmlns:a16="http://schemas.microsoft.com/office/drawing/2014/main" id="{C7BA4C31-17F0-8F70-0766-AE2668BEE628}"/>
              </a:ext>
            </a:extLst>
          </p:cNvPr>
          <p:cNvGrpSpPr/>
          <p:nvPr/>
        </p:nvGrpSpPr>
        <p:grpSpPr>
          <a:xfrm>
            <a:off x="1232958" y="772556"/>
            <a:ext cx="9353550" cy="70663"/>
            <a:chOff x="1409700" y="800100"/>
            <a:chExt cx="9607232" cy="0"/>
          </a:xfrm>
        </p:grpSpPr>
        <p:sp>
          <p:nvSpPr>
            <p:cNvPr id="9" name="object 7">
              <a:extLst>
                <a:ext uri="{FF2B5EF4-FFF2-40B4-BE49-F238E27FC236}">
                  <a16:creationId xmlns:a16="http://schemas.microsoft.com/office/drawing/2014/main" id="{FFE458A1-0C8F-7551-AF37-52A65FD56DF6}"/>
                </a:ext>
              </a:extLst>
            </p:cNvPr>
            <p:cNvSpPr/>
            <p:nvPr/>
          </p:nvSpPr>
          <p:spPr>
            <a:xfrm>
              <a:off x="9936797" y="800100"/>
              <a:ext cx="1080135" cy="0"/>
            </a:xfrm>
            <a:custGeom>
              <a:avLst/>
              <a:gdLst/>
              <a:ahLst/>
              <a:cxnLst/>
              <a:rect l="l" t="t" r="r" b="b"/>
              <a:pathLst>
                <a:path w="1080134">
                  <a:moveTo>
                    <a:pt x="0" y="0"/>
                  </a:moveTo>
                  <a:lnTo>
                    <a:pt x="1079995" y="0"/>
                  </a:lnTo>
                </a:path>
              </a:pathLst>
            </a:custGeom>
            <a:ln w="38100">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1CA90D-0225-0764-5D4D-C24CB74CE9D3}"/>
                </a:ext>
              </a:extLst>
            </p:cNvPr>
            <p:cNvCxnSpPr>
              <a:cxnSpLocks/>
            </p:cNvCxnSpPr>
            <p:nvPr/>
          </p:nvCxnSpPr>
          <p:spPr>
            <a:xfrm flipH="1">
              <a:off x="1409700" y="800100"/>
              <a:ext cx="85270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object 12">
            <a:extLst>
              <a:ext uri="{FF2B5EF4-FFF2-40B4-BE49-F238E27FC236}">
                <a16:creationId xmlns:a16="http://schemas.microsoft.com/office/drawing/2014/main" id="{C936699E-23D1-90BB-CC87-FBFD368B7AD9}"/>
              </a:ext>
            </a:extLst>
          </p:cNvPr>
          <p:cNvSpPr txBox="1"/>
          <p:nvPr/>
        </p:nvSpPr>
        <p:spPr>
          <a:xfrm>
            <a:off x="3769172" y="189620"/>
            <a:ext cx="5715000" cy="443711"/>
          </a:xfrm>
          <a:prstGeom prst="rect">
            <a:avLst/>
          </a:prstGeom>
        </p:spPr>
        <p:txBody>
          <a:bodyPr vert="horz" wrap="square" lIns="0" tIns="12700" rIns="0" bIns="0" rtlCol="0">
            <a:spAutoFit/>
          </a:bodyPr>
          <a:lstStyle/>
          <a:p>
            <a:pPr marL="12700">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TRANSPORTS : AÉRIEN</a:t>
            </a:r>
          </a:p>
        </p:txBody>
      </p:sp>
      <p:sp>
        <p:nvSpPr>
          <p:cNvPr id="17" name="object 5">
            <a:extLst>
              <a:ext uri="{FF2B5EF4-FFF2-40B4-BE49-F238E27FC236}">
                <a16:creationId xmlns:a16="http://schemas.microsoft.com/office/drawing/2014/main" id="{854B0936-326C-C4FA-A627-7125D787B64C}"/>
              </a:ext>
            </a:extLst>
          </p:cNvPr>
          <p:cNvSpPr/>
          <p:nvPr/>
        </p:nvSpPr>
        <p:spPr>
          <a:xfrm>
            <a:off x="6218" y="17866"/>
            <a:ext cx="4041466" cy="1189413"/>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F8364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9">
            <a:extLst>
              <a:ext uri="{FF2B5EF4-FFF2-40B4-BE49-F238E27FC236}">
                <a16:creationId xmlns:a16="http://schemas.microsoft.com/office/drawing/2014/main" id="{3135B627-2063-02FA-580B-FA1DD714975F}"/>
              </a:ext>
            </a:extLst>
          </p:cNvPr>
          <p:cNvSpPr txBox="1"/>
          <p:nvPr/>
        </p:nvSpPr>
        <p:spPr>
          <a:xfrm>
            <a:off x="-694133" y="826365"/>
            <a:ext cx="11280641" cy="259045"/>
          </a:xfrm>
          <a:prstGeom prst="rect">
            <a:avLst/>
          </a:prstGeom>
        </p:spPr>
        <p:txBody>
          <a:bodyPr vert="horz" wrap="square" lIns="0" tIns="12700" rIns="0" bIns="0" rtlCol="0">
            <a:spAutoFit/>
          </a:bodyPr>
          <a:lstStyle/>
          <a:p>
            <a:pPr marL="12700" marR="496570" algn="r">
              <a:lnSpc>
                <a:spcPct val="100000"/>
              </a:lnSpc>
              <a:spcBef>
                <a:spcPts val="100"/>
              </a:spcBef>
            </a:pPr>
            <a:r>
              <a:rPr lang="fr-FR" sz="1600" spc="40" dirty="0">
                <a:solidFill>
                  <a:srgbClr val="FFFFFF"/>
                </a:solidFill>
                <a:latin typeface="Arial" panose="020B0604020202020204" pitchFamily="34" charset="0"/>
                <a:cs typeface="Arial" panose="020B0604020202020204" pitchFamily="34" charset="0"/>
              </a:rPr>
              <a:t>Arrivées aériennes internationales</a:t>
            </a:r>
            <a:endParaRPr sz="1600" spc="40" dirty="0">
              <a:solidFill>
                <a:srgbClr val="FFFFFF"/>
              </a:solidFill>
              <a:latin typeface="Arial" panose="020B0604020202020204" pitchFamily="34" charset="0"/>
              <a:cs typeface="Arial" panose="020B0604020202020204" pitchFamily="34" charset="0"/>
            </a:endParaRPr>
          </a:p>
        </p:txBody>
      </p:sp>
      <p:grpSp>
        <p:nvGrpSpPr>
          <p:cNvPr id="37" name="Groupe 36">
            <a:extLst>
              <a:ext uri="{FF2B5EF4-FFF2-40B4-BE49-F238E27FC236}">
                <a16:creationId xmlns:a16="http://schemas.microsoft.com/office/drawing/2014/main" id="{5B21ABA1-32D2-3BFA-3F16-719E4B53A972}"/>
              </a:ext>
            </a:extLst>
          </p:cNvPr>
          <p:cNvGrpSpPr/>
          <p:nvPr/>
        </p:nvGrpSpPr>
        <p:grpSpPr>
          <a:xfrm>
            <a:off x="10792340" y="415400"/>
            <a:ext cx="894524" cy="469618"/>
            <a:chOff x="14835498" y="331603"/>
            <a:chExt cx="1409029" cy="739729"/>
          </a:xfrm>
        </p:grpSpPr>
        <p:sp>
          <p:nvSpPr>
            <p:cNvPr id="38" name="bg object 22">
              <a:extLst>
                <a:ext uri="{FF2B5EF4-FFF2-40B4-BE49-F238E27FC236}">
                  <a16:creationId xmlns:a16="http://schemas.microsoft.com/office/drawing/2014/main" id="{1C633BD3-404B-ED1F-D591-199578C26D0A}"/>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bg object 23">
              <a:extLst>
                <a:ext uri="{FF2B5EF4-FFF2-40B4-BE49-F238E27FC236}">
                  <a16:creationId xmlns:a16="http://schemas.microsoft.com/office/drawing/2014/main" id="{81A4FD1B-F3E7-FF2A-645A-9D000D909949}"/>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bg object 24">
              <a:extLst>
                <a:ext uri="{FF2B5EF4-FFF2-40B4-BE49-F238E27FC236}">
                  <a16:creationId xmlns:a16="http://schemas.microsoft.com/office/drawing/2014/main" id="{1560A84B-2033-E2D6-1776-64D079404984}"/>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41" name="bg object 25">
              <a:extLst>
                <a:ext uri="{FF2B5EF4-FFF2-40B4-BE49-F238E27FC236}">
                  <a16:creationId xmlns:a16="http://schemas.microsoft.com/office/drawing/2014/main" id="{39321362-E2F2-2C98-066F-6A145486135B}"/>
                </a:ext>
              </a:extLst>
            </p:cNvPr>
            <p:cNvPicPr/>
            <p:nvPr/>
          </p:nvPicPr>
          <p:blipFill>
            <a:blip r:embed="rId3" cstate="print"/>
            <a:stretch>
              <a:fillRect/>
            </a:stretch>
          </p:blipFill>
          <p:spPr>
            <a:xfrm>
              <a:off x="14863369" y="372145"/>
              <a:ext cx="174078" cy="190474"/>
            </a:xfrm>
            <a:prstGeom prst="rect">
              <a:avLst/>
            </a:prstGeom>
          </p:spPr>
        </p:pic>
        <p:sp>
          <p:nvSpPr>
            <p:cNvPr id="42" name="bg object 26">
              <a:extLst>
                <a:ext uri="{FF2B5EF4-FFF2-40B4-BE49-F238E27FC236}">
                  <a16:creationId xmlns:a16="http://schemas.microsoft.com/office/drawing/2014/main" id="{7304C593-1A64-82C5-9201-5BD2BDEC192D}"/>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43" name="bg object 27">
              <a:extLst>
                <a:ext uri="{FF2B5EF4-FFF2-40B4-BE49-F238E27FC236}">
                  <a16:creationId xmlns:a16="http://schemas.microsoft.com/office/drawing/2014/main" id="{C9D2CBE8-209B-B37C-F3E1-EECD3C844015}"/>
                </a:ext>
              </a:extLst>
            </p:cNvPr>
            <p:cNvPicPr/>
            <p:nvPr/>
          </p:nvPicPr>
          <p:blipFill>
            <a:blip r:embed="rId3" cstate="print"/>
            <a:stretch>
              <a:fillRect/>
            </a:stretch>
          </p:blipFill>
          <p:spPr>
            <a:xfrm>
              <a:off x="15319313" y="615600"/>
              <a:ext cx="174066" cy="190474"/>
            </a:xfrm>
            <a:prstGeom prst="rect">
              <a:avLst/>
            </a:prstGeom>
          </p:spPr>
        </p:pic>
        <p:sp>
          <p:nvSpPr>
            <p:cNvPr id="44" name="bg object 28">
              <a:extLst>
                <a:ext uri="{FF2B5EF4-FFF2-40B4-BE49-F238E27FC236}">
                  <a16:creationId xmlns:a16="http://schemas.microsoft.com/office/drawing/2014/main" id="{3552A1BC-05EC-AC7C-E9EB-99B50115B7E7}"/>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45" name="bg object 29">
              <a:extLst>
                <a:ext uri="{FF2B5EF4-FFF2-40B4-BE49-F238E27FC236}">
                  <a16:creationId xmlns:a16="http://schemas.microsoft.com/office/drawing/2014/main" id="{105617AD-B576-7D36-D4EC-B596091065FF}"/>
                </a:ext>
              </a:extLst>
            </p:cNvPr>
            <p:cNvPicPr/>
            <p:nvPr/>
          </p:nvPicPr>
          <p:blipFill>
            <a:blip r:embed="rId4" cstate="print"/>
            <a:stretch>
              <a:fillRect/>
            </a:stretch>
          </p:blipFill>
          <p:spPr>
            <a:xfrm>
              <a:off x="14863181" y="891808"/>
              <a:ext cx="1378851" cy="179524"/>
            </a:xfrm>
            <a:prstGeom prst="rect">
              <a:avLst/>
            </a:prstGeom>
          </p:spPr>
        </p:pic>
      </p:grpSp>
      <p:sp>
        <p:nvSpPr>
          <p:cNvPr id="58" name="Rectangle 57">
            <a:extLst>
              <a:ext uri="{FF2B5EF4-FFF2-40B4-BE49-F238E27FC236}">
                <a16:creationId xmlns:a16="http://schemas.microsoft.com/office/drawing/2014/main" id="{2459239F-8EFC-A15D-DCCD-13B2E39EBA31}"/>
              </a:ext>
            </a:extLst>
          </p:cNvPr>
          <p:cNvSpPr/>
          <p:nvPr/>
        </p:nvSpPr>
        <p:spPr>
          <a:xfrm>
            <a:off x="88285" y="1268114"/>
            <a:ext cx="9893915" cy="276999"/>
          </a:xfrm>
          <a:prstGeom prst="rect">
            <a:avLst/>
          </a:prstGeom>
          <a:noFill/>
        </p:spPr>
        <p:txBody>
          <a:bodyPr wrap="square" rtlCol="0">
            <a:spAutoFit/>
          </a:bodyPr>
          <a:lstStyle/>
          <a:p>
            <a:r>
              <a:rPr lang="fr-FR" sz="1200" b="1" dirty="0">
                <a:solidFill>
                  <a:srgbClr val="FF0000"/>
                </a:solidFill>
                <a:latin typeface="Arial" panose="020B0604020202020204" pitchFamily="34" charset="0"/>
                <a:cs typeface="Arial" panose="020B0604020202020204" pitchFamily="34" charset="0"/>
              </a:rPr>
              <a:t>Arrivées aériennes vers la France en septembre 2023</a:t>
            </a:r>
          </a:p>
        </p:txBody>
      </p:sp>
      <p:sp>
        <p:nvSpPr>
          <p:cNvPr id="7" name="ZoneTexte 6">
            <a:extLst>
              <a:ext uri="{FF2B5EF4-FFF2-40B4-BE49-F238E27FC236}">
                <a16:creationId xmlns:a16="http://schemas.microsoft.com/office/drawing/2014/main" id="{32277EFF-F3E0-2717-00FD-0B823A1E06E7}"/>
              </a:ext>
            </a:extLst>
          </p:cNvPr>
          <p:cNvSpPr txBox="1"/>
          <p:nvPr/>
        </p:nvSpPr>
        <p:spPr>
          <a:xfrm>
            <a:off x="365413" y="6233239"/>
            <a:ext cx="2632680" cy="246221"/>
          </a:xfrm>
          <a:prstGeom prst="rect">
            <a:avLst/>
          </a:prstGeom>
          <a:noFill/>
        </p:spPr>
        <p:txBody>
          <a:bodyPr wrap="squar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t>
            </a:r>
            <a:r>
              <a:rPr lang="fr-FR" sz="1000" dirty="0" err="1">
                <a:solidFill>
                  <a:srgbClr val="7F7F7F"/>
                </a:solidFill>
              </a:rPr>
              <a:t>ForwardKeys</a:t>
            </a:r>
            <a:r>
              <a:rPr lang="fr-FR" sz="1000" dirty="0">
                <a:solidFill>
                  <a:srgbClr val="7F7F7F"/>
                </a:solidFill>
              </a:rPr>
              <a:t>, septembre 2023</a:t>
            </a:r>
          </a:p>
        </p:txBody>
      </p:sp>
      <p:sp>
        <p:nvSpPr>
          <p:cNvPr id="6" name="Espace réservé du pied de page 2">
            <a:extLst>
              <a:ext uri="{FF2B5EF4-FFF2-40B4-BE49-F238E27FC236}">
                <a16:creationId xmlns:a16="http://schemas.microsoft.com/office/drawing/2014/main" id="{F1C56BCF-EC63-FD8C-8A82-751F21B33518}"/>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2459239F-8EFC-A15D-DCCD-13B2E39EBA31}"/>
              </a:ext>
            </a:extLst>
          </p:cNvPr>
          <p:cNvSpPr/>
          <p:nvPr/>
        </p:nvSpPr>
        <p:spPr>
          <a:xfrm>
            <a:off x="166787" y="1767330"/>
            <a:ext cx="1498112" cy="276999"/>
          </a:xfrm>
          <a:prstGeom prst="rect">
            <a:avLst/>
          </a:prstGeom>
          <a:noFill/>
        </p:spPr>
        <p:txBody>
          <a:bodyPr wrap="square" rtlCol="0">
            <a:spAutoFit/>
          </a:bodyPr>
          <a:lstStyle/>
          <a:p>
            <a:r>
              <a:rPr lang="fr-FR" sz="1200" b="1" dirty="0">
                <a:solidFill>
                  <a:srgbClr val="FF0000"/>
                </a:solidFill>
                <a:latin typeface="Arial" panose="020B0604020202020204" pitchFamily="34" charset="0"/>
                <a:cs typeface="Arial" panose="020B0604020202020204" pitchFamily="34" charset="0"/>
              </a:rPr>
              <a:t>Versus 2019</a:t>
            </a:r>
          </a:p>
        </p:txBody>
      </p:sp>
      <p:sp>
        <p:nvSpPr>
          <p:cNvPr id="26" name="Rectangle 25">
            <a:extLst>
              <a:ext uri="{FF2B5EF4-FFF2-40B4-BE49-F238E27FC236}">
                <a16:creationId xmlns:a16="http://schemas.microsoft.com/office/drawing/2014/main" id="{2459239F-8EFC-A15D-DCCD-13B2E39EBA31}"/>
              </a:ext>
            </a:extLst>
          </p:cNvPr>
          <p:cNvSpPr/>
          <p:nvPr/>
        </p:nvSpPr>
        <p:spPr>
          <a:xfrm>
            <a:off x="6205278" y="1755409"/>
            <a:ext cx="1498112" cy="276999"/>
          </a:xfrm>
          <a:prstGeom prst="rect">
            <a:avLst/>
          </a:prstGeom>
          <a:noFill/>
        </p:spPr>
        <p:txBody>
          <a:bodyPr wrap="square" rtlCol="0">
            <a:spAutoFit/>
          </a:bodyPr>
          <a:lstStyle/>
          <a:p>
            <a:r>
              <a:rPr lang="fr-FR" sz="1200" b="1" dirty="0">
                <a:solidFill>
                  <a:srgbClr val="FF0000"/>
                </a:solidFill>
                <a:latin typeface="Arial" panose="020B0604020202020204" pitchFamily="34" charset="0"/>
                <a:cs typeface="Arial" panose="020B0604020202020204" pitchFamily="34" charset="0"/>
              </a:rPr>
              <a:t>Versus 2022</a:t>
            </a:r>
          </a:p>
        </p:txBody>
      </p:sp>
      <p:pic>
        <p:nvPicPr>
          <p:cNvPr id="13" name="Image 12">
            <a:extLst>
              <a:ext uri="{FF2B5EF4-FFF2-40B4-BE49-F238E27FC236}">
                <a16:creationId xmlns:a16="http://schemas.microsoft.com/office/drawing/2014/main" id="{73985B71-FBA2-9F72-AD90-C14AD8F710D3}"/>
              </a:ext>
            </a:extLst>
          </p:cNvPr>
          <p:cNvPicPr>
            <a:picLocks noChangeAspect="1"/>
          </p:cNvPicPr>
          <p:nvPr/>
        </p:nvPicPr>
        <p:blipFill>
          <a:blip r:embed="rId5"/>
          <a:stretch>
            <a:fillRect/>
          </a:stretch>
        </p:blipFill>
        <p:spPr>
          <a:xfrm>
            <a:off x="166787" y="2204732"/>
            <a:ext cx="5662612" cy="2400300"/>
          </a:xfrm>
          <a:prstGeom prst="rect">
            <a:avLst/>
          </a:prstGeom>
        </p:spPr>
      </p:pic>
      <p:pic>
        <p:nvPicPr>
          <p:cNvPr id="18" name="Image 17">
            <a:extLst>
              <a:ext uri="{FF2B5EF4-FFF2-40B4-BE49-F238E27FC236}">
                <a16:creationId xmlns:a16="http://schemas.microsoft.com/office/drawing/2014/main" id="{ECDD0ECF-EB5A-1378-D074-FE50E8B41C8C}"/>
              </a:ext>
            </a:extLst>
          </p:cNvPr>
          <p:cNvPicPr>
            <a:picLocks noChangeAspect="1"/>
          </p:cNvPicPr>
          <p:nvPr/>
        </p:nvPicPr>
        <p:blipFill>
          <a:blip r:embed="rId6"/>
          <a:stretch>
            <a:fillRect/>
          </a:stretch>
        </p:blipFill>
        <p:spPr>
          <a:xfrm>
            <a:off x="5962447" y="2089092"/>
            <a:ext cx="6062766" cy="2543124"/>
          </a:xfrm>
          <a:prstGeom prst="rect">
            <a:avLst/>
          </a:prstGeom>
        </p:spPr>
      </p:pic>
      <p:graphicFrame>
        <p:nvGraphicFramePr>
          <p:cNvPr id="2" name="Tableau 7">
            <a:extLst>
              <a:ext uri="{FF2B5EF4-FFF2-40B4-BE49-F238E27FC236}">
                <a16:creationId xmlns:a16="http://schemas.microsoft.com/office/drawing/2014/main" id="{21EC62B0-97EA-20D1-5F92-38219BA9D9A1}"/>
              </a:ext>
            </a:extLst>
          </p:cNvPr>
          <p:cNvGraphicFramePr>
            <a:graphicFrameLocks noGrp="1"/>
          </p:cNvGraphicFramePr>
          <p:nvPr>
            <p:extLst>
              <p:ext uri="{D42A27DB-BD31-4B8C-83A1-F6EECF244321}">
                <p14:modId xmlns:p14="http://schemas.microsoft.com/office/powerpoint/2010/main" val="3302903020"/>
              </p:ext>
            </p:extLst>
          </p:nvPr>
        </p:nvGraphicFramePr>
        <p:xfrm>
          <a:off x="7238391" y="5082682"/>
          <a:ext cx="3861100" cy="1264228"/>
        </p:xfrm>
        <a:graphic>
          <a:graphicData uri="http://schemas.openxmlformats.org/drawingml/2006/table">
            <a:tbl>
              <a:tblPr firstRow="1" bandRow="1">
                <a:tableStyleId>{5C22544A-7EE6-4342-B048-85BDC9FD1C3A}</a:tableStyleId>
              </a:tblPr>
              <a:tblGrid>
                <a:gridCol w="965275">
                  <a:extLst>
                    <a:ext uri="{9D8B030D-6E8A-4147-A177-3AD203B41FA5}">
                      <a16:colId xmlns:a16="http://schemas.microsoft.com/office/drawing/2014/main" val="3972460888"/>
                    </a:ext>
                  </a:extLst>
                </a:gridCol>
                <a:gridCol w="965275">
                  <a:extLst>
                    <a:ext uri="{9D8B030D-6E8A-4147-A177-3AD203B41FA5}">
                      <a16:colId xmlns:a16="http://schemas.microsoft.com/office/drawing/2014/main" val="1186477345"/>
                    </a:ext>
                  </a:extLst>
                </a:gridCol>
                <a:gridCol w="965275">
                  <a:extLst>
                    <a:ext uri="{9D8B030D-6E8A-4147-A177-3AD203B41FA5}">
                      <a16:colId xmlns:a16="http://schemas.microsoft.com/office/drawing/2014/main" val="2877421239"/>
                    </a:ext>
                  </a:extLst>
                </a:gridCol>
                <a:gridCol w="965275">
                  <a:extLst>
                    <a:ext uri="{9D8B030D-6E8A-4147-A177-3AD203B41FA5}">
                      <a16:colId xmlns:a16="http://schemas.microsoft.com/office/drawing/2014/main" val="2657556537"/>
                    </a:ext>
                  </a:extLst>
                </a:gridCol>
              </a:tblGrid>
              <a:tr h="31605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dirty="0">
                          <a:latin typeface="Arial" panose="020B0604020202020204" pitchFamily="34" charset="0"/>
                          <a:cs typeface="Arial" panose="020B0604020202020204" pitchFamily="34" charset="0"/>
                        </a:rPr>
                        <a:t>Evolution des arrivées aériennes internationales vers la France</a:t>
                      </a:r>
                    </a:p>
                  </a:txBody>
                  <a:tcPr>
                    <a:solidFill>
                      <a:srgbClr val="E10816"/>
                    </a:solidFill>
                  </a:tcPr>
                </a:tc>
                <a:tc hMerge="1">
                  <a:txBody>
                    <a:bodyPr/>
                    <a:lstStyle/>
                    <a:p>
                      <a:pPr algn="ctr"/>
                      <a:endParaRPr lang="fr-FR" sz="1050" dirty="0">
                        <a:latin typeface="Arial" panose="020B0604020202020204" pitchFamily="34" charset="0"/>
                        <a:cs typeface="Arial" panose="020B0604020202020204" pitchFamily="34" charset="0"/>
                      </a:endParaRPr>
                    </a:p>
                  </a:txBody>
                  <a:tcPr>
                    <a:solidFill>
                      <a:srgbClr val="E10816"/>
                    </a:solidFill>
                  </a:tcPr>
                </a:tc>
                <a:tc hMerge="1">
                  <a:txBody>
                    <a:bodyPr/>
                    <a:lstStyle/>
                    <a:p>
                      <a:pPr algn="ctr"/>
                      <a:endParaRPr lang="fr-FR" sz="1050" dirty="0">
                        <a:latin typeface="Arial" panose="020B0604020202020204" pitchFamily="34" charset="0"/>
                        <a:cs typeface="Arial" panose="020B0604020202020204" pitchFamily="34" charset="0"/>
                      </a:endParaRPr>
                    </a:p>
                  </a:txBody>
                  <a:tcPr>
                    <a:solidFill>
                      <a:srgbClr val="E10816"/>
                    </a:solidFill>
                  </a:tcPr>
                </a:tc>
                <a:tc hMerge="1">
                  <a:txBody>
                    <a:bodyPr/>
                    <a:lstStyle/>
                    <a:p>
                      <a:pPr algn="ctr"/>
                      <a:endParaRPr lang="fr-FR" sz="1050" dirty="0">
                        <a:latin typeface="Arial" panose="020B0604020202020204" pitchFamily="34" charset="0"/>
                        <a:cs typeface="Arial" panose="020B0604020202020204" pitchFamily="34" charset="0"/>
                      </a:endParaRPr>
                    </a:p>
                  </a:txBody>
                  <a:tcPr>
                    <a:solidFill>
                      <a:srgbClr val="E10816"/>
                    </a:solidFill>
                  </a:tcPr>
                </a:tc>
                <a:extLst>
                  <a:ext uri="{0D108BD9-81ED-4DB2-BD59-A6C34878D82A}">
                    <a16:rowId xmlns:a16="http://schemas.microsoft.com/office/drawing/2014/main" val="689647580"/>
                  </a:ext>
                </a:extLst>
              </a:tr>
              <a:tr h="316057">
                <a:tc>
                  <a:txBody>
                    <a:bodyPr/>
                    <a:lstStyle/>
                    <a:p>
                      <a:endParaRPr lang="fr-FR" sz="1050" dirty="0">
                        <a:latin typeface="Arial" panose="020B0604020202020204" pitchFamily="34" charset="0"/>
                        <a:cs typeface="Arial" panose="020B0604020202020204" pitchFamily="34" charset="0"/>
                      </a:endParaRPr>
                    </a:p>
                  </a:txBody>
                  <a:tcPr>
                    <a:solidFill>
                      <a:srgbClr val="E10816"/>
                    </a:solidFill>
                  </a:tcPr>
                </a:tc>
                <a:tc>
                  <a:txBody>
                    <a:bodyPr/>
                    <a:lstStyle/>
                    <a:p>
                      <a:pPr algn="ctr"/>
                      <a:r>
                        <a:rPr lang="fr-FR" sz="1050" b="1" dirty="0">
                          <a:solidFill>
                            <a:schemeClr val="bg1"/>
                          </a:solidFill>
                          <a:latin typeface="Arial" panose="020B0604020202020204" pitchFamily="34" charset="0"/>
                          <a:cs typeface="Arial" panose="020B0604020202020204" pitchFamily="34" charset="0"/>
                        </a:rPr>
                        <a:t>Juillet</a:t>
                      </a:r>
                    </a:p>
                  </a:txBody>
                  <a:tcPr>
                    <a:solidFill>
                      <a:srgbClr val="E10816"/>
                    </a:solidFill>
                  </a:tcPr>
                </a:tc>
                <a:tc>
                  <a:txBody>
                    <a:bodyPr/>
                    <a:lstStyle/>
                    <a:p>
                      <a:pPr algn="ctr"/>
                      <a:r>
                        <a:rPr lang="fr-FR" sz="1050" b="1" dirty="0">
                          <a:solidFill>
                            <a:schemeClr val="bg1"/>
                          </a:solidFill>
                          <a:latin typeface="Arial" panose="020B0604020202020204" pitchFamily="34" charset="0"/>
                          <a:cs typeface="Arial" panose="020B0604020202020204" pitchFamily="34" charset="0"/>
                        </a:rPr>
                        <a:t>Août</a:t>
                      </a:r>
                    </a:p>
                  </a:txBody>
                  <a:tcPr>
                    <a:solidFill>
                      <a:srgbClr val="E10816"/>
                    </a:solidFill>
                  </a:tcPr>
                </a:tc>
                <a:tc>
                  <a:txBody>
                    <a:bodyPr/>
                    <a:lstStyle/>
                    <a:p>
                      <a:pPr algn="ctr"/>
                      <a:r>
                        <a:rPr lang="fr-FR" sz="1050" b="1" dirty="0">
                          <a:solidFill>
                            <a:schemeClr val="bg1"/>
                          </a:solidFill>
                          <a:latin typeface="Arial" panose="020B0604020202020204" pitchFamily="34" charset="0"/>
                          <a:cs typeface="Arial" panose="020B0604020202020204" pitchFamily="34" charset="0"/>
                        </a:rPr>
                        <a:t>Septembre</a:t>
                      </a:r>
                    </a:p>
                  </a:txBody>
                  <a:tcPr>
                    <a:solidFill>
                      <a:srgbClr val="E10816"/>
                    </a:solidFill>
                  </a:tcPr>
                </a:tc>
                <a:extLst>
                  <a:ext uri="{0D108BD9-81ED-4DB2-BD59-A6C34878D82A}">
                    <a16:rowId xmlns:a16="http://schemas.microsoft.com/office/drawing/2014/main" val="494296601"/>
                  </a:ext>
                </a:extLst>
              </a:tr>
              <a:tr h="316057">
                <a:tc>
                  <a:txBody>
                    <a:bodyPr/>
                    <a:lstStyle/>
                    <a:p>
                      <a:r>
                        <a:rPr lang="fr-FR" sz="1050" dirty="0">
                          <a:latin typeface="Arial" panose="020B0604020202020204" pitchFamily="34" charset="0"/>
                          <a:cs typeface="Arial" panose="020B0604020202020204" pitchFamily="34" charset="0"/>
                        </a:rPr>
                        <a:t>vs 2019</a:t>
                      </a:r>
                    </a:p>
                  </a:txBody>
                  <a:tcPr>
                    <a:noFill/>
                  </a:tcPr>
                </a:tc>
                <a:tc>
                  <a:txBody>
                    <a:bodyPr/>
                    <a:lstStyle/>
                    <a:p>
                      <a:pPr algn="ctr"/>
                      <a:r>
                        <a:rPr lang="fr-FR" sz="1050" dirty="0">
                          <a:solidFill>
                            <a:srgbClr val="FF0000"/>
                          </a:solidFill>
                          <a:latin typeface="Arial" panose="020B0604020202020204" pitchFamily="34" charset="0"/>
                          <a:cs typeface="Arial" panose="020B0604020202020204" pitchFamily="34" charset="0"/>
                        </a:rPr>
                        <a:t>-18%</a:t>
                      </a:r>
                    </a:p>
                  </a:txBody>
                  <a:tcPr>
                    <a:noFill/>
                  </a:tcPr>
                </a:tc>
                <a:tc>
                  <a:txBody>
                    <a:bodyPr/>
                    <a:lstStyle/>
                    <a:p>
                      <a:pPr algn="ctr"/>
                      <a:r>
                        <a:rPr lang="fr-FR" sz="1050" dirty="0">
                          <a:solidFill>
                            <a:srgbClr val="FF0000"/>
                          </a:solidFill>
                          <a:latin typeface="Arial" panose="020B0604020202020204" pitchFamily="34" charset="0"/>
                          <a:cs typeface="Arial" panose="020B0604020202020204" pitchFamily="34" charset="0"/>
                        </a:rPr>
                        <a:t>-20%</a:t>
                      </a:r>
                    </a:p>
                  </a:txBody>
                  <a:tcPr>
                    <a:noFill/>
                  </a:tcPr>
                </a:tc>
                <a:tc>
                  <a:txBody>
                    <a:bodyPr/>
                    <a:lstStyle/>
                    <a:p>
                      <a:pPr algn="ctr"/>
                      <a:r>
                        <a:rPr lang="fr-FR" sz="1050" dirty="0">
                          <a:solidFill>
                            <a:srgbClr val="FF0000"/>
                          </a:solidFill>
                          <a:latin typeface="Arial" panose="020B0604020202020204" pitchFamily="34" charset="0"/>
                          <a:cs typeface="Arial" panose="020B0604020202020204" pitchFamily="34" charset="0"/>
                        </a:rPr>
                        <a:t>-15%</a:t>
                      </a:r>
                    </a:p>
                  </a:txBody>
                  <a:tcPr>
                    <a:noFill/>
                  </a:tcPr>
                </a:tc>
                <a:extLst>
                  <a:ext uri="{0D108BD9-81ED-4DB2-BD59-A6C34878D82A}">
                    <a16:rowId xmlns:a16="http://schemas.microsoft.com/office/drawing/2014/main" val="3162334834"/>
                  </a:ext>
                </a:extLst>
              </a:tr>
              <a:tr h="316057">
                <a:tc>
                  <a:txBody>
                    <a:bodyPr/>
                    <a:lstStyle/>
                    <a:p>
                      <a:r>
                        <a:rPr lang="fr-FR" sz="1050" dirty="0">
                          <a:latin typeface="Arial" panose="020B0604020202020204" pitchFamily="34" charset="0"/>
                          <a:cs typeface="Arial" panose="020B0604020202020204" pitchFamily="34" charset="0"/>
                        </a:rPr>
                        <a:t>vs 2022</a:t>
                      </a:r>
                    </a:p>
                  </a:txBody>
                  <a:tcPr>
                    <a:noFill/>
                  </a:tcPr>
                </a:tc>
                <a:tc>
                  <a:txBody>
                    <a:bodyPr/>
                    <a:lstStyle/>
                    <a:p>
                      <a:pPr algn="ctr"/>
                      <a:r>
                        <a:rPr lang="fr-FR" sz="1050" dirty="0">
                          <a:solidFill>
                            <a:srgbClr val="00B050"/>
                          </a:solidFill>
                          <a:latin typeface="Arial" panose="020B0604020202020204" pitchFamily="34" charset="0"/>
                          <a:cs typeface="Arial" panose="020B0604020202020204" pitchFamily="34" charset="0"/>
                        </a:rPr>
                        <a:t>+23%</a:t>
                      </a:r>
                    </a:p>
                  </a:txBody>
                  <a:tcPr>
                    <a:noFill/>
                  </a:tcPr>
                </a:tc>
                <a:tc>
                  <a:txBody>
                    <a:bodyPr/>
                    <a:lstStyle/>
                    <a:p>
                      <a:pPr algn="ctr"/>
                      <a:r>
                        <a:rPr lang="fr-FR" sz="1050" dirty="0">
                          <a:solidFill>
                            <a:srgbClr val="00B050"/>
                          </a:solidFill>
                          <a:latin typeface="Arial" panose="020B0604020202020204" pitchFamily="34" charset="0"/>
                          <a:cs typeface="Arial" panose="020B0604020202020204" pitchFamily="34" charset="0"/>
                        </a:rPr>
                        <a:t>+16%</a:t>
                      </a:r>
                    </a:p>
                  </a:txBody>
                  <a:tcPr>
                    <a:noFill/>
                  </a:tcPr>
                </a:tc>
                <a:tc>
                  <a:txBody>
                    <a:bodyPr/>
                    <a:lstStyle/>
                    <a:p>
                      <a:pPr algn="ctr"/>
                      <a:r>
                        <a:rPr lang="fr-FR" sz="1050" dirty="0">
                          <a:solidFill>
                            <a:srgbClr val="00B050"/>
                          </a:solidFill>
                          <a:latin typeface="Arial" panose="020B0604020202020204" pitchFamily="34" charset="0"/>
                          <a:cs typeface="Arial" panose="020B0604020202020204" pitchFamily="34" charset="0"/>
                        </a:rPr>
                        <a:t>+24%</a:t>
                      </a:r>
                    </a:p>
                  </a:txBody>
                  <a:tcPr>
                    <a:noFill/>
                  </a:tcPr>
                </a:tc>
                <a:extLst>
                  <a:ext uri="{0D108BD9-81ED-4DB2-BD59-A6C34878D82A}">
                    <a16:rowId xmlns:a16="http://schemas.microsoft.com/office/drawing/2014/main" val="3887613005"/>
                  </a:ext>
                </a:extLst>
              </a:tr>
            </a:tbl>
          </a:graphicData>
        </a:graphic>
      </p:graphicFrame>
    </p:spTree>
    <p:extLst>
      <p:ext uri="{BB962C8B-B14F-4D97-AF65-F5344CB8AC3E}">
        <p14:creationId xmlns:p14="http://schemas.microsoft.com/office/powerpoint/2010/main" val="104685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a:xfrm>
            <a:off x="9702800" y="6356350"/>
            <a:ext cx="1651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58947D-6135-4BBC-93EE-A0BD5B10D0F8}" type="slidenum">
              <a:rPr lang="fr-FR" smtClean="0"/>
              <a:pPr/>
              <a:t>14</a:t>
            </a:fld>
            <a:endParaRPr lang="fr-FR" dirty="0"/>
          </a:p>
        </p:txBody>
      </p:sp>
      <p:sp>
        <p:nvSpPr>
          <p:cNvPr id="3" name="object 3">
            <a:extLst>
              <a:ext uri="{FF2B5EF4-FFF2-40B4-BE49-F238E27FC236}">
                <a16:creationId xmlns:a16="http://schemas.microsoft.com/office/drawing/2014/main" id="{A29035A0-0AF8-8252-1E47-66B2F1FDE592}"/>
              </a:ext>
            </a:extLst>
          </p:cNvPr>
          <p:cNvSpPr/>
          <p:nvPr/>
        </p:nvSpPr>
        <p:spPr>
          <a:xfrm>
            <a:off x="0" y="-29875"/>
            <a:ext cx="12192000" cy="1496149"/>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9BBB59"/>
          </a:solidFill>
        </p:spPr>
        <p:txBody>
          <a:bodyPr wrap="square" lIns="0" tIns="0" rIns="0" bIns="0" rtlCol="0"/>
          <a:lstStyle/>
          <a:p>
            <a:endParaRPr dirty="0"/>
          </a:p>
        </p:txBody>
      </p:sp>
      <p:sp>
        <p:nvSpPr>
          <p:cNvPr id="5" name="object 5">
            <a:extLst>
              <a:ext uri="{FF2B5EF4-FFF2-40B4-BE49-F238E27FC236}">
                <a16:creationId xmlns:a16="http://schemas.microsoft.com/office/drawing/2014/main" id="{CA5BA8B0-C0A6-E5ED-7599-09F546F7C966}"/>
              </a:ext>
            </a:extLst>
          </p:cNvPr>
          <p:cNvSpPr/>
          <p:nvPr/>
        </p:nvSpPr>
        <p:spPr>
          <a:xfrm>
            <a:off x="1" y="-29875"/>
            <a:ext cx="4019550" cy="1475715"/>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A9C571"/>
          </a:solidFill>
        </p:spPr>
        <p:txBody>
          <a:bodyPr wrap="square" lIns="0" tIns="0" rIns="0" bIns="0" rtlCol="0"/>
          <a:lstStyle/>
          <a:p>
            <a:endParaRPr/>
          </a:p>
        </p:txBody>
      </p:sp>
      <p:sp>
        <p:nvSpPr>
          <p:cNvPr id="9" name="object 9">
            <a:extLst>
              <a:ext uri="{FF2B5EF4-FFF2-40B4-BE49-F238E27FC236}">
                <a16:creationId xmlns:a16="http://schemas.microsoft.com/office/drawing/2014/main" id="{6EF4D171-9AB2-05A2-5347-A7EB124A2B56}"/>
              </a:ext>
            </a:extLst>
          </p:cNvPr>
          <p:cNvSpPr/>
          <p:nvPr/>
        </p:nvSpPr>
        <p:spPr>
          <a:xfrm>
            <a:off x="5230165" y="-14471"/>
            <a:ext cx="1972577" cy="80294"/>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5AD9929B-AADA-A093-9EAB-2AC507A9A029}"/>
              </a:ext>
            </a:extLst>
          </p:cNvPr>
          <p:cNvGrpSpPr/>
          <p:nvPr/>
        </p:nvGrpSpPr>
        <p:grpSpPr>
          <a:xfrm>
            <a:off x="1411335" y="791513"/>
            <a:ext cx="9165537" cy="6149"/>
            <a:chOff x="1962150" y="788101"/>
            <a:chExt cx="9165537" cy="6149"/>
          </a:xfrm>
        </p:grpSpPr>
        <p:sp>
          <p:nvSpPr>
            <p:cNvPr id="13" name="object 7">
              <a:extLst>
                <a:ext uri="{FF2B5EF4-FFF2-40B4-BE49-F238E27FC236}">
                  <a16:creationId xmlns:a16="http://schemas.microsoft.com/office/drawing/2014/main" id="{3F2D26EA-AB4F-B25B-B281-0E650708D861}"/>
                </a:ext>
              </a:extLst>
            </p:cNvPr>
            <p:cNvSpPr/>
            <p:nvPr/>
          </p:nvSpPr>
          <p:spPr>
            <a:xfrm>
              <a:off x="10047552" y="794250"/>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cxnSp>
          <p:nvCxnSpPr>
            <p:cNvPr id="27" name="Connecteur droit 26">
              <a:extLst>
                <a:ext uri="{FF2B5EF4-FFF2-40B4-BE49-F238E27FC236}">
                  <a16:creationId xmlns:a16="http://schemas.microsoft.com/office/drawing/2014/main" id="{FBA1510B-B491-0147-C58A-F5416DB2AC0F}"/>
                </a:ext>
              </a:extLst>
            </p:cNvPr>
            <p:cNvCxnSpPr>
              <a:cxnSpLocks/>
            </p:cNvCxnSpPr>
            <p:nvPr/>
          </p:nvCxnSpPr>
          <p:spPr>
            <a:xfrm flipH="1">
              <a:off x="1962150" y="788101"/>
              <a:ext cx="80854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bject 12">
            <a:extLst>
              <a:ext uri="{FF2B5EF4-FFF2-40B4-BE49-F238E27FC236}">
                <a16:creationId xmlns:a16="http://schemas.microsoft.com/office/drawing/2014/main" id="{EC6EAEE6-B230-480A-5C66-C69A2D327D00}"/>
              </a:ext>
            </a:extLst>
          </p:cNvPr>
          <p:cNvSpPr txBox="1"/>
          <p:nvPr/>
        </p:nvSpPr>
        <p:spPr>
          <a:xfrm>
            <a:off x="3243717" y="358844"/>
            <a:ext cx="6328271" cy="443711"/>
          </a:xfrm>
          <a:prstGeom prst="rect">
            <a:avLst/>
          </a:prstGeom>
        </p:spPr>
        <p:txBody>
          <a:bodyPr vert="horz" wrap="square" lIns="0" tIns="12700" rIns="0" bIns="0" rtlCol="0">
            <a:spAutoFit/>
          </a:bodyPr>
          <a:lstStyle/>
          <a:p>
            <a:pPr marL="12700">
              <a:lnSpc>
                <a:spcPct val="100000"/>
              </a:lnSpc>
              <a:spcBef>
                <a:spcPts val="100"/>
              </a:spcBef>
              <a:tabLst>
                <a:tab pos="1244600" algn="l"/>
              </a:tabLst>
            </a:pPr>
            <a:r>
              <a:rPr lang="fr-FR" sz="2800" spc="-25" dirty="0">
                <a:solidFill>
                  <a:schemeClr val="bg1"/>
                </a:solidFill>
                <a:latin typeface="Marianne" panose="02000000000000000000"/>
                <a:cs typeface="Tahoma"/>
              </a:rPr>
              <a:t>EVENEMENT SPORTIF</a:t>
            </a:r>
          </a:p>
        </p:txBody>
      </p:sp>
      <p:sp>
        <p:nvSpPr>
          <p:cNvPr id="29" name="object 9">
            <a:extLst>
              <a:ext uri="{FF2B5EF4-FFF2-40B4-BE49-F238E27FC236}">
                <a16:creationId xmlns:a16="http://schemas.microsoft.com/office/drawing/2014/main" id="{5E9643F4-8283-3C8F-97FB-0F4008153F90}"/>
              </a:ext>
            </a:extLst>
          </p:cNvPr>
          <p:cNvSpPr txBox="1"/>
          <p:nvPr/>
        </p:nvSpPr>
        <p:spPr>
          <a:xfrm>
            <a:off x="845820" y="929409"/>
            <a:ext cx="9852195"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Marianne" panose="02000000000000000000" pitchFamily="50" charset="0"/>
              </a:rPr>
              <a:t>Coupe du monde de rugby </a:t>
            </a:r>
            <a:endParaRPr sz="1600" spc="40" dirty="0">
              <a:solidFill>
                <a:srgbClr val="FFFFFF"/>
              </a:solidFill>
              <a:latin typeface="Marianne" panose="02000000000000000000" pitchFamily="50" charset="0"/>
            </a:endParaRPr>
          </a:p>
        </p:txBody>
      </p:sp>
      <p:sp>
        <p:nvSpPr>
          <p:cNvPr id="33" name="object 8">
            <a:extLst>
              <a:ext uri="{FF2B5EF4-FFF2-40B4-BE49-F238E27FC236}">
                <a16:creationId xmlns:a16="http://schemas.microsoft.com/office/drawing/2014/main" id="{11766AF5-C174-C212-BC15-C63F91A9871E}"/>
              </a:ext>
            </a:extLst>
          </p:cNvPr>
          <p:cNvSpPr/>
          <p:nvPr/>
        </p:nvSpPr>
        <p:spPr>
          <a:xfrm>
            <a:off x="11921489" y="466213"/>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A9C571"/>
          </a:solidFill>
        </p:spPr>
        <p:txBody>
          <a:bodyPr wrap="square" lIns="0" tIns="0" rIns="0" bIns="0" rtlCol="0"/>
          <a:lstStyle/>
          <a:p>
            <a:endParaRPr/>
          </a:p>
        </p:txBody>
      </p:sp>
      <p:sp>
        <p:nvSpPr>
          <p:cNvPr id="2" name="Espace réservé du pied de page 2">
            <a:extLst>
              <a:ext uri="{FF2B5EF4-FFF2-40B4-BE49-F238E27FC236}">
                <a16:creationId xmlns:a16="http://schemas.microsoft.com/office/drawing/2014/main" id="{743F25A1-51BB-27A8-7ABC-FCD6EB04F094}"/>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Image 6">
            <a:extLst>
              <a:ext uri="{FF2B5EF4-FFF2-40B4-BE49-F238E27FC236}">
                <a16:creationId xmlns:a16="http://schemas.microsoft.com/office/drawing/2014/main" id="{AD6948EF-429B-C268-40B0-41F2CDF8FA19}"/>
              </a:ext>
            </a:extLst>
          </p:cNvPr>
          <p:cNvPicPr>
            <a:picLocks noChangeAspect="1"/>
          </p:cNvPicPr>
          <p:nvPr/>
        </p:nvPicPr>
        <p:blipFill rotWithShape="1">
          <a:blip r:embed="rId3"/>
          <a:srcRect l="5869" r="4684"/>
          <a:stretch/>
        </p:blipFill>
        <p:spPr>
          <a:xfrm>
            <a:off x="971742" y="1660104"/>
            <a:ext cx="6602930" cy="4181475"/>
          </a:xfrm>
          <a:prstGeom prst="rect">
            <a:avLst/>
          </a:prstGeom>
        </p:spPr>
      </p:pic>
      <p:sp>
        <p:nvSpPr>
          <p:cNvPr id="8" name="ZoneTexte 7">
            <a:extLst>
              <a:ext uri="{FF2B5EF4-FFF2-40B4-BE49-F238E27FC236}">
                <a16:creationId xmlns:a16="http://schemas.microsoft.com/office/drawing/2014/main" id="{EAB3732E-6F62-8D10-73F1-2A80FCD74C8D}"/>
              </a:ext>
            </a:extLst>
          </p:cNvPr>
          <p:cNvSpPr txBox="1"/>
          <p:nvPr/>
        </p:nvSpPr>
        <p:spPr>
          <a:xfrm>
            <a:off x="355798" y="6119399"/>
            <a:ext cx="2632680" cy="246221"/>
          </a:xfrm>
          <a:prstGeom prst="rect">
            <a:avLst/>
          </a:prstGeom>
          <a:noFill/>
        </p:spPr>
        <p:txBody>
          <a:bodyPr wrap="squar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t>
            </a:r>
            <a:r>
              <a:rPr lang="fr-FR" sz="1000" dirty="0" err="1">
                <a:solidFill>
                  <a:srgbClr val="7F7F7F"/>
                </a:solidFill>
              </a:rPr>
              <a:t>ForwardKeys</a:t>
            </a:r>
            <a:r>
              <a:rPr lang="fr-FR" sz="1000" dirty="0">
                <a:solidFill>
                  <a:srgbClr val="7F7F7F"/>
                </a:solidFill>
              </a:rPr>
              <a:t>, septembre 2023</a:t>
            </a:r>
          </a:p>
        </p:txBody>
      </p:sp>
      <p:sp>
        <p:nvSpPr>
          <p:cNvPr id="11" name="ZoneTexte 10">
            <a:extLst>
              <a:ext uri="{FF2B5EF4-FFF2-40B4-BE49-F238E27FC236}">
                <a16:creationId xmlns:a16="http://schemas.microsoft.com/office/drawing/2014/main" id="{24DE774A-F0E0-3989-8760-511C3BFC11AA}"/>
              </a:ext>
            </a:extLst>
          </p:cNvPr>
          <p:cNvSpPr txBox="1"/>
          <p:nvPr/>
        </p:nvSpPr>
        <p:spPr>
          <a:xfrm>
            <a:off x="8369249" y="2723732"/>
            <a:ext cx="3119116" cy="2054217"/>
          </a:xfrm>
          <a:prstGeom prst="rect">
            <a:avLst/>
          </a:prstGeom>
          <a:noFill/>
        </p:spPr>
        <p:txBody>
          <a:bodyPr wrap="square">
            <a:spAutoFit/>
          </a:bodyPr>
          <a:lstStyle/>
          <a:p>
            <a:pPr algn="just">
              <a:lnSpc>
                <a:spcPct val="107000"/>
              </a:lnSpc>
              <a:spcAft>
                <a:spcPts val="800"/>
              </a:spcAft>
            </a:pPr>
            <a:r>
              <a:rPr lang="fr-FR" sz="1200" kern="100" dirty="0">
                <a:solidFill>
                  <a:srgbClr val="7F7F7F"/>
                </a:solidFill>
                <a:effectLst/>
                <a:latin typeface="Arial" panose="020B0604020202020204" pitchFamily="34" charset="0"/>
                <a:ea typeface="Calibri" panose="020F0502020204030204" pitchFamily="34" charset="0"/>
                <a:cs typeface="Arial" panose="020B0604020202020204" pitchFamily="34" charset="0"/>
              </a:rPr>
              <a:t>Les arrivées des clientèles internationales ayant leurs équipes qui participent à la coupe du monde de rugby 2023 sont en nettes hausses par rapport à 2019. Cette hausse confirme le retour des clientèles internationales en France et notamment pour cet évènement sportif. Quel que soit la métropole, lors des jours de matchs on observe une fréquentation en hausse la veille et parfois le lendemain. </a:t>
            </a:r>
          </a:p>
        </p:txBody>
      </p:sp>
      <p:grpSp>
        <p:nvGrpSpPr>
          <p:cNvPr id="6" name="Groupe 5">
            <a:extLst>
              <a:ext uri="{FF2B5EF4-FFF2-40B4-BE49-F238E27FC236}">
                <a16:creationId xmlns:a16="http://schemas.microsoft.com/office/drawing/2014/main" id="{72B381CA-A688-6881-1725-6C319C84D4EC}"/>
              </a:ext>
            </a:extLst>
          </p:cNvPr>
          <p:cNvGrpSpPr/>
          <p:nvPr/>
        </p:nvGrpSpPr>
        <p:grpSpPr>
          <a:xfrm>
            <a:off x="10792340" y="415400"/>
            <a:ext cx="894524" cy="469618"/>
            <a:chOff x="14835498" y="331603"/>
            <a:chExt cx="1409029" cy="739729"/>
          </a:xfrm>
        </p:grpSpPr>
        <p:sp>
          <p:nvSpPr>
            <p:cNvPr id="10" name="bg object 22">
              <a:extLst>
                <a:ext uri="{FF2B5EF4-FFF2-40B4-BE49-F238E27FC236}">
                  <a16:creationId xmlns:a16="http://schemas.microsoft.com/office/drawing/2014/main" id="{8BDCB8FB-1861-A7F6-3493-BED0A99F38D8}"/>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bg object 23">
              <a:extLst>
                <a:ext uri="{FF2B5EF4-FFF2-40B4-BE49-F238E27FC236}">
                  <a16:creationId xmlns:a16="http://schemas.microsoft.com/office/drawing/2014/main" id="{755447BA-B712-B587-9391-34D364107A65}"/>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bg object 24">
              <a:extLst>
                <a:ext uri="{FF2B5EF4-FFF2-40B4-BE49-F238E27FC236}">
                  <a16:creationId xmlns:a16="http://schemas.microsoft.com/office/drawing/2014/main" id="{2F6C8EB1-B539-3D99-7AA7-D9589FEED48C}"/>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16" name="bg object 25">
              <a:extLst>
                <a:ext uri="{FF2B5EF4-FFF2-40B4-BE49-F238E27FC236}">
                  <a16:creationId xmlns:a16="http://schemas.microsoft.com/office/drawing/2014/main" id="{D311721E-01A1-9037-B679-AFB69D90977F}"/>
                </a:ext>
              </a:extLst>
            </p:cNvPr>
            <p:cNvPicPr/>
            <p:nvPr/>
          </p:nvPicPr>
          <p:blipFill>
            <a:blip r:embed="rId4" cstate="print"/>
            <a:stretch>
              <a:fillRect/>
            </a:stretch>
          </p:blipFill>
          <p:spPr>
            <a:xfrm>
              <a:off x="14863369" y="372145"/>
              <a:ext cx="174078" cy="190474"/>
            </a:xfrm>
            <a:prstGeom prst="rect">
              <a:avLst/>
            </a:prstGeom>
          </p:spPr>
        </p:pic>
        <p:sp>
          <p:nvSpPr>
            <p:cNvPr id="17" name="bg object 26">
              <a:extLst>
                <a:ext uri="{FF2B5EF4-FFF2-40B4-BE49-F238E27FC236}">
                  <a16:creationId xmlns:a16="http://schemas.microsoft.com/office/drawing/2014/main" id="{0AF4E654-AD8E-CD9E-F78C-8F96D74B2720}"/>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18" name="bg object 27">
              <a:extLst>
                <a:ext uri="{FF2B5EF4-FFF2-40B4-BE49-F238E27FC236}">
                  <a16:creationId xmlns:a16="http://schemas.microsoft.com/office/drawing/2014/main" id="{BE3E8CCF-04E2-E3B9-4961-60907328DD4D}"/>
                </a:ext>
              </a:extLst>
            </p:cNvPr>
            <p:cNvPicPr/>
            <p:nvPr/>
          </p:nvPicPr>
          <p:blipFill>
            <a:blip r:embed="rId4" cstate="print"/>
            <a:stretch>
              <a:fillRect/>
            </a:stretch>
          </p:blipFill>
          <p:spPr>
            <a:xfrm>
              <a:off x="15319313" y="615600"/>
              <a:ext cx="174066" cy="190474"/>
            </a:xfrm>
            <a:prstGeom prst="rect">
              <a:avLst/>
            </a:prstGeom>
          </p:spPr>
        </p:pic>
        <p:sp>
          <p:nvSpPr>
            <p:cNvPr id="19" name="bg object 28">
              <a:extLst>
                <a:ext uri="{FF2B5EF4-FFF2-40B4-BE49-F238E27FC236}">
                  <a16:creationId xmlns:a16="http://schemas.microsoft.com/office/drawing/2014/main" id="{464C79DC-99DA-82D1-4A4D-66208A28E107}"/>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0" name="bg object 29">
              <a:extLst>
                <a:ext uri="{FF2B5EF4-FFF2-40B4-BE49-F238E27FC236}">
                  <a16:creationId xmlns:a16="http://schemas.microsoft.com/office/drawing/2014/main" id="{7BA6D371-B3A2-4D88-AE2F-DFF1824FE914}"/>
                </a:ext>
              </a:extLst>
            </p:cNvPr>
            <p:cNvPicPr/>
            <p:nvPr/>
          </p:nvPicPr>
          <p:blipFill>
            <a:blip r:embed="rId5" cstate="print"/>
            <a:stretch>
              <a:fillRect/>
            </a:stretch>
          </p:blipFill>
          <p:spPr>
            <a:xfrm>
              <a:off x="14863181" y="891808"/>
              <a:ext cx="1378851" cy="179524"/>
            </a:xfrm>
            <a:prstGeom prst="rect">
              <a:avLst/>
            </a:prstGeom>
          </p:spPr>
        </p:pic>
      </p:grpSp>
    </p:spTree>
    <p:extLst>
      <p:ext uri="{BB962C8B-B14F-4D97-AF65-F5344CB8AC3E}">
        <p14:creationId xmlns:p14="http://schemas.microsoft.com/office/powerpoint/2010/main" val="100501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A02645E3-AE6F-AAEE-ED45-AE5016C2DEDB}"/>
              </a:ext>
            </a:extLst>
          </p:cNvPr>
          <p:cNvPicPr>
            <a:picLocks noChangeAspect="1"/>
          </p:cNvPicPr>
          <p:nvPr/>
        </p:nvPicPr>
        <p:blipFill>
          <a:blip r:embed="rId3"/>
          <a:stretch>
            <a:fillRect/>
          </a:stretch>
        </p:blipFill>
        <p:spPr>
          <a:xfrm>
            <a:off x="622694" y="2276104"/>
            <a:ext cx="4343869" cy="3974679"/>
          </a:xfrm>
          <a:prstGeom prst="rect">
            <a:avLst/>
          </a:prstGeom>
        </p:spPr>
      </p:pic>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a:xfrm>
            <a:off x="9702800" y="6356350"/>
            <a:ext cx="1651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58947D-6135-4BBC-93EE-A0BD5B10D0F8}" type="slidenum">
              <a:rPr lang="fr-FR" smtClean="0"/>
              <a:pPr/>
              <a:t>15</a:t>
            </a:fld>
            <a:endParaRPr lang="fr-FR" dirty="0"/>
          </a:p>
        </p:txBody>
      </p:sp>
      <p:sp>
        <p:nvSpPr>
          <p:cNvPr id="3" name="object 3">
            <a:extLst>
              <a:ext uri="{FF2B5EF4-FFF2-40B4-BE49-F238E27FC236}">
                <a16:creationId xmlns:a16="http://schemas.microsoft.com/office/drawing/2014/main" id="{A29035A0-0AF8-8252-1E47-66B2F1FDE592}"/>
              </a:ext>
            </a:extLst>
          </p:cNvPr>
          <p:cNvSpPr/>
          <p:nvPr/>
        </p:nvSpPr>
        <p:spPr>
          <a:xfrm>
            <a:off x="0" y="-29875"/>
            <a:ext cx="12192000" cy="1496149"/>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9BBB59"/>
          </a:solidFill>
        </p:spPr>
        <p:txBody>
          <a:bodyPr wrap="square" lIns="0" tIns="0" rIns="0" bIns="0" rtlCol="0"/>
          <a:lstStyle/>
          <a:p>
            <a:endParaRPr dirty="0"/>
          </a:p>
        </p:txBody>
      </p:sp>
      <p:sp>
        <p:nvSpPr>
          <p:cNvPr id="5" name="object 5">
            <a:extLst>
              <a:ext uri="{FF2B5EF4-FFF2-40B4-BE49-F238E27FC236}">
                <a16:creationId xmlns:a16="http://schemas.microsoft.com/office/drawing/2014/main" id="{CA5BA8B0-C0A6-E5ED-7599-09F546F7C966}"/>
              </a:ext>
            </a:extLst>
          </p:cNvPr>
          <p:cNvSpPr/>
          <p:nvPr/>
        </p:nvSpPr>
        <p:spPr>
          <a:xfrm>
            <a:off x="1" y="-29875"/>
            <a:ext cx="4019550" cy="1475715"/>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A9C571"/>
          </a:solidFill>
        </p:spPr>
        <p:txBody>
          <a:bodyPr wrap="square" lIns="0" tIns="0" rIns="0" bIns="0" rtlCol="0"/>
          <a:lstStyle/>
          <a:p>
            <a:endParaRPr/>
          </a:p>
        </p:txBody>
      </p:sp>
      <p:sp>
        <p:nvSpPr>
          <p:cNvPr id="9" name="object 9">
            <a:extLst>
              <a:ext uri="{FF2B5EF4-FFF2-40B4-BE49-F238E27FC236}">
                <a16:creationId xmlns:a16="http://schemas.microsoft.com/office/drawing/2014/main" id="{6EF4D171-9AB2-05A2-5347-A7EB124A2B56}"/>
              </a:ext>
            </a:extLst>
          </p:cNvPr>
          <p:cNvSpPr/>
          <p:nvPr/>
        </p:nvSpPr>
        <p:spPr>
          <a:xfrm>
            <a:off x="5230165" y="-14471"/>
            <a:ext cx="1972577" cy="80294"/>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5AD9929B-AADA-A093-9EAB-2AC507A9A029}"/>
              </a:ext>
            </a:extLst>
          </p:cNvPr>
          <p:cNvGrpSpPr/>
          <p:nvPr/>
        </p:nvGrpSpPr>
        <p:grpSpPr>
          <a:xfrm>
            <a:off x="1411335" y="791513"/>
            <a:ext cx="9165537" cy="6149"/>
            <a:chOff x="1962150" y="788101"/>
            <a:chExt cx="9165537" cy="6149"/>
          </a:xfrm>
        </p:grpSpPr>
        <p:sp>
          <p:nvSpPr>
            <p:cNvPr id="13" name="object 7">
              <a:extLst>
                <a:ext uri="{FF2B5EF4-FFF2-40B4-BE49-F238E27FC236}">
                  <a16:creationId xmlns:a16="http://schemas.microsoft.com/office/drawing/2014/main" id="{3F2D26EA-AB4F-B25B-B281-0E650708D861}"/>
                </a:ext>
              </a:extLst>
            </p:cNvPr>
            <p:cNvSpPr/>
            <p:nvPr/>
          </p:nvSpPr>
          <p:spPr>
            <a:xfrm>
              <a:off x="10047552" y="794250"/>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cxnSp>
          <p:nvCxnSpPr>
            <p:cNvPr id="27" name="Connecteur droit 26">
              <a:extLst>
                <a:ext uri="{FF2B5EF4-FFF2-40B4-BE49-F238E27FC236}">
                  <a16:creationId xmlns:a16="http://schemas.microsoft.com/office/drawing/2014/main" id="{FBA1510B-B491-0147-C58A-F5416DB2AC0F}"/>
                </a:ext>
              </a:extLst>
            </p:cNvPr>
            <p:cNvCxnSpPr>
              <a:cxnSpLocks/>
            </p:cNvCxnSpPr>
            <p:nvPr/>
          </p:nvCxnSpPr>
          <p:spPr>
            <a:xfrm flipH="1">
              <a:off x="1962150" y="788101"/>
              <a:ext cx="80854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bject 12">
            <a:extLst>
              <a:ext uri="{FF2B5EF4-FFF2-40B4-BE49-F238E27FC236}">
                <a16:creationId xmlns:a16="http://schemas.microsoft.com/office/drawing/2014/main" id="{EC6EAEE6-B230-480A-5C66-C69A2D327D00}"/>
              </a:ext>
            </a:extLst>
          </p:cNvPr>
          <p:cNvSpPr txBox="1"/>
          <p:nvPr/>
        </p:nvSpPr>
        <p:spPr>
          <a:xfrm>
            <a:off x="3243717" y="358844"/>
            <a:ext cx="6328271" cy="443711"/>
          </a:xfrm>
          <a:prstGeom prst="rect">
            <a:avLst/>
          </a:prstGeom>
        </p:spPr>
        <p:txBody>
          <a:bodyPr vert="horz" wrap="square" lIns="0" tIns="12700" rIns="0" bIns="0" rtlCol="0">
            <a:spAutoFit/>
          </a:bodyPr>
          <a:lstStyle/>
          <a:p>
            <a:pPr marL="12700">
              <a:lnSpc>
                <a:spcPct val="100000"/>
              </a:lnSpc>
              <a:spcBef>
                <a:spcPts val="100"/>
              </a:spcBef>
              <a:tabLst>
                <a:tab pos="1244600" algn="l"/>
              </a:tabLst>
            </a:pPr>
            <a:r>
              <a:rPr lang="fr-FR" sz="2800" spc="-25" dirty="0">
                <a:solidFill>
                  <a:schemeClr val="bg1"/>
                </a:solidFill>
                <a:latin typeface="Marianne" panose="02000000000000000000"/>
                <a:cs typeface="Tahoma"/>
              </a:rPr>
              <a:t>EVENEMENT SPORTIF </a:t>
            </a:r>
          </a:p>
        </p:txBody>
      </p:sp>
      <p:sp>
        <p:nvSpPr>
          <p:cNvPr id="29" name="object 9">
            <a:extLst>
              <a:ext uri="{FF2B5EF4-FFF2-40B4-BE49-F238E27FC236}">
                <a16:creationId xmlns:a16="http://schemas.microsoft.com/office/drawing/2014/main" id="{5E9643F4-8283-3C8F-97FB-0F4008153F90}"/>
              </a:ext>
            </a:extLst>
          </p:cNvPr>
          <p:cNvSpPr txBox="1"/>
          <p:nvPr/>
        </p:nvSpPr>
        <p:spPr>
          <a:xfrm>
            <a:off x="845820" y="929409"/>
            <a:ext cx="9852195"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Marianne" panose="02000000000000000000" pitchFamily="50" charset="0"/>
              </a:rPr>
              <a:t>Coupe du monde rugby- données Flux Vision </a:t>
            </a:r>
            <a:endParaRPr sz="1600" spc="40" dirty="0">
              <a:solidFill>
                <a:srgbClr val="FFFFFF"/>
              </a:solidFill>
              <a:latin typeface="Marianne" panose="02000000000000000000" pitchFamily="50" charset="0"/>
            </a:endParaRPr>
          </a:p>
        </p:txBody>
      </p:sp>
      <p:sp>
        <p:nvSpPr>
          <p:cNvPr id="33" name="object 8">
            <a:extLst>
              <a:ext uri="{FF2B5EF4-FFF2-40B4-BE49-F238E27FC236}">
                <a16:creationId xmlns:a16="http://schemas.microsoft.com/office/drawing/2014/main" id="{11766AF5-C174-C212-BC15-C63F91A9871E}"/>
              </a:ext>
            </a:extLst>
          </p:cNvPr>
          <p:cNvSpPr/>
          <p:nvPr/>
        </p:nvSpPr>
        <p:spPr>
          <a:xfrm>
            <a:off x="11921489" y="466213"/>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A9C571"/>
          </a:solidFill>
        </p:spPr>
        <p:txBody>
          <a:bodyPr wrap="square" lIns="0" tIns="0" rIns="0" bIns="0" rtlCol="0"/>
          <a:lstStyle/>
          <a:p>
            <a:endParaRPr/>
          </a:p>
        </p:txBody>
      </p:sp>
      <p:sp>
        <p:nvSpPr>
          <p:cNvPr id="2" name="Espace réservé du pied de page 2">
            <a:extLst>
              <a:ext uri="{FF2B5EF4-FFF2-40B4-BE49-F238E27FC236}">
                <a16:creationId xmlns:a16="http://schemas.microsoft.com/office/drawing/2014/main" id="{743F25A1-51BB-27A8-7ABC-FCD6EB04F094}"/>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4562E51F-2A86-0401-15BE-D0015CAA1E1B}"/>
              </a:ext>
            </a:extLst>
          </p:cNvPr>
          <p:cNvSpPr/>
          <p:nvPr/>
        </p:nvSpPr>
        <p:spPr>
          <a:xfrm>
            <a:off x="419000" y="1726324"/>
            <a:ext cx="3665888" cy="523220"/>
          </a:xfrm>
          <a:prstGeom prst="rect">
            <a:avLst/>
          </a:prstGeom>
        </p:spPr>
        <p:txBody>
          <a:bodyPr wrap="square">
            <a:spAutoFit/>
          </a:bodyPr>
          <a:lstStyle/>
          <a:p>
            <a:pPr>
              <a:tabLst>
                <a:tab pos="457200" algn="l"/>
              </a:tabLst>
            </a:pPr>
            <a:r>
              <a:rPr lang="fr-FR" sz="1400" b="1" dirty="0">
                <a:solidFill>
                  <a:srgbClr val="9BBB59"/>
                </a:solidFill>
                <a:latin typeface="Marianne" panose="02000000000000000000" pitchFamily="50" charset="0"/>
                <a:cs typeface="Arial" panose="020B0604020202020204" pitchFamily="34" charset="0"/>
              </a:rPr>
              <a:t>Fréquentation en nuitée des Anglais                 dans la Métropole Aix-Marseille</a:t>
            </a:r>
          </a:p>
        </p:txBody>
      </p:sp>
      <p:cxnSp>
        <p:nvCxnSpPr>
          <p:cNvPr id="10" name="Connecteur droit 9">
            <a:extLst>
              <a:ext uri="{FF2B5EF4-FFF2-40B4-BE49-F238E27FC236}">
                <a16:creationId xmlns:a16="http://schemas.microsoft.com/office/drawing/2014/main" id="{5601EF30-202A-6631-A399-D50FE6A40C41}"/>
              </a:ext>
            </a:extLst>
          </p:cNvPr>
          <p:cNvCxnSpPr>
            <a:cxnSpLocks/>
          </p:cNvCxnSpPr>
          <p:nvPr/>
        </p:nvCxnSpPr>
        <p:spPr>
          <a:xfrm>
            <a:off x="2125875" y="2801127"/>
            <a:ext cx="0" cy="3087519"/>
          </a:xfrm>
          <a:prstGeom prst="line">
            <a:avLst/>
          </a:prstGeom>
          <a:ln>
            <a:solidFill>
              <a:srgbClr val="9BBB59"/>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C643E7B9-3A9D-7ADF-A4F3-25C3D57A97B8}"/>
              </a:ext>
            </a:extLst>
          </p:cNvPr>
          <p:cNvSpPr txBox="1"/>
          <p:nvPr/>
        </p:nvSpPr>
        <p:spPr>
          <a:xfrm>
            <a:off x="2331819" y="2577339"/>
            <a:ext cx="1753067" cy="646331"/>
          </a:xfrm>
          <a:prstGeom prst="rect">
            <a:avLst/>
          </a:prstGeom>
          <a:noFill/>
        </p:spPr>
        <p:txBody>
          <a:bodyPr wrap="square" rtlCol="0">
            <a:spAutoFit/>
          </a:bodyPr>
          <a:lstStyle/>
          <a:p>
            <a:r>
              <a:rPr lang="fr-FR" sz="900" dirty="0">
                <a:solidFill>
                  <a:srgbClr val="9BBB59"/>
                </a:solidFill>
                <a:latin typeface="Marianne" panose="02000000000000000000" pitchFamily="50" charset="0"/>
              </a:rPr>
              <a:t>9/09 Match Angleterre – Argentine</a:t>
            </a:r>
          </a:p>
          <a:p>
            <a:r>
              <a:rPr lang="fr-FR" sz="900" dirty="0">
                <a:solidFill>
                  <a:srgbClr val="9BBB59"/>
                </a:solidFill>
                <a:latin typeface="Marianne" panose="02000000000000000000" pitchFamily="50" charset="0"/>
              </a:rPr>
              <a:t>(+800% par rapport à 2022, soit +45 600 nuitées)</a:t>
            </a:r>
          </a:p>
        </p:txBody>
      </p:sp>
      <p:pic>
        <p:nvPicPr>
          <p:cNvPr id="22" name="Image 21">
            <a:extLst>
              <a:ext uri="{FF2B5EF4-FFF2-40B4-BE49-F238E27FC236}">
                <a16:creationId xmlns:a16="http://schemas.microsoft.com/office/drawing/2014/main" id="{F97CAC68-0018-6675-4FC0-8F3E67476D2E}"/>
              </a:ext>
            </a:extLst>
          </p:cNvPr>
          <p:cNvPicPr>
            <a:picLocks noChangeAspect="1"/>
          </p:cNvPicPr>
          <p:nvPr/>
        </p:nvPicPr>
        <p:blipFill>
          <a:blip r:embed="rId4"/>
          <a:stretch>
            <a:fillRect/>
          </a:stretch>
        </p:blipFill>
        <p:spPr>
          <a:xfrm>
            <a:off x="6986237" y="2177875"/>
            <a:ext cx="4158546" cy="3794400"/>
          </a:xfrm>
          <a:prstGeom prst="rect">
            <a:avLst/>
          </a:prstGeom>
        </p:spPr>
      </p:pic>
      <p:sp>
        <p:nvSpPr>
          <p:cNvPr id="23" name="Rectangle 22">
            <a:extLst>
              <a:ext uri="{FF2B5EF4-FFF2-40B4-BE49-F238E27FC236}">
                <a16:creationId xmlns:a16="http://schemas.microsoft.com/office/drawing/2014/main" id="{72257309-5DD5-6648-453A-40F5323F7B44}"/>
              </a:ext>
            </a:extLst>
          </p:cNvPr>
          <p:cNvSpPr/>
          <p:nvPr/>
        </p:nvSpPr>
        <p:spPr>
          <a:xfrm>
            <a:off x="6986237" y="1499007"/>
            <a:ext cx="3665888" cy="523220"/>
          </a:xfrm>
          <a:prstGeom prst="rect">
            <a:avLst/>
          </a:prstGeom>
        </p:spPr>
        <p:txBody>
          <a:bodyPr wrap="square">
            <a:spAutoFit/>
          </a:bodyPr>
          <a:lstStyle/>
          <a:p>
            <a:pPr>
              <a:tabLst>
                <a:tab pos="457200" algn="l"/>
              </a:tabLst>
            </a:pPr>
            <a:r>
              <a:rPr lang="fr-FR" sz="1400" b="1" dirty="0">
                <a:solidFill>
                  <a:srgbClr val="9BBB59"/>
                </a:solidFill>
                <a:latin typeface="Marianne" panose="02000000000000000000" pitchFamily="50" charset="0"/>
                <a:cs typeface="Arial" panose="020B0604020202020204" pitchFamily="34" charset="0"/>
              </a:rPr>
              <a:t>Fréquentation en nuitée des Irlandais –</a:t>
            </a:r>
          </a:p>
          <a:p>
            <a:pPr>
              <a:tabLst>
                <a:tab pos="457200" algn="l"/>
              </a:tabLst>
            </a:pPr>
            <a:r>
              <a:rPr lang="fr-FR" sz="1400" b="1" dirty="0">
                <a:solidFill>
                  <a:srgbClr val="9BBB59"/>
                </a:solidFill>
                <a:latin typeface="Marianne" panose="02000000000000000000" pitchFamily="50" charset="0"/>
                <a:cs typeface="Arial" panose="020B0604020202020204" pitchFamily="34" charset="0"/>
              </a:rPr>
              <a:t>Toutes métropoles confondues *</a:t>
            </a:r>
          </a:p>
        </p:txBody>
      </p:sp>
      <p:cxnSp>
        <p:nvCxnSpPr>
          <p:cNvPr id="25" name="Connecteur droit 24">
            <a:extLst>
              <a:ext uri="{FF2B5EF4-FFF2-40B4-BE49-F238E27FC236}">
                <a16:creationId xmlns:a16="http://schemas.microsoft.com/office/drawing/2014/main" id="{485F2265-9047-7E1E-0D48-6FA367FF4F33}"/>
              </a:ext>
            </a:extLst>
          </p:cNvPr>
          <p:cNvCxnSpPr>
            <a:cxnSpLocks/>
          </p:cNvCxnSpPr>
          <p:nvPr/>
        </p:nvCxnSpPr>
        <p:spPr>
          <a:xfrm>
            <a:off x="10036804" y="2448475"/>
            <a:ext cx="0" cy="3087519"/>
          </a:xfrm>
          <a:prstGeom prst="line">
            <a:avLst/>
          </a:prstGeom>
          <a:ln>
            <a:solidFill>
              <a:srgbClr val="9BBB59"/>
            </a:solidFill>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56DFD518-019A-4859-76F7-441AFBCE429A}"/>
              </a:ext>
            </a:extLst>
          </p:cNvPr>
          <p:cNvSpPr txBox="1"/>
          <p:nvPr/>
        </p:nvSpPr>
        <p:spPr>
          <a:xfrm>
            <a:off x="9384961" y="2091438"/>
            <a:ext cx="1753067" cy="369332"/>
          </a:xfrm>
          <a:prstGeom prst="rect">
            <a:avLst/>
          </a:prstGeom>
          <a:noFill/>
        </p:spPr>
        <p:txBody>
          <a:bodyPr wrap="square" rtlCol="0">
            <a:spAutoFit/>
          </a:bodyPr>
          <a:lstStyle/>
          <a:p>
            <a:r>
              <a:rPr lang="fr-FR" sz="900" dirty="0">
                <a:solidFill>
                  <a:srgbClr val="9BBB59"/>
                </a:solidFill>
                <a:latin typeface="Marianne" panose="02000000000000000000" pitchFamily="50" charset="0"/>
              </a:rPr>
              <a:t>23/09 Match Afrique du Sud – Irlande à Bordeaux</a:t>
            </a:r>
          </a:p>
        </p:txBody>
      </p:sp>
      <p:cxnSp>
        <p:nvCxnSpPr>
          <p:cNvPr id="34" name="Connecteur droit 33">
            <a:extLst>
              <a:ext uri="{FF2B5EF4-FFF2-40B4-BE49-F238E27FC236}">
                <a16:creationId xmlns:a16="http://schemas.microsoft.com/office/drawing/2014/main" id="{4068AEC2-B9B8-9364-D2A2-3F0845D1AACD}"/>
              </a:ext>
            </a:extLst>
          </p:cNvPr>
          <p:cNvCxnSpPr>
            <a:cxnSpLocks/>
          </p:cNvCxnSpPr>
          <p:nvPr/>
        </p:nvCxnSpPr>
        <p:spPr>
          <a:xfrm>
            <a:off x="9224891" y="3874378"/>
            <a:ext cx="0" cy="1661616"/>
          </a:xfrm>
          <a:prstGeom prst="line">
            <a:avLst/>
          </a:prstGeom>
          <a:ln>
            <a:solidFill>
              <a:srgbClr val="9BBB59"/>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4A77BD60-C82B-8888-C60E-1CBC48DEABF6}"/>
              </a:ext>
            </a:extLst>
          </p:cNvPr>
          <p:cNvCxnSpPr>
            <a:cxnSpLocks/>
          </p:cNvCxnSpPr>
          <p:nvPr/>
        </p:nvCxnSpPr>
        <p:spPr>
          <a:xfrm>
            <a:off x="8309743" y="3902532"/>
            <a:ext cx="0" cy="1733391"/>
          </a:xfrm>
          <a:prstGeom prst="line">
            <a:avLst/>
          </a:prstGeom>
          <a:ln>
            <a:solidFill>
              <a:srgbClr val="9BBB59"/>
            </a:solidFill>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46FA7722-8534-ED38-9270-89D1E781D385}"/>
              </a:ext>
            </a:extLst>
          </p:cNvPr>
          <p:cNvSpPr txBox="1"/>
          <p:nvPr/>
        </p:nvSpPr>
        <p:spPr>
          <a:xfrm>
            <a:off x="8886617" y="3394701"/>
            <a:ext cx="1230862" cy="507831"/>
          </a:xfrm>
          <a:prstGeom prst="rect">
            <a:avLst/>
          </a:prstGeom>
          <a:noFill/>
        </p:spPr>
        <p:txBody>
          <a:bodyPr wrap="square" rtlCol="0">
            <a:spAutoFit/>
          </a:bodyPr>
          <a:lstStyle/>
          <a:p>
            <a:r>
              <a:rPr lang="fr-FR" sz="900" dirty="0">
                <a:solidFill>
                  <a:srgbClr val="9BBB59"/>
                </a:solidFill>
                <a:latin typeface="Marianne" panose="02000000000000000000" pitchFamily="50" charset="0"/>
              </a:rPr>
              <a:t>16/09 Match Tonga– Irlande à Nantes</a:t>
            </a:r>
          </a:p>
        </p:txBody>
      </p:sp>
      <p:sp>
        <p:nvSpPr>
          <p:cNvPr id="37" name="ZoneTexte 36">
            <a:extLst>
              <a:ext uri="{FF2B5EF4-FFF2-40B4-BE49-F238E27FC236}">
                <a16:creationId xmlns:a16="http://schemas.microsoft.com/office/drawing/2014/main" id="{7043ECE5-4689-12EE-5FA3-056001178C85}"/>
              </a:ext>
            </a:extLst>
          </p:cNvPr>
          <p:cNvSpPr txBox="1"/>
          <p:nvPr/>
        </p:nvSpPr>
        <p:spPr>
          <a:xfrm>
            <a:off x="7694312" y="3430413"/>
            <a:ext cx="1230862" cy="507831"/>
          </a:xfrm>
          <a:prstGeom prst="rect">
            <a:avLst/>
          </a:prstGeom>
          <a:noFill/>
        </p:spPr>
        <p:txBody>
          <a:bodyPr wrap="square" rtlCol="0">
            <a:spAutoFit/>
          </a:bodyPr>
          <a:lstStyle/>
          <a:p>
            <a:r>
              <a:rPr lang="fr-FR" sz="900" dirty="0">
                <a:solidFill>
                  <a:srgbClr val="9BBB59"/>
                </a:solidFill>
                <a:latin typeface="Marianne" panose="02000000000000000000" pitchFamily="50" charset="0"/>
              </a:rPr>
              <a:t>09/09 Match Roumanie– Irlande à Bordeaux</a:t>
            </a:r>
          </a:p>
        </p:txBody>
      </p:sp>
      <p:grpSp>
        <p:nvGrpSpPr>
          <p:cNvPr id="14" name="Groupe 13">
            <a:extLst>
              <a:ext uri="{FF2B5EF4-FFF2-40B4-BE49-F238E27FC236}">
                <a16:creationId xmlns:a16="http://schemas.microsoft.com/office/drawing/2014/main" id="{9E28A089-0CF8-339D-7274-69CD39DCAA11}"/>
              </a:ext>
            </a:extLst>
          </p:cNvPr>
          <p:cNvGrpSpPr/>
          <p:nvPr/>
        </p:nvGrpSpPr>
        <p:grpSpPr>
          <a:xfrm>
            <a:off x="10792340" y="415400"/>
            <a:ext cx="894524" cy="469618"/>
            <a:chOff x="14835498" y="331603"/>
            <a:chExt cx="1409029" cy="739729"/>
          </a:xfrm>
        </p:grpSpPr>
        <p:sp>
          <p:nvSpPr>
            <p:cNvPr id="15" name="bg object 22">
              <a:extLst>
                <a:ext uri="{FF2B5EF4-FFF2-40B4-BE49-F238E27FC236}">
                  <a16:creationId xmlns:a16="http://schemas.microsoft.com/office/drawing/2014/main" id="{A0A97D58-1738-CB57-CDB1-2A847C70BBE0}"/>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bg object 23">
              <a:extLst>
                <a:ext uri="{FF2B5EF4-FFF2-40B4-BE49-F238E27FC236}">
                  <a16:creationId xmlns:a16="http://schemas.microsoft.com/office/drawing/2014/main" id="{41727C38-E039-7094-751F-C213EA28B92D}"/>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bg object 24">
              <a:extLst>
                <a:ext uri="{FF2B5EF4-FFF2-40B4-BE49-F238E27FC236}">
                  <a16:creationId xmlns:a16="http://schemas.microsoft.com/office/drawing/2014/main" id="{04C90FE5-FA92-DD91-9247-EDEDE131BDEA}"/>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18" name="bg object 25">
              <a:extLst>
                <a:ext uri="{FF2B5EF4-FFF2-40B4-BE49-F238E27FC236}">
                  <a16:creationId xmlns:a16="http://schemas.microsoft.com/office/drawing/2014/main" id="{F03FD54D-680C-F4EC-B17B-D4EBB3373A0F}"/>
                </a:ext>
              </a:extLst>
            </p:cNvPr>
            <p:cNvPicPr/>
            <p:nvPr/>
          </p:nvPicPr>
          <p:blipFill>
            <a:blip r:embed="rId5" cstate="print"/>
            <a:stretch>
              <a:fillRect/>
            </a:stretch>
          </p:blipFill>
          <p:spPr>
            <a:xfrm>
              <a:off x="14863369" y="372145"/>
              <a:ext cx="174078" cy="190474"/>
            </a:xfrm>
            <a:prstGeom prst="rect">
              <a:avLst/>
            </a:prstGeom>
          </p:spPr>
        </p:pic>
        <p:sp>
          <p:nvSpPr>
            <p:cNvPr id="19" name="bg object 26">
              <a:extLst>
                <a:ext uri="{FF2B5EF4-FFF2-40B4-BE49-F238E27FC236}">
                  <a16:creationId xmlns:a16="http://schemas.microsoft.com/office/drawing/2014/main" id="{A0F71D66-8C3B-4466-F930-2C4A1774F2E7}"/>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0" name="bg object 27">
              <a:extLst>
                <a:ext uri="{FF2B5EF4-FFF2-40B4-BE49-F238E27FC236}">
                  <a16:creationId xmlns:a16="http://schemas.microsoft.com/office/drawing/2014/main" id="{C9F295C8-8797-ECA2-CE68-C0F6BB24860D}"/>
                </a:ext>
              </a:extLst>
            </p:cNvPr>
            <p:cNvPicPr/>
            <p:nvPr/>
          </p:nvPicPr>
          <p:blipFill>
            <a:blip r:embed="rId5" cstate="print"/>
            <a:stretch>
              <a:fillRect/>
            </a:stretch>
          </p:blipFill>
          <p:spPr>
            <a:xfrm>
              <a:off x="15319313" y="615600"/>
              <a:ext cx="174066" cy="190474"/>
            </a:xfrm>
            <a:prstGeom prst="rect">
              <a:avLst/>
            </a:prstGeom>
          </p:spPr>
        </p:pic>
        <p:sp>
          <p:nvSpPr>
            <p:cNvPr id="21" name="bg object 28">
              <a:extLst>
                <a:ext uri="{FF2B5EF4-FFF2-40B4-BE49-F238E27FC236}">
                  <a16:creationId xmlns:a16="http://schemas.microsoft.com/office/drawing/2014/main" id="{F1AE407F-217F-1DE2-D520-EBA57026E23B}"/>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4" name="bg object 29">
              <a:extLst>
                <a:ext uri="{FF2B5EF4-FFF2-40B4-BE49-F238E27FC236}">
                  <a16:creationId xmlns:a16="http://schemas.microsoft.com/office/drawing/2014/main" id="{CE3E86EF-A289-00C3-84C5-8C2B4507F763}"/>
                </a:ext>
              </a:extLst>
            </p:cNvPr>
            <p:cNvPicPr/>
            <p:nvPr/>
          </p:nvPicPr>
          <p:blipFill>
            <a:blip r:embed="rId6" cstate="print"/>
            <a:stretch>
              <a:fillRect/>
            </a:stretch>
          </p:blipFill>
          <p:spPr>
            <a:xfrm>
              <a:off x="14863181" y="891808"/>
              <a:ext cx="1378851" cy="179524"/>
            </a:xfrm>
            <a:prstGeom prst="rect">
              <a:avLst/>
            </a:prstGeom>
          </p:spPr>
        </p:pic>
      </p:grpSp>
      <p:sp>
        <p:nvSpPr>
          <p:cNvPr id="26" name="ZoneTexte 25">
            <a:extLst>
              <a:ext uri="{FF2B5EF4-FFF2-40B4-BE49-F238E27FC236}">
                <a16:creationId xmlns:a16="http://schemas.microsoft.com/office/drawing/2014/main" id="{E1AA6CF5-45DC-ECF3-3FDA-4135F3063719}"/>
              </a:ext>
            </a:extLst>
          </p:cNvPr>
          <p:cNvSpPr txBox="1"/>
          <p:nvPr/>
        </p:nvSpPr>
        <p:spPr>
          <a:xfrm>
            <a:off x="226809" y="6279426"/>
            <a:ext cx="2901756"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latin typeface="Marianne" panose="02000000000000000000" pitchFamily="50" charset="0"/>
              </a:rPr>
              <a:t>Source : Flux Vision Orange, septembre 2023</a:t>
            </a:r>
          </a:p>
        </p:txBody>
      </p:sp>
      <p:sp>
        <p:nvSpPr>
          <p:cNvPr id="6" name="ZoneTexte 5">
            <a:extLst>
              <a:ext uri="{FF2B5EF4-FFF2-40B4-BE49-F238E27FC236}">
                <a16:creationId xmlns:a16="http://schemas.microsoft.com/office/drawing/2014/main" id="{948DFAB2-A581-27E2-33E8-D2A650666CE0}"/>
              </a:ext>
            </a:extLst>
          </p:cNvPr>
          <p:cNvSpPr txBox="1"/>
          <p:nvPr/>
        </p:nvSpPr>
        <p:spPr>
          <a:xfrm>
            <a:off x="7028381" y="6038539"/>
            <a:ext cx="4251321" cy="461665"/>
          </a:xfrm>
          <a:prstGeom prst="rect">
            <a:avLst/>
          </a:prstGeom>
          <a:noFill/>
        </p:spPr>
        <p:txBody>
          <a:bodyPr wrap="square" rtlCol="0">
            <a:spAutoFit/>
          </a:bodyPr>
          <a:lstStyle/>
          <a:p>
            <a:r>
              <a:rPr lang="fr-FR" sz="800" dirty="0">
                <a:solidFill>
                  <a:srgbClr val="7F7F7F"/>
                </a:solidFill>
                <a:latin typeface="Arial" panose="020B0604020202020204" pitchFamily="34" charset="0"/>
                <a:cs typeface="Arial" panose="020B0604020202020204" pitchFamily="34" charset="0"/>
              </a:rPr>
              <a:t>* </a:t>
            </a:r>
            <a:r>
              <a:rPr lang="fr-FR" sz="800" dirty="0">
                <a:solidFill>
                  <a:srgbClr val="7F7F7F"/>
                </a:solidFill>
                <a:effectLst/>
                <a:latin typeface="Arial" panose="020B0604020202020204" pitchFamily="34" charset="0"/>
                <a:ea typeface="Calibri" panose="020F0502020204030204" pitchFamily="34" charset="0"/>
                <a:cs typeface="Arial" panose="020B0604020202020204" pitchFamily="34" charset="0"/>
              </a:rPr>
              <a:t>Bordeaux métropoles, Métropole d’Aix Marseille- Provence, Métropole de Lyon, Métropole du Grand Paris, Métropole Européenne de Lille, Métropole Nice Côte d’Azur, Nantes Métropole, Saint Etienne Métropole et Toulouse métropole.</a:t>
            </a:r>
            <a:endParaRPr lang="fr-FR" sz="800" dirty="0">
              <a:solidFill>
                <a:srgbClr val="7F7F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32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2D1E83B2-347A-6B2C-B8CF-D5BC54F4380F}"/>
              </a:ext>
            </a:extLst>
          </p:cNvPr>
          <p:cNvPicPr>
            <a:picLocks noChangeAspect="1"/>
          </p:cNvPicPr>
          <p:nvPr/>
        </p:nvPicPr>
        <p:blipFill>
          <a:blip r:embed="rId3"/>
          <a:stretch>
            <a:fillRect/>
          </a:stretch>
        </p:blipFill>
        <p:spPr>
          <a:xfrm>
            <a:off x="6482257" y="2322713"/>
            <a:ext cx="4310083" cy="3926791"/>
          </a:xfrm>
          <a:prstGeom prst="rect">
            <a:avLst/>
          </a:prstGeom>
        </p:spPr>
      </p:pic>
      <p:sp>
        <p:nvSpPr>
          <p:cNvPr id="15" name="Rectangle 14">
            <a:extLst>
              <a:ext uri="{FF2B5EF4-FFF2-40B4-BE49-F238E27FC236}">
                <a16:creationId xmlns:a16="http://schemas.microsoft.com/office/drawing/2014/main" id="{804586D0-3CB8-D2DB-073E-F2996CF44C57}"/>
              </a:ext>
            </a:extLst>
          </p:cNvPr>
          <p:cNvSpPr/>
          <p:nvPr/>
        </p:nvSpPr>
        <p:spPr>
          <a:xfrm>
            <a:off x="6446915" y="1744865"/>
            <a:ext cx="4419079" cy="523220"/>
          </a:xfrm>
          <a:prstGeom prst="rect">
            <a:avLst/>
          </a:prstGeom>
        </p:spPr>
        <p:txBody>
          <a:bodyPr wrap="square">
            <a:spAutoFit/>
          </a:bodyPr>
          <a:lstStyle/>
          <a:p>
            <a:pPr>
              <a:tabLst>
                <a:tab pos="457200" algn="l"/>
              </a:tabLst>
            </a:pPr>
            <a:r>
              <a:rPr lang="fr-FR" sz="1400" b="1" dirty="0">
                <a:solidFill>
                  <a:srgbClr val="9BBB59"/>
                </a:solidFill>
                <a:latin typeface="Marianne" panose="02000000000000000000" pitchFamily="50" charset="0"/>
                <a:cs typeface="Arial" panose="020B0604020202020204" pitchFamily="34" charset="0"/>
              </a:rPr>
              <a:t>Fréquentation en nuitée des Japonais </a:t>
            </a:r>
          </a:p>
          <a:p>
            <a:pPr>
              <a:tabLst>
                <a:tab pos="457200" algn="l"/>
              </a:tabLst>
            </a:pPr>
            <a:r>
              <a:rPr lang="fr-FR" sz="1400" b="1" dirty="0">
                <a:solidFill>
                  <a:srgbClr val="9BBB59"/>
                </a:solidFill>
                <a:latin typeface="Marianne" panose="02000000000000000000" pitchFamily="50" charset="0"/>
                <a:cs typeface="Arial" panose="020B0604020202020204" pitchFamily="34" charset="0"/>
              </a:rPr>
              <a:t>sur Toulouse métropole</a:t>
            </a:r>
          </a:p>
        </p:txBody>
      </p:sp>
      <p:cxnSp>
        <p:nvCxnSpPr>
          <p:cNvPr id="16" name="Connecteur droit 15">
            <a:extLst>
              <a:ext uri="{FF2B5EF4-FFF2-40B4-BE49-F238E27FC236}">
                <a16:creationId xmlns:a16="http://schemas.microsoft.com/office/drawing/2014/main" id="{0CA475EC-AA4F-16BE-5E98-4A870AA93AEC}"/>
              </a:ext>
            </a:extLst>
          </p:cNvPr>
          <p:cNvCxnSpPr>
            <a:cxnSpLocks/>
          </p:cNvCxnSpPr>
          <p:nvPr/>
        </p:nvCxnSpPr>
        <p:spPr>
          <a:xfrm>
            <a:off x="8070094" y="3008754"/>
            <a:ext cx="0" cy="2958023"/>
          </a:xfrm>
          <a:prstGeom prst="line">
            <a:avLst/>
          </a:prstGeom>
          <a:ln>
            <a:solidFill>
              <a:srgbClr val="9BBB59"/>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18C69855-A224-6252-F157-47A3D2762D5A}"/>
              </a:ext>
            </a:extLst>
          </p:cNvPr>
          <p:cNvSpPr txBox="1"/>
          <p:nvPr/>
        </p:nvSpPr>
        <p:spPr>
          <a:xfrm>
            <a:off x="8049545" y="2582044"/>
            <a:ext cx="2016580" cy="507831"/>
          </a:xfrm>
          <a:prstGeom prst="rect">
            <a:avLst/>
          </a:prstGeom>
          <a:noFill/>
        </p:spPr>
        <p:txBody>
          <a:bodyPr wrap="square" rtlCol="0">
            <a:spAutoFit/>
          </a:bodyPr>
          <a:lstStyle/>
          <a:p>
            <a:r>
              <a:rPr lang="fr-FR" sz="900" dirty="0">
                <a:solidFill>
                  <a:srgbClr val="9BBB59"/>
                </a:solidFill>
                <a:latin typeface="Marianne" panose="02000000000000000000" pitchFamily="50" charset="0"/>
              </a:rPr>
              <a:t>10/09 Match Japon-Chili</a:t>
            </a:r>
          </a:p>
          <a:p>
            <a:r>
              <a:rPr lang="fr-FR" sz="900" dirty="0">
                <a:solidFill>
                  <a:srgbClr val="9BBB59"/>
                </a:solidFill>
                <a:latin typeface="Marianne" panose="02000000000000000000" pitchFamily="50" charset="0"/>
              </a:rPr>
              <a:t>(+</a:t>
            </a:r>
            <a:r>
              <a:rPr lang="fr-FR" sz="900" dirty="0">
                <a:solidFill>
                  <a:srgbClr val="9BBB59"/>
                </a:solidFill>
                <a:latin typeface="Marianne" panose="02000000000000000000" pitchFamily="50" charset="0"/>
                <a:cs typeface="Times New Roman" panose="02020603050405020304" pitchFamily="18" charset="0"/>
              </a:rPr>
              <a:t>11 400 </a:t>
            </a:r>
            <a:r>
              <a:rPr lang="fr-FR" sz="900" dirty="0">
                <a:solidFill>
                  <a:srgbClr val="9BBB59"/>
                </a:solidFill>
                <a:effectLst/>
                <a:latin typeface="Marianne" panose="02000000000000000000" pitchFamily="50" charset="0"/>
                <a:ea typeface="Calibri" panose="020F0502020204030204" pitchFamily="34" charset="0"/>
                <a:cs typeface="Times New Roman" panose="02020603050405020304" pitchFamily="18" charset="0"/>
              </a:rPr>
              <a:t>nuitées</a:t>
            </a:r>
            <a:r>
              <a:rPr lang="fr-FR" sz="900" dirty="0">
                <a:solidFill>
                  <a:srgbClr val="9BBB59"/>
                </a:solidFill>
                <a:latin typeface="Marianne" panose="02000000000000000000" pitchFamily="50" charset="0"/>
                <a:ea typeface="Calibri" panose="020F0502020204030204" pitchFamily="34" charset="0"/>
                <a:cs typeface="Times New Roman" panose="02020603050405020304" pitchFamily="18" charset="0"/>
              </a:rPr>
              <a:t> par rapport à 2022)</a:t>
            </a:r>
            <a:endParaRPr lang="fr-FR" sz="900" dirty="0">
              <a:solidFill>
                <a:srgbClr val="9BBB59"/>
              </a:solidFill>
              <a:latin typeface="Marianne" panose="02000000000000000000" pitchFamily="50" charset="0"/>
            </a:endParaRPr>
          </a:p>
        </p:txBody>
      </p:sp>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a:xfrm>
            <a:off x="9702800" y="6356350"/>
            <a:ext cx="1651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58947D-6135-4BBC-93EE-A0BD5B10D0F8}" type="slidenum">
              <a:rPr lang="fr-FR" smtClean="0"/>
              <a:pPr/>
              <a:t>16</a:t>
            </a:fld>
            <a:endParaRPr lang="fr-FR" dirty="0"/>
          </a:p>
        </p:txBody>
      </p:sp>
      <p:sp>
        <p:nvSpPr>
          <p:cNvPr id="3" name="object 3">
            <a:extLst>
              <a:ext uri="{FF2B5EF4-FFF2-40B4-BE49-F238E27FC236}">
                <a16:creationId xmlns:a16="http://schemas.microsoft.com/office/drawing/2014/main" id="{A29035A0-0AF8-8252-1E47-66B2F1FDE592}"/>
              </a:ext>
            </a:extLst>
          </p:cNvPr>
          <p:cNvSpPr/>
          <p:nvPr/>
        </p:nvSpPr>
        <p:spPr>
          <a:xfrm>
            <a:off x="0" y="-29875"/>
            <a:ext cx="12192000" cy="1496149"/>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9BBB59"/>
          </a:solidFill>
        </p:spPr>
        <p:txBody>
          <a:bodyPr wrap="square" lIns="0" tIns="0" rIns="0" bIns="0" rtlCol="0"/>
          <a:lstStyle/>
          <a:p>
            <a:endParaRPr dirty="0"/>
          </a:p>
        </p:txBody>
      </p:sp>
      <p:sp>
        <p:nvSpPr>
          <p:cNvPr id="5" name="object 5">
            <a:extLst>
              <a:ext uri="{FF2B5EF4-FFF2-40B4-BE49-F238E27FC236}">
                <a16:creationId xmlns:a16="http://schemas.microsoft.com/office/drawing/2014/main" id="{CA5BA8B0-C0A6-E5ED-7599-09F546F7C966}"/>
              </a:ext>
            </a:extLst>
          </p:cNvPr>
          <p:cNvSpPr/>
          <p:nvPr/>
        </p:nvSpPr>
        <p:spPr>
          <a:xfrm>
            <a:off x="1" y="-29875"/>
            <a:ext cx="4019550" cy="1475715"/>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A9C571"/>
          </a:solidFill>
        </p:spPr>
        <p:txBody>
          <a:bodyPr wrap="square" lIns="0" tIns="0" rIns="0" bIns="0" rtlCol="0"/>
          <a:lstStyle/>
          <a:p>
            <a:endParaRPr/>
          </a:p>
        </p:txBody>
      </p:sp>
      <p:sp>
        <p:nvSpPr>
          <p:cNvPr id="9" name="object 9">
            <a:extLst>
              <a:ext uri="{FF2B5EF4-FFF2-40B4-BE49-F238E27FC236}">
                <a16:creationId xmlns:a16="http://schemas.microsoft.com/office/drawing/2014/main" id="{6EF4D171-9AB2-05A2-5347-A7EB124A2B56}"/>
              </a:ext>
            </a:extLst>
          </p:cNvPr>
          <p:cNvSpPr/>
          <p:nvPr/>
        </p:nvSpPr>
        <p:spPr>
          <a:xfrm>
            <a:off x="5230165" y="-14471"/>
            <a:ext cx="1972577" cy="80294"/>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5AD9929B-AADA-A093-9EAB-2AC507A9A029}"/>
              </a:ext>
            </a:extLst>
          </p:cNvPr>
          <p:cNvGrpSpPr/>
          <p:nvPr/>
        </p:nvGrpSpPr>
        <p:grpSpPr>
          <a:xfrm>
            <a:off x="1411335" y="791513"/>
            <a:ext cx="9165537" cy="6149"/>
            <a:chOff x="1962150" y="788101"/>
            <a:chExt cx="9165537" cy="6149"/>
          </a:xfrm>
        </p:grpSpPr>
        <p:sp>
          <p:nvSpPr>
            <p:cNvPr id="13" name="object 7">
              <a:extLst>
                <a:ext uri="{FF2B5EF4-FFF2-40B4-BE49-F238E27FC236}">
                  <a16:creationId xmlns:a16="http://schemas.microsoft.com/office/drawing/2014/main" id="{3F2D26EA-AB4F-B25B-B281-0E650708D861}"/>
                </a:ext>
              </a:extLst>
            </p:cNvPr>
            <p:cNvSpPr/>
            <p:nvPr/>
          </p:nvSpPr>
          <p:spPr>
            <a:xfrm>
              <a:off x="10047552" y="794250"/>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cxnSp>
          <p:nvCxnSpPr>
            <p:cNvPr id="27" name="Connecteur droit 26">
              <a:extLst>
                <a:ext uri="{FF2B5EF4-FFF2-40B4-BE49-F238E27FC236}">
                  <a16:creationId xmlns:a16="http://schemas.microsoft.com/office/drawing/2014/main" id="{FBA1510B-B491-0147-C58A-F5416DB2AC0F}"/>
                </a:ext>
              </a:extLst>
            </p:cNvPr>
            <p:cNvCxnSpPr>
              <a:cxnSpLocks/>
            </p:cNvCxnSpPr>
            <p:nvPr/>
          </p:nvCxnSpPr>
          <p:spPr>
            <a:xfrm flipH="1">
              <a:off x="1962150" y="788101"/>
              <a:ext cx="80854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bject 12">
            <a:extLst>
              <a:ext uri="{FF2B5EF4-FFF2-40B4-BE49-F238E27FC236}">
                <a16:creationId xmlns:a16="http://schemas.microsoft.com/office/drawing/2014/main" id="{EC6EAEE6-B230-480A-5C66-C69A2D327D00}"/>
              </a:ext>
            </a:extLst>
          </p:cNvPr>
          <p:cNvSpPr txBox="1"/>
          <p:nvPr/>
        </p:nvSpPr>
        <p:spPr>
          <a:xfrm>
            <a:off x="3243717" y="358844"/>
            <a:ext cx="6328271" cy="443711"/>
          </a:xfrm>
          <a:prstGeom prst="rect">
            <a:avLst/>
          </a:prstGeom>
        </p:spPr>
        <p:txBody>
          <a:bodyPr vert="horz" wrap="square" lIns="0" tIns="12700" rIns="0" bIns="0" rtlCol="0">
            <a:spAutoFit/>
          </a:bodyPr>
          <a:lstStyle/>
          <a:p>
            <a:pPr marL="12700">
              <a:lnSpc>
                <a:spcPct val="100000"/>
              </a:lnSpc>
              <a:spcBef>
                <a:spcPts val="100"/>
              </a:spcBef>
              <a:tabLst>
                <a:tab pos="1244600" algn="l"/>
              </a:tabLst>
            </a:pPr>
            <a:r>
              <a:rPr lang="fr-FR" sz="2800" spc="-25" dirty="0">
                <a:solidFill>
                  <a:schemeClr val="bg1"/>
                </a:solidFill>
                <a:latin typeface="Marianne" panose="02000000000000000000"/>
                <a:cs typeface="Tahoma"/>
              </a:rPr>
              <a:t>EVENEMENT SPORTIF </a:t>
            </a:r>
          </a:p>
        </p:txBody>
      </p:sp>
      <p:sp>
        <p:nvSpPr>
          <p:cNvPr id="29" name="object 9">
            <a:extLst>
              <a:ext uri="{FF2B5EF4-FFF2-40B4-BE49-F238E27FC236}">
                <a16:creationId xmlns:a16="http://schemas.microsoft.com/office/drawing/2014/main" id="{5E9643F4-8283-3C8F-97FB-0F4008153F90}"/>
              </a:ext>
            </a:extLst>
          </p:cNvPr>
          <p:cNvSpPr txBox="1"/>
          <p:nvPr/>
        </p:nvSpPr>
        <p:spPr>
          <a:xfrm>
            <a:off x="845820" y="929409"/>
            <a:ext cx="9852195"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Marianne" panose="02000000000000000000" pitchFamily="50" charset="0"/>
              </a:rPr>
              <a:t>Coupe du monde rugby- données Flux Vision </a:t>
            </a:r>
            <a:endParaRPr sz="1600" spc="40" dirty="0">
              <a:solidFill>
                <a:srgbClr val="FFFFFF"/>
              </a:solidFill>
              <a:latin typeface="Marianne" panose="02000000000000000000" pitchFamily="50" charset="0"/>
            </a:endParaRPr>
          </a:p>
        </p:txBody>
      </p:sp>
      <p:sp>
        <p:nvSpPr>
          <p:cNvPr id="33" name="object 8">
            <a:extLst>
              <a:ext uri="{FF2B5EF4-FFF2-40B4-BE49-F238E27FC236}">
                <a16:creationId xmlns:a16="http://schemas.microsoft.com/office/drawing/2014/main" id="{11766AF5-C174-C212-BC15-C63F91A9871E}"/>
              </a:ext>
            </a:extLst>
          </p:cNvPr>
          <p:cNvSpPr/>
          <p:nvPr/>
        </p:nvSpPr>
        <p:spPr>
          <a:xfrm>
            <a:off x="11921489" y="466213"/>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A9C571"/>
          </a:solidFill>
        </p:spPr>
        <p:txBody>
          <a:bodyPr wrap="square" lIns="0" tIns="0" rIns="0" bIns="0" rtlCol="0"/>
          <a:lstStyle/>
          <a:p>
            <a:endParaRPr/>
          </a:p>
        </p:txBody>
      </p:sp>
      <p:sp>
        <p:nvSpPr>
          <p:cNvPr id="2" name="Espace réservé du pied de page 2">
            <a:extLst>
              <a:ext uri="{FF2B5EF4-FFF2-40B4-BE49-F238E27FC236}">
                <a16:creationId xmlns:a16="http://schemas.microsoft.com/office/drawing/2014/main" id="{743F25A1-51BB-27A8-7ABC-FCD6EB04F094}"/>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8" name="Image 17">
            <a:extLst>
              <a:ext uri="{FF2B5EF4-FFF2-40B4-BE49-F238E27FC236}">
                <a16:creationId xmlns:a16="http://schemas.microsoft.com/office/drawing/2014/main" id="{FB315CCE-C55F-36F7-42FC-ED027F03D5A2}"/>
              </a:ext>
            </a:extLst>
          </p:cNvPr>
          <p:cNvPicPr>
            <a:picLocks noChangeAspect="1"/>
          </p:cNvPicPr>
          <p:nvPr/>
        </p:nvPicPr>
        <p:blipFill>
          <a:blip r:embed="rId4"/>
          <a:stretch>
            <a:fillRect/>
          </a:stretch>
        </p:blipFill>
        <p:spPr>
          <a:xfrm>
            <a:off x="379263" y="2342485"/>
            <a:ext cx="4518000" cy="4051983"/>
          </a:xfrm>
          <a:prstGeom prst="rect">
            <a:avLst/>
          </a:prstGeom>
        </p:spPr>
      </p:pic>
      <p:sp>
        <p:nvSpPr>
          <p:cNvPr id="19" name="Rectangle 18">
            <a:extLst>
              <a:ext uri="{FF2B5EF4-FFF2-40B4-BE49-F238E27FC236}">
                <a16:creationId xmlns:a16="http://schemas.microsoft.com/office/drawing/2014/main" id="{52D2597D-2BBD-2B00-1708-948EF83A4B72}"/>
              </a:ext>
            </a:extLst>
          </p:cNvPr>
          <p:cNvSpPr/>
          <p:nvPr/>
        </p:nvSpPr>
        <p:spPr>
          <a:xfrm>
            <a:off x="379263" y="1764442"/>
            <a:ext cx="4419079" cy="523220"/>
          </a:xfrm>
          <a:prstGeom prst="rect">
            <a:avLst/>
          </a:prstGeom>
        </p:spPr>
        <p:txBody>
          <a:bodyPr wrap="square">
            <a:spAutoFit/>
          </a:bodyPr>
          <a:lstStyle/>
          <a:p>
            <a:pPr>
              <a:tabLst>
                <a:tab pos="457200" algn="l"/>
              </a:tabLst>
            </a:pPr>
            <a:r>
              <a:rPr lang="fr-FR" sz="1400" b="1" dirty="0">
                <a:solidFill>
                  <a:srgbClr val="9BBB59"/>
                </a:solidFill>
                <a:latin typeface="Marianne" panose="02000000000000000000" pitchFamily="50" charset="0"/>
                <a:cs typeface="Arial" panose="020B0604020202020204" pitchFamily="34" charset="0"/>
              </a:rPr>
              <a:t>Fréquentation en nuitée des Australiens</a:t>
            </a:r>
          </a:p>
          <a:p>
            <a:pPr>
              <a:tabLst>
                <a:tab pos="457200" algn="l"/>
              </a:tabLst>
            </a:pPr>
            <a:r>
              <a:rPr lang="fr-FR" sz="1400" b="1" dirty="0">
                <a:solidFill>
                  <a:srgbClr val="9BBB59"/>
                </a:solidFill>
                <a:latin typeface="Marianne" panose="02000000000000000000" pitchFamily="50" charset="0"/>
                <a:cs typeface="Arial" panose="020B0604020202020204" pitchFamily="34" charset="0"/>
              </a:rPr>
              <a:t>sur Saint-Etienne métropole</a:t>
            </a:r>
          </a:p>
        </p:txBody>
      </p:sp>
      <p:sp>
        <p:nvSpPr>
          <p:cNvPr id="20" name="ZoneTexte 19">
            <a:extLst>
              <a:ext uri="{FF2B5EF4-FFF2-40B4-BE49-F238E27FC236}">
                <a16:creationId xmlns:a16="http://schemas.microsoft.com/office/drawing/2014/main" id="{4F8EA705-FEB7-FAB0-5A67-5384DF5008EB}"/>
              </a:ext>
            </a:extLst>
          </p:cNvPr>
          <p:cNvSpPr txBox="1"/>
          <p:nvPr/>
        </p:nvSpPr>
        <p:spPr>
          <a:xfrm>
            <a:off x="2275595" y="2604034"/>
            <a:ext cx="2425272" cy="369332"/>
          </a:xfrm>
          <a:prstGeom prst="rect">
            <a:avLst/>
          </a:prstGeom>
          <a:noFill/>
        </p:spPr>
        <p:txBody>
          <a:bodyPr wrap="square" rtlCol="0">
            <a:spAutoFit/>
          </a:bodyPr>
          <a:lstStyle/>
          <a:p>
            <a:r>
              <a:rPr lang="fr-FR" sz="900" dirty="0">
                <a:solidFill>
                  <a:srgbClr val="9BBB59"/>
                </a:solidFill>
                <a:latin typeface="Marianne" panose="02000000000000000000" pitchFamily="50" charset="0"/>
              </a:rPr>
              <a:t>17/09 Australie – Fidji à Saint Etienne</a:t>
            </a:r>
          </a:p>
          <a:p>
            <a:r>
              <a:rPr lang="fr-FR" sz="900" dirty="0">
                <a:solidFill>
                  <a:srgbClr val="9BBB59"/>
                </a:solidFill>
                <a:latin typeface="Marianne" panose="02000000000000000000" pitchFamily="50" charset="0"/>
              </a:rPr>
              <a:t>(+3 700 nuitées) </a:t>
            </a:r>
          </a:p>
        </p:txBody>
      </p:sp>
      <p:grpSp>
        <p:nvGrpSpPr>
          <p:cNvPr id="8" name="Groupe 7">
            <a:extLst>
              <a:ext uri="{FF2B5EF4-FFF2-40B4-BE49-F238E27FC236}">
                <a16:creationId xmlns:a16="http://schemas.microsoft.com/office/drawing/2014/main" id="{7E69B4E2-59BD-316E-3D6F-A0C03ACF1606}"/>
              </a:ext>
            </a:extLst>
          </p:cNvPr>
          <p:cNvGrpSpPr/>
          <p:nvPr/>
        </p:nvGrpSpPr>
        <p:grpSpPr>
          <a:xfrm>
            <a:off x="10792340" y="415400"/>
            <a:ext cx="894524" cy="469618"/>
            <a:chOff x="14835498" y="331603"/>
            <a:chExt cx="1409029" cy="739729"/>
          </a:xfrm>
        </p:grpSpPr>
        <p:sp>
          <p:nvSpPr>
            <p:cNvPr id="10" name="bg object 22">
              <a:extLst>
                <a:ext uri="{FF2B5EF4-FFF2-40B4-BE49-F238E27FC236}">
                  <a16:creationId xmlns:a16="http://schemas.microsoft.com/office/drawing/2014/main" id="{7F59B58B-D3D2-DCA0-70EA-D67675328114}"/>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bg object 23">
              <a:extLst>
                <a:ext uri="{FF2B5EF4-FFF2-40B4-BE49-F238E27FC236}">
                  <a16:creationId xmlns:a16="http://schemas.microsoft.com/office/drawing/2014/main" id="{59E5CA1D-4450-E39E-5A09-1280AC520861}"/>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bg object 24">
              <a:extLst>
                <a:ext uri="{FF2B5EF4-FFF2-40B4-BE49-F238E27FC236}">
                  <a16:creationId xmlns:a16="http://schemas.microsoft.com/office/drawing/2014/main" id="{1AD68D70-C76F-8E66-6A92-CBF9059BA459}"/>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2" name="bg object 25">
              <a:extLst>
                <a:ext uri="{FF2B5EF4-FFF2-40B4-BE49-F238E27FC236}">
                  <a16:creationId xmlns:a16="http://schemas.microsoft.com/office/drawing/2014/main" id="{D3FEBF33-841F-AF40-AF74-4C6128ED86F2}"/>
                </a:ext>
              </a:extLst>
            </p:cNvPr>
            <p:cNvPicPr/>
            <p:nvPr/>
          </p:nvPicPr>
          <p:blipFill>
            <a:blip r:embed="rId5" cstate="print"/>
            <a:stretch>
              <a:fillRect/>
            </a:stretch>
          </p:blipFill>
          <p:spPr>
            <a:xfrm>
              <a:off x="14863369" y="372145"/>
              <a:ext cx="174078" cy="190474"/>
            </a:xfrm>
            <a:prstGeom prst="rect">
              <a:avLst/>
            </a:prstGeom>
          </p:spPr>
        </p:pic>
        <p:sp>
          <p:nvSpPr>
            <p:cNvPr id="23" name="bg object 26">
              <a:extLst>
                <a:ext uri="{FF2B5EF4-FFF2-40B4-BE49-F238E27FC236}">
                  <a16:creationId xmlns:a16="http://schemas.microsoft.com/office/drawing/2014/main" id="{476520A3-616D-1B98-11FD-E389857EB3A5}"/>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4" name="bg object 27">
              <a:extLst>
                <a:ext uri="{FF2B5EF4-FFF2-40B4-BE49-F238E27FC236}">
                  <a16:creationId xmlns:a16="http://schemas.microsoft.com/office/drawing/2014/main" id="{0C1E7C30-546A-48B0-D54B-03EEB2054610}"/>
                </a:ext>
              </a:extLst>
            </p:cNvPr>
            <p:cNvPicPr/>
            <p:nvPr/>
          </p:nvPicPr>
          <p:blipFill>
            <a:blip r:embed="rId5" cstate="print"/>
            <a:stretch>
              <a:fillRect/>
            </a:stretch>
          </p:blipFill>
          <p:spPr>
            <a:xfrm>
              <a:off x="15319313" y="615600"/>
              <a:ext cx="174066" cy="190474"/>
            </a:xfrm>
            <a:prstGeom prst="rect">
              <a:avLst/>
            </a:prstGeom>
          </p:spPr>
        </p:pic>
        <p:sp>
          <p:nvSpPr>
            <p:cNvPr id="25" name="bg object 28">
              <a:extLst>
                <a:ext uri="{FF2B5EF4-FFF2-40B4-BE49-F238E27FC236}">
                  <a16:creationId xmlns:a16="http://schemas.microsoft.com/office/drawing/2014/main" id="{6C14A5F3-5DC8-FF28-E9A7-C95AF29EB74A}"/>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6" name="bg object 29">
              <a:extLst>
                <a:ext uri="{FF2B5EF4-FFF2-40B4-BE49-F238E27FC236}">
                  <a16:creationId xmlns:a16="http://schemas.microsoft.com/office/drawing/2014/main" id="{BD58A357-0C63-B4CD-1ED7-A2AD0D42A2A8}"/>
                </a:ext>
              </a:extLst>
            </p:cNvPr>
            <p:cNvPicPr/>
            <p:nvPr/>
          </p:nvPicPr>
          <p:blipFill>
            <a:blip r:embed="rId6" cstate="print"/>
            <a:stretch>
              <a:fillRect/>
            </a:stretch>
          </p:blipFill>
          <p:spPr>
            <a:xfrm>
              <a:off x="14863181" y="891808"/>
              <a:ext cx="1378851" cy="179524"/>
            </a:xfrm>
            <a:prstGeom prst="rect">
              <a:avLst/>
            </a:prstGeom>
          </p:spPr>
        </p:pic>
      </p:grpSp>
      <p:sp>
        <p:nvSpPr>
          <p:cNvPr id="31" name="ZoneTexte 30">
            <a:extLst>
              <a:ext uri="{FF2B5EF4-FFF2-40B4-BE49-F238E27FC236}">
                <a16:creationId xmlns:a16="http://schemas.microsoft.com/office/drawing/2014/main" id="{E4ED27EA-06E6-DD30-2D82-BFE5F8F87B0E}"/>
              </a:ext>
            </a:extLst>
          </p:cNvPr>
          <p:cNvSpPr txBox="1"/>
          <p:nvPr/>
        </p:nvSpPr>
        <p:spPr>
          <a:xfrm>
            <a:off x="238383" y="6382529"/>
            <a:ext cx="2901756"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latin typeface="Marianne" panose="02000000000000000000" pitchFamily="50" charset="0"/>
              </a:rPr>
              <a:t>Source : Flux Vision Orange, septembre 2023</a:t>
            </a:r>
          </a:p>
        </p:txBody>
      </p:sp>
    </p:spTree>
    <p:extLst>
      <p:ext uri="{BB962C8B-B14F-4D97-AF65-F5344CB8AC3E}">
        <p14:creationId xmlns:p14="http://schemas.microsoft.com/office/powerpoint/2010/main" val="3700518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a:xfrm>
            <a:off x="9702800" y="6356350"/>
            <a:ext cx="1651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58947D-6135-4BBC-93EE-A0BD5B10D0F8}" type="slidenum">
              <a:rPr lang="fr-FR" smtClean="0"/>
              <a:pPr/>
              <a:t>17</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Intentions de voyage avec focus saisonnier</a:t>
            </a:r>
          </a:p>
        </p:txBody>
      </p:sp>
      <p:sp>
        <p:nvSpPr>
          <p:cNvPr id="3" name="object 3">
            <a:extLst>
              <a:ext uri="{FF2B5EF4-FFF2-40B4-BE49-F238E27FC236}">
                <a16:creationId xmlns:a16="http://schemas.microsoft.com/office/drawing/2014/main" id="{9E9A490A-8652-3E4E-A3F1-438D34AE68B1}"/>
              </a:ext>
            </a:extLst>
          </p:cNvPr>
          <p:cNvSpPr/>
          <p:nvPr/>
        </p:nvSpPr>
        <p:spPr>
          <a:xfrm>
            <a:off x="-12833" y="0"/>
            <a:ext cx="12204833" cy="1294116"/>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FFC000"/>
          </a:solidFill>
        </p:spPr>
        <p:txBody>
          <a:bodyPr wrap="square" lIns="0" tIns="0" rIns="0" bIns="0" rtlCol="0"/>
          <a:lstStyle/>
          <a:p>
            <a:endParaRPr dirty="0"/>
          </a:p>
        </p:txBody>
      </p:sp>
      <p:sp>
        <p:nvSpPr>
          <p:cNvPr id="5" name="object 9">
            <a:extLst>
              <a:ext uri="{FF2B5EF4-FFF2-40B4-BE49-F238E27FC236}">
                <a16:creationId xmlns:a16="http://schemas.microsoft.com/office/drawing/2014/main" id="{BF90498F-457B-E85B-1BAC-376B0DBDBCFA}"/>
              </a:ext>
            </a:extLst>
          </p:cNvPr>
          <p:cNvSpPr/>
          <p:nvPr/>
        </p:nvSpPr>
        <p:spPr>
          <a:xfrm>
            <a:off x="5175169" y="1337"/>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sp>
        <p:nvSpPr>
          <p:cNvPr id="10" name="object 7">
            <a:extLst>
              <a:ext uri="{FF2B5EF4-FFF2-40B4-BE49-F238E27FC236}">
                <a16:creationId xmlns:a16="http://schemas.microsoft.com/office/drawing/2014/main" id="{AAA16963-F4F9-2F83-3F7A-94476830B110}"/>
              </a:ext>
            </a:extLst>
          </p:cNvPr>
          <p:cNvSpPr/>
          <p:nvPr/>
        </p:nvSpPr>
        <p:spPr>
          <a:xfrm>
            <a:off x="9511899" y="615852"/>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cxnSp>
        <p:nvCxnSpPr>
          <p:cNvPr id="12" name="Connecteur droit 11">
            <a:extLst>
              <a:ext uri="{FF2B5EF4-FFF2-40B4-BE49-F238E27FC236}">
                <a16:creationId xmlns:a16="http://schemas.microsoft.com/office/drawing/2014/main" id="{263D140E-FA53-4BB1-667D-DD97DEC8C42C}"/>
              </a:ext>
            </a:extLst>
          </p:cNvPr>
          <p:cNvCxnSpPr>
            <a:cxnSpLocks/>
          </p:cNvCxnSpPr>
          <p:nvPr/>
        </p:nvCxnSpPr>
        <p:spPr>
          <a:xfrm flipH="1">
            <a:off x="1143000" y="615852"/>
            <a:ext cx="836889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FCD8D43-C87B-2407-97D5-B9FEE71DD924}"/>
              </a:ext>
            </a:extLst>
          </p:cNvPr>
          <p:cNvSpPr/>
          <p:nvPr/>
        </p:nvSpPr>
        <p:spPr>
          <a:xfrm>
            <a:off x="4921624" y="111073"/>
            <a:ext cx="4353005" cy="520152"/>
          </a:xfrm>
          <a:prstGeom prst="rect">
            <a:avLst/>
          </a:prstGeom>
        </p:spPr>
        <p:txBody>
          <a:bodyPr wrap="square">
            <a:spAutoFit/>
          </a:bodyPr>
          <a:lstStyle/>
          <a:p>
            <a:pPr lvl="0">
              <a:defRPr/>
            </a:pPr>
            <a:r>
              <a:rPr lang="fr-FR" sz="2800" spc="-25" dirty="0">
                <a:solidFill>
                  <a:schemeClr val="bg1"/>
                </a:solidFill>
                <a:latin typeface="Arial" panose="020B0604020202020204" pitchFamily="34" charset="0"/>
                <a:cs typeface="Arial" panose="020B0604020202020204" pitchFamily="34" charset="0"/>
              </a:rPr>
              <a:t>BAROMETRE</a:t>
            </a:r>
            <a:endParaRPr lang="fr-FR" sz="2800" kern="0" dirty="0">
              <a:solidFill>
                <a:schemeClr val="bg1"/>
              </a:solidFill>
              <a:latin typeface="Arial" panose="020B0604020202020204" pitchFamily="34" charset="0"/>
              <a:cs typeface="Arial" panose="020B0604020202020204" pitchFamily="34" charset="0"/>
            </a:endParaRPr>
          </a:p>
        </p:txBody>
      </p:sp>
      <p:sp>
        <p:nvSpPr>
          <p:cNvPr id="17" name="object 5">
            <a:extLst>
              <a:ext uri="{FF2B5EF4-FFF2-40B4-BE49-F238E27FC236}">
                <a16:creationId xmlns:a16="http://schemas.microsoft.com/office/drawing/2014/main" id="{A3DF3CB6-044B-E8C7-1E9D-27FD1CB1AB9C}"/>
              </a:ext>
            </a:extLst>
          </p:cNvPr>
          <p:cNvSpPr/>
          <p:nvPr/>
        </p:nvSpPr>
        <p:spPr>
          <a:xfrm>
            <a:off x="-12831" y="-15380"/>
            <a:ext cx="3327532" cy="1309496"/>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FFDF79"/>
          </a:solidFill>
        </p:spPr>
        <p:txBody>
          <a:bodyPr wrap="square" lIns="0" tIns="0" rIns="0" bIns="0" rtlCol="0"/>
          <a:lstStyle/>
          <a:p>
            <a:endParaRPr/>
          </a:p>
        </p:txBody>
      </p:sp>
      <p:sp>
        <p:nvSpPr>
          <p:cNvPr id="18" name="object 8">
            <a:extLst>
              <a:ext uri="{FF2B5EF4-FFF2-40B4-BE49-F238E27FC236}">
                <a16:creationId xmlns:a16="http://schemas.microsoft.com/office/drawing/2014/main" id="{85B101F0-3D6F-30B5-3C50-C721C2B4E392}"/>
              </a:ext>
            </a:extLst>
          </p:cNvPr>
          <p:cNvSpPr/>
          <p:nvPr/>
        </p:nvSpPr>
        <p:spPr>
          <a:xfrm>
            <a:off x="11921490" y="416717"/>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FFDF79"/>
          </a:solidFill>
        </p:spPr>
        <p:txBody>
          <a:bodyPr wrap="square" lIns="0" tIns="0" rIns="0" bIns="0" rtlCol="0"/>
          <a:lstStyle/>
          <a:p>
            <a:endParaRPr/>
          </a:p>
        </p:txBody>
      </p:sp>
      <p:sp>
        <p:nvSpPr>
          <p:cNvPr id="25" name="Rectangle 24">
            <a:extLst>
              <a:ext uri="{FF2B5EF4-FFF2-40B4-BE49-F238E27FC236}">
                <a16:creationId xmlns:a16="http://schemas.microsoft.com/office/drawing/2014/main" id="{9DFB51C3-0290-DC01-A793-510720C8FEF5}"/>
              </a:ext>
            </a:extLst>
          </p:cNvPr>
          <p:cNvSpPr/>
          <p:nvPr/>
        </p:nvSpPr>
        <p:spPr>
          <a:xfrm>
            <a:off x="415337" y="1398307"/>
            <a:ext cx="3860573" cy="400110"/>
          </a:xfrm>
          <a:prstGeom prst="rect">
            <a:avLst/>
          </a:prstGeom>
        </p:spPr>
        <p:txBody>
          <a:bodyPr wrap="square">
            <a:spAutoFit/>
          </a:bodyPr>
          <a:lstStyle/>
          <a:p>
            <a:pPr>
              <a:tabLst>
                <a:tab pos="457200" algn="l"/>
              </a:tabLst>
            </a:pPr>
            <a:r>
              <a:rPr lang="fr-FR" sz="2000" b="1" dirty="0">
                <a:solidFill>
                  <a:schemeClr val="bg1"/>
                </a:solidFill>
                <a:latin typeface="Marianne" panose="02000000000000000000" pitchFamily="50" charset="0"/>
                <a:cs typeface="Calibri" panose="020F0502020204030204" pitchFamily="34" charset="0"/>
              </a:rPr>
              <a:t>Clientèle domestique</a:t>
            </a:r>
          </a:p>
        </p:txBody>
      </p:sp>
      <p:sp>
        <p:nvSpPr>
          <p:cNvPr id="35" name="object 9">
            <a:extLst>
              <a:ext uri="{FF2B5EF4-FFF2-40B4-BE49-F238E27FC236}">
                <a16:creationId xmlns:a16="http://schemas.microsoft.com/office/drawing/2014/main" id="{A7AEBD92-7349-0CD5-A9F3-C4FB581E60D2}"/>
              </a:ext>
            </a:extLst>
          </p:cNvPr>
          <p:cNvSpPr txBox="1"/>
          <p:nvPr/>
        </p:nvSpPr>
        <p:spPr>
          <a:xfrm>
            <a:off x="-682582" y="769639"/>
            <a:ext cx="11280641" cy="259045"/>
          </a:xfrm>
          <a:prstGeom prst="rect">
            <a:avLst/>
          </a:prstGeom>
        </p:spPr>
        <p:txBody>
          <a:bodyPr vert="horz" wrap="square" lIns="0" tIns="12700" rIns="0" bIns="0" rtlCol="0">
            <a:spAutoFit/>
          </a:bodyPr>
          <a:lstStyle/>
          <a:p>
            <a:pPr marL="12700" marR="496570" algn="r">
              <a:spcBef>
                <a:spcPts val="100"/>
              </a:spcBef>
            </a:pPr>
            <a:r>
              <a:rPr lang="fr-FR" sz="1600" dirty="0">
                <a:solidFill>
                  <a:schemeClr val="bg1"/>
                </a:solidFill>
                <a:latin typeface="Arial" panose="020B0604020202020204" pitchFamily="34" charset="0"/>
                <a:cs typeface="Arial" panose="020B0604020202020204" pitchFamily="34" charset="0"/>
              </a:rPr>
              <a:t>Baromètre des intentions de départ des Français</a:t>
            </a:r>
            <a:endParaRPr sz="1600" spc="40" dirty="0">
              <a:solidFill>
                <a:schemeClr val="bg1"/>
              </a:solidFill>
              <a:latin typeface="Arial" panose="020B0604020202020204" pitchFamily="34" charset="0"/>
              <a:cs typeface="Arial" panose="020B0604020202020204" pitchFamily="34" charset="0"/>
            </a:endParaRPr>
          </a:p>
        </p:txBody>
      </p:sp>
      <p:sp>
        <p:nvSpPr>
          <p:cNvPr id="36" name="Espace réservé du pied de page 2">
            <a:extLst>
              <a:ext uri="{FF2B5EF4-FFF2-40B4-BE49-F238E27FC236}">
                <a16:creationId xmlns:a16="http://schemas.microsoft.com/office/drawing/2014/main" id="{4002A0D7-F17F-FC26-B7BA-B29C6DD3776B}"/>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41" name="Groupe 40">
            <a:extLst>
              <a:ext uri="{FF2B5EF4-FFF2-40B4-BE49-F238E27FC236}">
                <a16:creationId xmlns:a16="http://schemas.microsoft.com/office/drawing/2014/main" id="{E1B712A4-2D9A-8F45-595C-C4CB0A81851C}"/>
              </a:ext>
            </a:extLst>
          </p:cNvPr>
          <p:cNvGrpSpPr/>
          <p:nvPr/>
        </p:nvGrpSpPr>
        <p:grpSpPr>
          <a:xfrm>
            <a:off x="9702800" y="1679444"/>
            <a:ext cx="2267339" cy="1157954"/>
            <a:chOff x="4814596" y="3255426"/>
            <a:chExt cx="2267339" cy="1157954"/>
          </a:xfrm>
        </p:grpSpPr>
        <p:sp>
          <p:nvSpPr>
            <p:cNvPr id="42" name="Rectangle 41">
              <a:extLst>
                <a:ext uri="{FF2B5EF4-FFF2-40B4-BE49-F238E27FC236}">
                  <a16:creationId xmlns:a16="http://schemas.microsoft.com/office/drawing/2014/main" id="{BFDDB043-049E-583C-72A7-DE7AFDC0F01D}"/>
                </a:ext>
              </a:extLst>
            </p:cNvPr>
            <p:cNvSpPr/>
            <p:nvPr/>
          </p:nvSpPr>
          <p:spPr>
            <a:xfrm>
              <a:off x="4814596" y="3259472"/>
              <a:ext cx="2267339" cy="11539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CE2F7E60-D0F3-717E-39A2-7B3FA5ADE27B}"/>
                </a:ext>
              </a:extLst>
            </p:cNvPr>
            <p:cNvSpPr/>
            <p:nvPr/>
          </p:nvSpPr>
          <p:spPr>
            <a:xfrm>
              <a:off x="4934196" y="3255426"/>
              <a:ext cx="2028137" cy="1061829"/>
            </a:xfrm>
            <a:prstGeom prst="rect">
              <a:avLst/>
            </a:prstGeom>
          </p:spPr>
          <p:txBody>
            <a:bodyPr wrap="square">
              <a:spAutoFit/>
            </a:bodyPr>
            <a:lstStyle/>
            <a:p>
              <a:pPr algn="ctr"/>
              <a:r>
                <a:rPr lang="fr-FR" sz="2400" b="1" dirty="0">
                  <a:solidFill>
                    <a:schemeClr val="bg1"/>
                  </a:solidFill>
                  <a:latin typeface="Arial" panose="020B0604020202020204" pitchFamily="34" charset="0"/>
                  <a:cs typeface="Arial" panose="020B0604020202020204" pitchFamily="34" charset="0"/>
                </a:rPr>
                <a:t>34%</a:t>
              </a:r>
              <a:endParaRPr lang="fr-FR" sz="1300" b="1" dirty="0">
                <a:solidFill>
                  <a:schemeClr val="bg1"/>
                </a:solidFill>
                <a:latin typeface="Arial" panose="020B0604020202020204" pitchFamily="34" charset="0"/>
                <a:cs typeface="Arial" panose="020B0604020202020204" pitchFamily="34" charset="0"/>
              </a:endParaRPr>
            </a:p>
            <a:p>
              <a:pPr algn="ctr"/>
              <a:r>
                <a:rPr lang="fr-FR" sz="1300" i="1" dirty="0">
                  <a:solidFill>
                    <a:schemeClr val="bg1"/>
                  </a:solidFill>
                  <a:latin typeface="Arial" panose="020B0604020202020204" pitchFamily="34" charset="0"/>
                  <a:cs typeface="Arial" panose="020B0604020202020204" pitchFamily="34" charset="0"/>
                </a:rPr>
                <a:t>Des Français ont effectué un séjour en </a:t>
              </a:r>
              <a:r>
                <a:rPr lang="fr-FR" sz="1300" b="1" i="1" dirty="0">
                  <a:solidFill>
                    <a:schemeClr val="bg1"/>
                  </a:solidFill>
                  <a:latin typeface="Arial" panose="020B0604020202020204" pitchFamily="34" charset="0"/>
                  <a:cs typeface="Arial" panose="020B0604020202020204" pitchFamily="34" charset="0"/>
                </a:rPr>
                <a:t>septembre 2023</a:t>
              </a:r>
            </a:p>
          </p:txBody>
        </p:sp>
      </p:grpSp>
      <p:grpSp>
        <p:nvGrpSpPr>
          <p:cNvPr id="44" name="Groupe 43">
            <a:extLst>
              <a:ext uri="{FF2B5EF4-FFF2-40B4-BE49-F238E27FC236}">
                <a16:creationId xmlns:a16="http://schemas.microsoft.com/office/drawing/2014/main" id="{83AB26B2-F252-5C5B-43E9-B5FE30D8C393}"/>
              </a:ext>
            </a:extLst>
          </p:cNvPr>
          <p:cNvGrpSpPr/>
          <p:nvPr/>
        </p:nvGrpSpPr>
        <p:grpSpPr>
          <a:xfrm>
            <a:off x="10881552" y="351738"/>
            <a:ext cx="894524" cy="469618"/>
            <a:chOff x="14835498" y="331603"/>
            <a:chExt cx="1409029" cy="739729"/>
          </a:xfrm>
        </p:grpSpPr>
        <p:sp>
          <p:nvSpPr>
            <p:cNvPr id="45" name="bg object 22">
              <a:extLst>
                <a:ext uri="{FF2B5EF4-FFF2-40B4-BE49-F238E27FC236}">
                  <a16:creationId xmlns:a16="http://schemas.microsoft.com/office/drawing/2014/main" id="{64BD4BD2-500D-B12D-A255-24EB27A84FCD}"/>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46" name="bg object 23">
              <a:extLst>
                <a:ext uri="{FF2B5EF4-FFF2-40B4-BE49-F238E27FC236}">
                  <a16:creationId xmlns:a16="http://schemas.microsoft.com/office/drawing/2014/main" id="{30F10C4E-9E13-D1D6-1651-7F08F5A02E2B}"/>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47" name="bg object 24">
              <a:extLst>
                <a:ext uri="{FF2B5EF4-FFF2-40B4-BE49-F238E27FC236}">
                  <a16:creationId xmlns:a16="http://schemas.microsoft.com/office/drawing/2014/main" id="{C81D3545-973B-7FCE-DEB7-1BB29D95A779}"/>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48" name="bg object 25">
              <a:extLst>
                <a:ext uri="{FF2B5EF4-FFF2-40B4-BE49-F238E27FC236}">
                  <a16:creationId xmlns:a16="http://schemas.microsoft.com/office/drawing/2014/main" id="{31D02B10-3715-0885-FF71-F9C592DEF153}"/>
                </a:ext>
              </a:extLst>
            </p:cNvPr>
            <p:cNvPicPr/>
            <p:nvPr/>
          </p:nvPicPr>
          <p:blipFill>
            <a:blip r:embed="rId3" cstate="print"/>
            <a:stretch>
              <a:fillRect/>
            </a:stretch>
          </p:blipFill>
          <p:spPr>
            <a:xfrm>
              <a:off x="14863369" y="372145"/>
              <a:ext cx="174078" cy="190474"/>
            </a:xfrm>
            <a:prstGeom prst="rect">
              <a:avLst/>
            </a:prstGeom>
          </p:spPr>
        </p:pic>
        <p:sp>
          <p:nvSpPr>
            <p:cNvPr id="49" name="bg object 26">
              <a:extLst>
                <a:ext uri="{FF2B5EF4-FFF2-40B4-BE49-F238E27FC236}">
                  <a16:creationId xmlns:a16="http://schemas.microsoft.com/office/drawing/2014/main" id="{4FF67D82-D81C-6852-6F41-C5A66FB8910A}"/>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50" name="bg object 27">
              <a:extLst>
                <a:ext uri="{FF2B5EF4-FFF2-40B4-BE49-F238E27FC236}">
                  <a16:creationId xmlns:a16="http://schemas.microsoft.com/office/drawing/2014/main" id="{D55222EE-2BD6-87A4-2A2C-F42078A0419D}"/>
                </a:ext>
              </a:extLst>
            </p:cNvPr>
            <p:cNvPicPr/>
            <p:nvPr/>
          </p:nvPicPr>
          <p:blipFill>
            <a:blip r:embed="rId3" cstate="print"/>
            <a:stretch>
              <a:fillRect/>
            </a:stretch>
          </p:blipFill>
          <p:spPr>
            <a:xfrm>
              <a:off x="15319313" y="615600"/>
              <a:ext cx="174066" cy="190474"/>
            </a:xfrm>
            <a:prstGeom prst="rect">
              <a:avLst/>
            </a:prstGeom>
          </p:spPr>
        </p:pic>
        <p:sp>
          <p:nvSpPr>
            <p:cNvPr id="51" name="bg object 28">
              <a:extLst>
                <a:ext uri="{FF2B5EF4-FFF2-40B4-BE49-F238E27FC236}">
                  <a16:creationId xmlns:a16="http://schemas.microsoft.com/office/drawing/2014/main" id="{8CC0C735-FF5F-7969-68E4-B5307D84F2A6}"/>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52" name="bg object 29">
              <a:extLst>
                <a:ext uri="{FF2B5EF4-FFF2-40B4-BE49-F238E27FC236}">
                  <a16:creationId xmlns:a16="http://schemas.microsoft.com/office/drawing/2014/main" id="{CDBD52A5-4793-414B-B608-FC39B7E7A8CC}"/>
                </a:ext>
              </a:extLst>
            </p:cNvPr>
            <p:cNvPicPr/>
            <p:nvPr/>
          </p:nvPicPr>
          <p:blipFill>
            <a:blip r:embed="rId4" cstate="print"/>
            <a:stretch>
              <a:fillRect/>
            </a:stretch>
          </p:blipFill>
          <p:spPr>
            <a:xfrm>
              <a:off x="14863181" y="891808"/>
              <a:ext cx="1378851" cy="179524"/>
            </a:xfrm>
            <a:prstGeom prst="rect">
              <a:avLst/>
            </a:prstGeom>
          </p:spPr>
        </p:pic>
      </p:grpSp>
      <p:pic>
        <p:nvPicPr>
          <p:cNvPr id="8" name="Image 7">
            <a:extLst>
              <a:ext uri="{FF2B5EF4-FFF2-40B4-BE49-F238E27FC236}">
                <a16:creationId xmlns:a16="http://schemas.microsoft.com/office/drawing/2014/main" id="{42356108-41B7-4FC2-0E13-45989376048B}"/>
              </a:ext>
            </a:extLst>
          </p:cNvPr>
          <p:cNvPicPr>
            <a:picLocks noChangeAspect="1"/>
          </p:cNvPicPr>
          <p:nvPr/>
        </p:nvPicPr>
        <p:blipFill rotWithShape="1">
          <a:blip r:embed="rId5"/>
          <a:srcRect l="17189" t="48888" r="21250" b="10732"/>
          <a:stretch/>
        </p:blipFill>
        <p:spPr>
          <a:xfrm>
            <a:off x="111021" y="1854436"/>
            <a:ext cx="9485582" cy="3337891"/>
          </a:xfrm>
          <a:prstGeom prst="rect">
            <a:avLst/>
          </a:prstGeom>
        </p:spPr>
      </p:pic>
      <p:sp>
        <p:nvSpPr>
          <p:cNvPr id="9" name="Accolade ouvrante 8">
            <a:extLst>
              <a:ext uri="{FF2B5EF4-FFF2-40B4-BE49-F238E27FC236}">
                <a16:creationId xmlns:a16="http://schemas.microsoft.com/office/drawing/2014/main" id="{1616F684-8007-6DA1-DB96-37EC3A6587AC}"/>
              </a:ext>
            </a:extLst>
          </p:cNvPr>
          <p:cNvSpPr/>
          <p:nvPr/>
        </p:nvSpPr>
        <p:spPr>
          <a:xfrm rot="16200000">
            <a:off x="7815546" y="3652082"/>
            <a:ext cx="124287" cy="3437826"/>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a:extLst>
              <a:ext uri="{FF2B5EF4-FFF2-40B4-BE49-F238E27FC236}">
                <a16:creationId xmlns:a16="http://schemas.microsoft.com/office/drawing/2014/main" id="{CC45E21D-ABEF-9B14-6C7A-19592BA8C807}"/>
              </a:ext>
            </a:extLst>
          </p:cNvPr>
          <p:cNvSpPr txBox="1"/>
          <p:nvPr/>
        </p:nvSpPr>
        <p:spPr>
          <a:xfrm>
            <a:off x="2157413" y="5983247"/>
            <a:ext cx="2314575" cy="369332"/>
          </a:xfrm>
          <a:prstGeom prst="rect">
            <a:avLst/>
          </a:prstGeom>
          <a:noFill/>
        </p:spPr>
        <p:txBody>
          <a:bodyPr wrap="square" rtlCol="0">
            <a:spAutoFit/>
          </a:bodyPr>
          <a:lstStyle/>
          <a:p>
            <a:pPr algn="ctr"/>
            <a:r>
              <a:rPr lang="fr-FR" dirty="0"/>
              <a:t>Oui : 34%</a:t>
            </a:r>
          </a:p>
        </p:txBody>
      </p:sp>
      <p:sp>
        <p:nvSpPr>
          <p:cNvPr id="13" name="Accolade ouvrante 12">
            <a:extLst>
              <a:ext uri="{FF2B5EF4-FFF2-40B4-BE49-F238E27FC236}">
                <a16:creationId xmlns:a16="http://schemas.microsoft.com/office/drawing/2014/main" id="{26103245-B460-310D-6B99-DBA7A64933DC}"/>
              </a:ext>
            </a:extLst>
          </p:cNvPr>
          <p:cNvSpPr/>
          <p:nvPr/>
        </p:nvSpPr>
        <p:spPr>
          <a:xfrm rot="16200000">
            <a:off x="3286297" y="2759635"/>
            <a:ext cx="124286" cy="5224962"/>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a:extLst>
              <a:ext uri="{FF2B5EF4-FFF2-40B4-BE49-F238E27FC236}">
                <a16:creationId xmlns:a16="http://schemas.microsoft.com/office/drawing/2014/main" id="{DAC6F2A3-C301-2523-424C-A6B8ACB7E8C5}"/>
              </a:ext>
            </a:extLst>
          </p:cNvPr>
          <p:cNvSpPr txBox="1"/>
          <p:nvPr/>
        </p:nvSpPr>
        <p:spPr>
          <a:xfrm>
            <a:off x="6720401" y="5994403"/>
            <a:ext cx="2314575" cy="369332"/>
          </a:xfrm>
          <a:prstGeom prst="rect">
            <a:avLst/>
          </a:prstGeom>
          <a:noFill/>
        </p:spPr>
        <p:txBody>
          <a:bodyPr wrap="square" rtlCol="0">
            <a:spAutoFit/>
          </a:bodyPr>
          <a:lstStyle/>
          <a:p>
            <a:pPr algn="ctr"/>
            <a:r>
              <a:rPr lang="fr-FR" dirty="0"/>
              <a:t>Non : 66%</a:t>
            </a:r>
          </a:p>
        </p:txBody>
      </p:sp>
      <p:sp>
        <p:nvSpPr>
          <p:cNvPr id="16" name="ZoneTexte 15">
            <a:extLst>
              <a:ext uri="{FF2B5EF4-FFF2-40B4-BE49-F238E27FC236}">
                <a16:creationId xmlns:a16="http://schemas.microsoft.com/office/drawing/2014/main" id="{555D8EB7-1E67-A95A-62E0-5BDAA176AEAA}"/>
              </a:ext>
            </a:extLst>
          </p:cNvPr>
          <p:cNvSpPr txBox="1"/>
          <p:nvPr/>
        </p:nvSpPr>
        <p:spPr>
          <a:xfrm>
            <a:off x="9266776" y="6056563"/>
            <a:ext cx="2862346" cy="307777"/>
          </a:xfrm>
          <a:prstGeom prst="rect">
            <a:avLst/>
          </a:prstGeom>
          <a:noFill/>
        </p:spPr>
        <p:txBody>
          <a:bodyPr wrap="square" rtlCol="0">
            <a:spAutoFit/>
          </a:bodyPr>
          <a:lstStyle/>
          <a:p>
            <a:pPr algn="ctr"/>
            <a:r>
              <a:rPr lang="fr-FR" sz="1400" b="1" dirty="0"/>
              <a:t>Source : </a:t>
            </a:r>
            <a:r>
              <a:rPr lang="fr-FR" sz="1400" b="1" dirty="0" err="1"/>
              <a:t>YouGov</a:t>
            </a:r>
            <a:r>
              <a:rPr lang="fr-FR" sz="1400" b="1" dirty="0"/>
              <a:t> pour Atout France</a:t>
            </a:r>
          </a:p>
        </p:txBody>
      </p:sp>
    </p:spTree>
    <p:extLst>
      <p:ext uri="{BB962C8B-B14F-4D97-AF65-F5344CB8AC3E}">
        <p14:creationId xmlns:p14="http://schemas.microsoft.com/office/powerpoint/2010/main" val="326426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a:xfrm>
            <a:off x="9702800" y="6356350"/>
            <a:ext cx="1651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58947D-6135-4BBC-93EE-A0BD5B10D0F8}" type="slidenum">
              <a:rPr lang="fr-FR" smtClean="0"/>
              <a:pPr/>
              <a:t>18</a:t>
            </a:fld>
            <a:endParaRPr lang="fr-FR" dirty="0"/>
          </a:p>
        </p:txBody>
      </p:sp>
      <p:sp>
        <p:nvSpPr>
          <p:cNvPr id="9" name="object 9">
            <a:extLst>
              <a:ext uri="{FF2B5EF4-FFF2-40B4-BE49-F238E27FC236}">
                <a16:creationId xmlns:a16="http://schemas.microsoft.com/office/drawing/2014/main" id="{6EF4D171-9AB2-05A2-5347-A7EB124A2B56}"/>
              </a:ext>
            </a:extLst>
          </p:cNvPr>
          <p:cNvSpPr/>
          <p:nvPr/>
        </p:nvSpPr>
        <p:spPr>
          <a:xfrm>
            <a:off x="5230165" y="-14471"/>
            <a:ext cx="1972577" cy="80294"/>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1" name="Groupe 10">
            <a:extLst>
              <a:ext uri="{FF2B5EF4-FFF2-40B4-BE49-F238E27FC236}">
                <a16:creationId xmlns:a16="http://schemas.microsoft.com/office/drawing/2014/main" id="{E0175918-3A17-E941-5C29-37BD7153FA35}"/>
              </a:ext>
            </a:extLst>
          </p:cNvPr>
          <p:cNvGrpSpPr/>
          <p:nvPr/>
        </p:nvGrpSpPr>
        <p:grpSpPr>
          <a:xfrm>
            <a:off x="11032278" y="182240"/>
            <a:ext cx="894524" cy="469618"/>
            <a:chOff x="14835498" y="331603"/>
            <a:chExt cx="1409029" cy="739729"/>
          </a:xfrm>
        </p:grpSpPr>
        <p:sp>
          <p:nvSpPr>
            <p:cNvPr id="14" name="bg object 22">
              <a:extLst>
                <a:ext uri="{FF2B5EF4-FFF2-40B4-BE49-F238E27FC236}">
                  <a16:creationId xmlns:a16="http://schemas.microsoft.com/office/drawing/2014/main" id="{78D5630F-D4F9-3C11-178D-8A803FD4C4B1}"/>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15" name="bg object 23">
              <a:extLst>
                <a:ext uri="{FF2B5EF4-FFF2-40B4-BE49-F238E27FC236}">
                  <a16:creationId xmlns:a16="http://schemas.microsoft.com/office/drawing/2014/main" id="{F7FEE152-AF21-358B-FBE1-F2219D2A5E43}"/>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16" name="bg object 24">
              <a:extLst>
                <a:ext uri="{FF2B5EF4-FFF2-40B4-BE49-F238E27FC236}">
                  <a16:creationId xmlns:a16="http://schemas.microsoft.com/office/drawing/2014/main" id="{20B374D8-5634-43E7-D365-08B9507031F3}"/>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17" name="bg object 25">
              <a:extLst>
                <a:ext uri="{FF2B5EF4-FFF2-40B4-BE49-F238E27FC236}">
                  <a16:creationId xmlns:a16="http://schemas.microsoft.com/office/drawing/2014/main" id="{BB6197C0-D420-60FA-5517-AEC0EB8BAA0B}"/>
                </a:ext>
              </a:extLst>
            </p:cNvPr>
            <p:cNvPicPr/>
            <p:nvPr/>
          </p:nvPicPr>
          <p:blipFill>
            <a:blip r:embed="rId3" cstate="print"/>
            <a:stretch>
              <a:fillRect/>
            </a:stretch>
          </p:blipFill>
          <p:spPr>
            <a:xfrm>
              <a:off x="14863369" y="372145"/>
              <a:ext cx="174078" cy="190474"/>
            </a:xfrm>
            <a:prstGeom prst="rect">
              <a:avLst/>
            </a:prstGeom>
          </p:spPr>
        </p:pic>
        <p:sp>
          <p:nvSpPr>
            <p:cNvPr id="18" name="bg object 26">
              <a:extLst>
                <a:ext uri="{FF2B5EF4-FFF2-40B4-BE49-F238E27FC236}">
                  <a16:creationId xmlns:a16="http://schemas.microsoft.com/office/drawing/2014/main" id="{8B3CF2DC-6AEA-A45E-585E-D2E1CBE5AC3F}"/>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19" name="bg object 27">
              <a:extLst>
                <a:ext uri="{FF2B5EF4-FFF2-40B4-BE49-F238E27FC236}">
                  <a16:creationId xmlns:a16="http://schemas.microsoft.com/office/drawing/2014/main" id="{08A29A70-217C-42FB-6D68-4B3D6C70E298}"/>
                </a:ext>
              </a:extLst>
            </p:cNvPr>
            <p:cNvPicPr/>
            <p:nvPr/>
          </p:nvPicPr>
          <p:blipFill>
            <a:blip r:embed="rId3" cstate="print"/>
            <a:stretch>
              <a:fillRect/>
            </a:stretch>
          </p:blipFill>
          <p:spPr>
            <a:xfrm>
              <a:off x="15319313" y="615600"/>
              <a:ext cx="174066" cy="190474"/>
            </a:xfrm>
            <a:prstGeom prst="rect">
              <a:avLst/>
            </a:prstGeom>
          </p:spPr>
        </p:pic>
        <p:sp>
          <p:nvSpPr>
            <p:cNvPr id="21" name="bg object 28">
              <a:extLst>
                <a:ext uri="{FF2B5EF4-FFF2-40B4-BE49-F238E27FC236}">
                  <a16:creationId xmlns:a16="http://schemas.microsoft.com/office/drawing/2014/main" id="{040B8E3A-EEDA-7681-4E6C-B878924E1A76}"/>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34" name="bg object 29">
              <a:extLst>
                <a:ext uri="{FF2B5EF4-FFF2-40B4-BE49-F238E27FC236}">
                  <a16:creationId xmlns:a16="http://schemas.microsoft.com/office/drawing/2014/main" id="{AD2071BC-8D43-C803-D19D-150919B4F45B}"/>
                </a:ext>
              </a:extLst>
            </p:cNvPr>
            <p:cNvPicPr/>
            <p:nvPr/>
          </p:nvPicPr>
          <p:blipFill>
            <a:blip r:embed="rId4" cstate="print"/>
            <a:stretch>
              <a:fillRect/>
            </a:stretch>
          </p:blipFill>
          <p:spPr>
            <a:xfrm>
              <a:off x="14863181" y="891808"/>
              <a:ext cx="1378851" cy="179524"/>
            </a:xfrm>
            <a:prstGeom prst="rect">
              <a:avLst/>
            </a:prstGeom>
          </p:spPr>
        </p:pic>
      </p:grpSp>
      <p:sp>
        <p:nvSpPr>
          <p:cNvPr id="35" name="background">
            <a:extLst>
              <a:ext uri="{FF2B5EF4-FFF2-40B4-BE49-F238E27FC236}">
                <a16:creationId xmlns:a16="http://schemas.microsoft.com/office/drawing/2014/main" id="{C2502BA8-ADD8-0C04-488C-449351F9B7AD}"/>
              </a:ext>
            </a:extLst>
          </p:cNvPr>
          <p:cNvSpPr/>
          <p:nvPr/>
        </p:nvSpPr>
        <p:spPr>
          <a:xfrm>
            <a:off x="112525" y="732910"/>
            <a:ext cx="11812693" cy="5697979"/>
          </a:xfrm>
          <a:custGeom>
            <a:avLst/>
            <a:gdLst/>
            <a:ahLst/>
            <a:cxnLst/>
            <a:rect l="l" t="t" r="r" b="b"/>
            <a:pathLst>
              <a:path w="15824835" h="6998334">
                <a:moveTo>
                  <a:pt x="15824822" y="0"/>
                </a:moveTo>
                <a:lnTo>
                  <a:pt x="0" y="852614"/>
                </a:lnTo>
                <a:lnTo>
                  <a:pt x="0" y="6998042"/>
                </a:lnTo>
                <a:lnTo>
                  <a:pt x="15824822" y="6998042"/>
                </a:lnTo>
                <a:lnTo>
                  <a:pt x="15824822" y="0"/>
                </a:lnTo>
                <a:close/>
              </a:path>
            </a:pathLst>
          </a:custGeom>
          <a:solidFill>
            <a:srgbClr val="8064A2"/>
          </a:solidFill>
        </p:spPr>
        <p:txBody>
          <a:bodyPr wrap="square" lIns="0" tIns="0" rIns="0" bIns="0" rtlCol="0"/>
          <a:lstStyle/>
          <a:p>
            <a:endParaRPr dirty="0"/>
          </a:p>
        </p:txBody>
      </p:sp>
      <p:sp>
        <p:nvSpPr>
          <p:cNvPr id="36" name="ZoneTexte 35">
            <a:extLst>
              <a:ext uri="{FF2B5EF4-FFF2-40B4-BE49-F238E27FC236}">
                <a16:creationId xmlns:a16="http://schemas.microsoft.com/office/drawing/2014/main" id="{43C8F773-40DB-DC7D-0C16-9CC7EC214486}"/>
              </a:ext>
            </a:extLst>
          </p:cNvPr>
          <p:cNvSpPr txBox="1"/>
          <p:nvPr/>
        </p:nvSpPr>
        <p:spPr>
          <a:xfrm>
            <a:off x="1092230" y="2779977"/>
            <a:ext cx="9816000" cy="646331"/>
          </a:xfrm>
          <a:prstGeom prst="rect">
            <a:avLst/>
          </a:prstGeom>
          <a:noFill/>
        </p:spPr>
        <p:txBody>
          <a:bodyPr wrap="square" rtlCol="0">
            <a:spAutoFit/>
          </a:bodyPr>
          <a:lstStyle/>
          <a:p>
            <a:pPr algn="ctr"/>
            <a:r>
              <a:rPr lang="fr-FR" sz="3600" dirty="0">
                <a:solidFill>
                  <a:schemeClr val="bg1"/>
                </a:solidFill>
                <a:latin typeface="Arial Black" panose="020B0A04020102020204" pitchFamily="34" charset="0"/>
              </a:rPr>
              <a:t>Prévisions - octobre à décembre </a:t>
            </a:r>
          </a:p>
        </p:txBody>
      </p:sp>
    </p:spTree>
    <p:extLst>
      <p:ext uri="{BB962C8B-B14F-4D97-AF65-F5344CB8AC3E}">
        <p14:creationId xmlns:p14="http://schemas.microsoft.com/office/powerpoint/2010/main" val="2910660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t>19</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Hébergements : hôtellerie</a:t>
            </a:r>
          </a:p>
        </p:txBody>
      </p:sp>
      <p:sp>
        <p:nvSpPr>
          <p:cNvPr id="14" name="ZoneTexte 13"/>
          <p:cNvSpPr txBox="1"/>
          <p:nvPr/>
        </p:nvSpPr>
        <p:spPr>
          <a:xfrm>
            <a:off x="358543" y="5661402"/>
            <a:ext cx="2685351"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t>
            </a:r>
            <a:r>
              <a:rPr lang="fr-FR" sz="1000" dirty="0" err="1">
                <a:solidFill>
                  <a:srgbClr val="7F7F7F"/>
                </a:solidFill>
              </a:rPr>
              <a:t>MKG_Destination</a:t>
            </a:r>
            <a:r>
              <a:rPr lang="fr-FR" sz="1000" dirty="0">
                <a:solidFill>
                  <a:srgbClr val="7F7F7F"/>
                </a:solidFill>
              </a:rPr>
              <a:t>, septembre 2023</a:t>
            </a:r>
          </a:p>
        </p:txBody>
      </p:sp>
      <p:sp>
        <p:nvSpPr>
          <p:cNvPr id="15" name="Espace réservé du pied de page 2">
            <a:extLst>
              <a:ext uri="{FF2B5EF4-FFF2-40B4-BE49-F238E27FC236}">
                <a16:creationId xmlns:a16="http://schemas.microsoft.com/office/drawing/2014/main" id="{BFB2E5A8-D8E0-6F68-E423-C849689D3E6B}"/>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object 3">
            <a:extLst>
              <a:ext uri="{FF2B5EF4-FFF2-40B4-BE49-F238E27FC236}">
                <a16:creationId xmlns:a16="http://schemas.microsoft.com/office/drawing/2014/main" id="{EEEDC52A-6636-C381-35D5-9FD3C2659AE5}"/>
              </a:ext>
            </a:extLst>
          </p:cNvPr>
          <p:cNvSpPr/>
          <p:nvPr/>
        </p:nvSpPr>
        <p:spPr>
          <a:xfrm>
            <a:off x="0" y="-1"/>
            <a:ext cx="12192000" cy="1530530"/>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058181"/>
          </a:solidFill>
        </p:spPr>
        <p:txBody>
          <a:bodyPr wrap="square" lIns="0" tIns="0" rIns="0" bIns="0" rtlCol="0"/>
          <a:lstStyle/>
          <a:p>
            <a:endParaRPr dirty="0"/>
          </a:p>
        </p:txBody>
      </p:sp>
      <p:sp>
        <p:nvSpPr>
          <p:cNvPr id="5" name="object 12">
            <a:extLst>
              <a:ext uri="{FF2B5EF4-FFF2-40B4-BE49-F238E27FC236}">
                <a16:creationId xmlns:a16="http://schemas.microsoft.com/office/drawing/2014/main" id="{421B0CFD-ED26-23F7-9C94-259F5912A101}"/>
              </a:ext>
            </a:extLst>
          </p:cNvPr>
          <p:cNvSpPr txBox="1"/>
          <p:nvPr/>
        </p:nvSpPr>
        <p:spPr>
          <a:xfrm>
            <a:off x="2906812" y="283324"/>
            <a:ext cx="7307380" cy="443711"/>
          </a:xfrm>
          <a:prstGeom prst="rect">
            <a:avLst/>
          </a:prstGeom>
        </p:spPr>
        <p:txBody>
          <a:bodyPr vert="horz" wrap="square" lIns="0" tIns="12700" rIns="0" bIns="0" rtlCol="0">
            <a:spAutoFit/>
          </a:bodyPr>
          <a:lstStyle/>
          <a:p>
            <a:pPr marL="12700" algn="ctr">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HÉBERGEMENT</a:t>
            </a:r>
          </a:p>
        </p:txBody>
      </p:sp>
      <p:sp>
        <p:nvSpPr>
          <p:cNvPr id="10" name="object 9">
            <a:extLst>
              <a:ext uri="{FF2B5EF4-FFF2-40B4-BE49-F238E27FC236}">
                <a16:creationId xmlns:a16="http://schemas.microsoft.com/office/drawing/2014/main" id="{3AAADCD1-A4F5-16DB-1EC8-8DF04A165591}"/>
              </a:ext>
            </a:extLst>
          </p:cNvPr>
          <p:cNvSpPr/>
          <p:nvPr/>
        </p:nvSpPr>
        <p:spPr>
          <a:xfrm>
            <a:off x="4304347" y="2568"/>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855AEF65-DEB5-11AA-8D9A-54D01BFAD9AA}"/>
              </a:ext>
            </a:extLst>
          </p:cNvPr>
          <p:cNvGrpSpPr/>
          <p:nvPr/>
        </p:nvGrpSpPr>
        <p:grpSpPr>
          <a:xfrm>
            <a:off x="1071315" y="840154"/>
            <a:ext cx="8631485" cy="45719"/>
            <a:chOff x="404515" y="791289"/>
            <a:chExt cx="9589046" cy="0"/>
          </a:xfrm>
        </p:grpSpPr>
        <p:cxnSp>
          <p:nvCxnSpPr>
            <p:cNvPr id="13" name="Connecteur droit 12">
              <a:extLst>
                <a:ext uri="{FF2B5EF4-FFF2-40B4-BE49-F238E27FC236}">
                  <a16:creationId xmlns:a16="http://schemas.microsoft.com/office/drawing/2014/main" id="{3E248E77-5D41-D5BB-753A-AB18E8CDC2B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bject 7">
              <a:extLst>
                <a:ext uri="{FF2B5EF4-FFF2-40B4-BE49-F238E27FC236}">
                  <a16:creationId xmlns:a16="http://schemas.microsoft.com/office/drawing/2014/main" id="{D8F3A7E9-D235-C738-6CF6-EFB1E46DFB64}"/>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20" name="object 5">
            <a:extLst>
              <a:ext uri="{FF2B5EF4-FFF2-40B4-BE49-F238E27FC236}">
                <a16:creationId xmlns:a16="http://schemas.microsoft.com/office/drawing/2014/main" id="{B819A9C9-12DD-7A92-202D-3324DA14FFCD}"/>
              </a:ext>
            </a:extLst>
          </p:cNvPr>
          <p:cNvSpPr/>
          <p:nvPr/>
        </p:nvSpPr>
        <p:spPr>
          <a:xfrm>
            <a:off x="-12832" y="-1186"/>
            <a:ext cx="3737108" cy="1530529"/>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06A09C"/>
          </a:solidFill>
        </p:spPr>
        <p:txBody>
          <a:bodyPr wrap="square" lIns="0" tIns="0" rIns="0" bIns="0" rtlCol="0"/>
          <a:lstStyle/>
          <a:p>
            <a:endParaRPr/>
          </a:p>
        </p:txBody>
      </p:sp>
      <p:sp>
        <p:nvSpPr>
          <p:cNvPr id="21" name="object 9">
            <a:extLst>
              <a:ext uri="{FF2B5EF4-FFF2-40B4-BE49-F238E27FC236}">
                <a16:creationId xmlns:a16="http://schemas.microsoft.com/office/drawing/2014/main" id="{13B4C2E3-B695-8C3E-BEE3-86A09B44C8B9}"/>
              </a:ext>
            </a:extLst>
          </p:cNvPr>
          <p:cNvSpPr txBox="1"/>
          <p:nvPr/>
        </p:nvSpPr>
        <p:spPr>
          <a:xfrm>
            <a:off x="-1061764" y="935662"/>
            <a:ext cx="112806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Arial" panose="020B0604020202020204" pitchFamily="34" charset="0"/>
                <a:cs typeface="Arial" panose="020B0604020202020204" pitchFamily="34" charset="0"/>
              </a:rPr>
              <a:t>Hôtellerie</a:t>
            </a:r>
            <a:endParaRPr sz="1600" spc="40" dirty="0">
              <a:solidFill>
                <a:srgbClr val="FFFFFF"/>
              </a:solidFill>
              <a:latin typeface="Arial" panose="020B0604020202020204" pitchFamily="34" charset="0"/>
              <a:cs typeface="Arial" panose="020B0604020202020204" pitchFamily="34" charset="0"/>
            </a:endParaRPr>
          </a:p>
        </p:txBody>
      </p:sp>
      <p:sp>
        <p:nvSpPr>
          <p:cNvPr id="24" name="object 8">
            <a:extLst>
              <a:ext uri="{FF2B5EF4-FFF2-40B4-BE49-F238E27FC236}">
                <a16:creationId xmlns:a16="http://schemas.microsoft.com/office/drawing/2014/main" id="{CE5E7209-A6DC-09FC-93E3-F494998FCCFE}"/>
              </a:ext>
            </a:extLst>
          </p:cNvPr>
          <p:cNvSpPr/>
          <p:nvPr/>
        </p:nvSpPr>
        <p:spPr>
          <a:xfrm>
            <a:off x="11930789" y="463621"/>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06A09C"/>
          </a:solidFill>
        </p:spPr>
        <p:txBody>
          <a:bodyPr wrap="square" lIns="0" tIns="0" rIns="0" bIns="0" rtlCol="0"/>
          <a:lstStyle/>
          <a:p>
            <a:endParaRPr/>
          </a:p>
        </p:txBody>
      </p:sp>
      <p:sp>
        <p:nvSpPr>
          <p:cNvPr id="16" name="Rectangle 15">
            <a:extLst>
              <a:ext uri="{FF2B5EF4-FFF2-40B4-BE49-F238E27FC236}">
                <a16:creationId xmlns:a16="http://schemas.microsoft.com/office/drawing/2014/main" id="{66F09444-E963-E4D4-2C44-864B6ABFC592}"/>
              </a:ext>
            </a:extLst>
          </p:cNvPr>
          <p:cNvSpPr/>
          <p:nvPr/>
        </p:nvSpPr>
        <p:spPr>
          <a:xfrm>
            <a:off x="7968641" y="3429000"/>
            <a:ext cx="3962148" cy="2677656"/>
          </a:xfrm>
          <a:prstGeom prst="rect">
            <a:avLst/>
          </a:prstGeom>
        </p:spPr>
        <p:txBody>
          <a:bodyPr wrap="square">
            <a:spAutoFit/>
          </a:bodyPr>
          <a:lstStyle/>
          <a:p>
            <a:pPr>
              <a:tabLst>
                <a:tab pos="457200" algn="l"/>
              </a:tabLst>
            </a:pPr>
            <a:r>
              <a:rPr lang="fr-FR" sz="1200" dirty="0">
                <a:solidFill>
                  <a:srgbClr val="7F7F7F"/>
                </a:solidFill>
                <a:latin typeface="Arial" panose="020B0604020202020204" pitchFamily="34" charset="0"/>
                <a:cs typeface="Arial" panose="020B0604020202020204" pitchFamily="34" charset="0"/>
              </a:rPr>
              <a:t>L’observation des taux de réservation dans l’hôtellerie début septembre montre des niveaux en hausse par rapport à 2022 (+5 points par rapport à octobre 2022). Aussi, les taux de réservation restent élevés d’octobre à décembre (pouvant être liés à la Coupe du monde de rugby et aux vacances scolaires).</a:t>
            </a:r>
          </a:p>
          <a:p>
            <a:pPr>
              <a:tabLst>
                <a:tab pos="457200" algn="l"/>
              </a:tabLst>
            </a:pPr>
            <a:endParaRPr lang="fr-FR" sz="1200" dirty="0">
              <a:solidFill>
                <a:srgbClr val="7F7F7F"/>
              </a:solidFill>
              <a:latin typeface="Arial" panose="020B0604020202020204" pitchFamily="34" charset="0"/>
              <a:cs typeface="Arial" panose="020B0604020202020204" pitchFamily="34" charset="0"/>
            </a:endParaRPr>
          </a:p>
          <a:p>
            <a:pPr>
              <a:tabLst>
                <a:tab pos="457200" algn="l"/>
              </a:tabLst>
            </a:pPr>
            <a:r>
              <a:rPr lang="fr-FR" sz="1200" dirty="0">
                <a:solidFill>
                  <a:srgbClr val="7F7F7F"/>
                </a:solidFill>
                <a:latin typeface="Arial" panose="020B0604020202020204" pitchFamily="34" charset="0"/>
                <a:cs typeface="Arial" panose="020B0604020202020204" pitchFamily="34" charset="0"/>
              </a:rPr>
              <a:t>Par ailleurs, le retour des clientèles internationales avec des séjours réservés davantage  en avance contribue à ce résultat.</a:t>
            </a:r>
          </a:p>
          <a:p>
            <a:pPr>
              <a:tabLst>
                <a:tab pos="457200" algn="l"/>
              </a:tabLst>
            </a:pPr>
            <a:endParaRPr lang="fr-FR" sz="1200" dirty="0">
              <a:solidFill>
                <a:srgbClr val="7F7F7F"/>
              </a:solidFill>
              <a:latin typeface="Arial" panose="020B0604020202020204" pitchFamily="34" charset="0"/>
              <a:cs typeface="Arial" panose="020B0604020202020204" pitchFamily="34" charset="0"/>
            </a:endParaRPr>
          </a:p>
          <a:p>
            <a:pPr>
              <a:tabLst>
                <a:tab pos="457200" algn="l"/>
              </a:tabLst>
            </a:pPr>
            <a:r>
              <a:rPr lang="fr-FR" sz="1200" dirty="0">
                <a:solidFill>
                  <a:srgbClr val="7F7F7F"/>
                </a:solidFill>
                <a:latin typeface="Arial" panose="020B0604020202020204" pitchFamily="34" charset="0"/>
                <a:cs typeface="Arial" panose="020B0604020202020204" pitchFamily="34" charset="0"/>
              </a:rPr>
              <a:t>Enfin, les craintes liées à l’inflation ont également pu entrainer un mouvement de réservations davantage anticipées qu’auparavant.</a:t>
            </a:r>
          </a:p>
        </p:txBody>
      </p:sp>
      <p:sp>
        <p:nvSpPr>
          <p:cNvPr id="17" name="ZoneTexte 16">
            <a:extLst>
              <a:ext uri="{FF2B5EF4-FFF2-40B4-BE49-F238E27FC236}">
                <a16:creationId xmlns:a16="http://schemas.microsoft.com/office/drawing/2014/main" id="{B22B2704-D8CF-DCE9-F3AB-1977DD7E09E6}"/>
              </a:ext>
            </a:extLst>
          </p:cNvPr>
          <p:cNvSpPr txBox="1"/>
          <p:nvPr/>
        </p:nvSpPr>
        <p:spPr>
          <a:xfrm>
            <a:off x="358543" y="1735443"/>
            <a:ext cx="6423498" cy="461665"/>
          </a:xfrm>
          <a:prstGeom prst="rect">
            <a:avLst/>
          </a:prstGeom>
          <a:noFill/>
        </p:spPr>
        <p:txBody>
          <a:bodyPr wrap="square" rtlCol="0">
            <a:spAutoFit/>
          </a:bodyPr>
          <a:lstStyle/>
          <a:p>
            <a:r>
              <a:rPr lang="fr-FR" sz="1200" b="1" dirty="0">
                <a:solidFill>
                  <a:srgbClr val="058181"/>
                </a:solidFill>
                <a:latin typeface="Arial" panose="020B0604020202020204" pitchFamily="34" charset="0"/>
                <a:cs typeface="Arial" panose="020B0604020202020204" pitchFamily="34" charset="0"/>
              </a:rPr>
              <a:t>Taux de réservation de l’hôtellerie en France métropolitaine au 1</a:t>
            </a:r>
            <a:r>
              <a:rPr lang="fr-FR" sz="1200" b="1" baseline="30000" dirty="0">
                <a:solidFill>
                  <a:srgbClr val="058181"/>
                </a:solidFill>
                <a:latin typeface="Arial" panose="020B0604020202020204" pitchFamily="34" charset="0"/>
                <a:cs typeface="Arial" panose="020B0604020202020204" pitchFamily="34" charset="0"/>
              </a:rPr>
              <a:t>er</a:t>
            </a:r>
            <a:r>
              <a:rPr lang="fr-FR" sz="1200" b="1" dirty="0">
                <a:solidFill>
                  <a:srgbClr val="058181"/>
                </a:solidFill>
                <a:latin typeface="Arial" panose="020B0604020202020204" pitchFamily="34" charset="0"/>
                <a:cs typeface="Arial" panose="020B0604020202020204" pitchFamily="34" charset="0"/>
              </a:rPr>
              <a:t> juin 2023</a:t>
            </a:r>
          </a:p>
          <a:p>
            <a:endParaRPr lang="fr-FR" sz="1200" b="1" dirty="0">
              <a:solidFill>
                <a:srgbClr val="058181"/>
              </a:solidFill>
              <a:latin typeface="Marianne" panose="02000000000000000000" pitchFamily="50" charset="0"/>
              <a:cs typeface="Arial" panose="020B0604020202020204" pitchFamily="34" charset="0"/>
            </a:endParaRPr>
          </a:p>
        </p:txBody>
      </p:sp>
      <p:grpSp>
        <p:nvGrpSpPr>
          <p:cNvPr id="44" name="Groupe 43">
            <a:extLst>
              <a:ext uri="{FF2B5EF4-FFF2-40B4-BE49-F238E27FC236}">
                <a16:creationId xmlns:a16="http://schemas.microsoft.com/office/drawing/2014/main" id="{30728432-B3F7-13DE-F757-E45C4A3BCFB8}"/>
              </a:ext>
            </a:extLst>
          </p:cNvPr>
          <p:cNvGrpSpPr/>
          <p:nvPr/>
        </p:nvGrpSpPr>
        <p:grpSpPr>
          <a:xfrm>
            <a:off x="10906538" y="405461"/>
            <a:ext cx="894524" cy="469618"/>
            <a:chOff x="14835498" y="331603"/>
            <a:chExt cx="1409029" cy="739729"/>
          </a:xfrm>
        </p:grpSpPr>
        <p:sp>
          <p:nvSpPr>
            <p:cNvPr id="45" name="bg object 22">
              <a:extLst>
                <a:ext uri="{FF2B5EF4-FFF2-40B4-BE49-F238E27FC236}">
                  <a16:creationId xmlns:a16="http://schemas.microsoft.com/office/drawing/2014/main" id="{792F55DC-AD1A-9900-04D2-D35CD4A3BF20}"/>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46" name="bg object 23">
              <a:extLst>
                <a:ext uri="{FF2B5EF4-FFF2-40B4-BE49-F238E27FC236}">
                  <a16:creationId xmlns:a16="http://schemas.microsoft.com/office/drawing/2014/main" id="{D810242A-74FC-33B3-5B78-60A73F5ADEDC}"/>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47" name="bg object 24">
              <a:extLst>
                <a:ext uri="{FF2B5EF4-FFF2-40B4-BE49-F238E27FC236}">
                  <a16:creationId xmlns:a16="http://schemas.microsoft.com/office/drawing/2014/main" id="{5A3B34B7-1B9F-D5CA-BF85-C0B53B51314A}"/>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48" name="bg object 25">
              <a:extLst>
                <a:ext uri="{FF2B5EF4-FFF2-40B4-BE49-F238E27FC236}">
                  <a16:creationId xmlns:a16="http://schemas.microsoft.com/office/drawing/2014/main" id="{12672EB6-D071-ABD9-64C8-A8F71C0C9BB6}"/>
                </a:ext>
              </a:extLst>
            </p:cNvPr>
            <p:cNvPicPr/>
            <p:nvPr/>
          </p:nvPicPr>
          <p:blipFill>
            <a:blip r:embed="rId4" cstate="print"/>
            <a:stretch>
              <a:fillRect/>
            </a:stretch>
          </p:blipFill>
          <p:spPr>
            <a:xfrm>
              <a:off x="14863369" y="372145"/>
              <a:ext cx="174078" cy="190474"/>
            </a:xfrm>
            <a:prstGeom prst="rect">
              <a:avLst/>
            </a:prstGeom>
          </p:spPr>
        </p:pic>
        <p:sp>
          <p:nvSpPr>
            <p:cNvPr id="49" name="bg object 26">
              <a:extLst>
                <a:ext uri="{FF2B5EF4-FFF2-40B4-BE49-F238E27FC236}">
                  <a16:creationId xmlns:a16="http://schemas.microsoft.com/office/drawing/2014/main" id="{7D505198-7587-EB51-F078-8B50B4D9FE81}"/>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50" name="bg object 27">
              <a:extLst>
                <a:ext uri="{FF2B5EF4-FFF2-40B4-BE49-F238E27FC236}">
                  <a16:creationId xmlns:a16="http://schemas.microsoft.com/office/drawing/2014/main" id="{87791D01-FE66-051C-0BB3-6B6E3EFBE377}"/>
                </a:ext>
              </a:extLst>
            </p:cNvPr>
            <p:cNvPicPr/>
            <p:nvPr/>
          </p:nvPicPr>
          <p:blipFill>
            <a:blip r:embed="rId4" cstate="print"/>
            <a:stretch>
              <a:fillRect/>
            </a:stretch>
          </p:blipFill>
          <p:spPr>
            <a:xfrm>
              <a:off x="15319313" y="615600"/>
              <a:ext cx="174066" cy="190474"/>
            </a:xfrm>
            <a:prstGeom prst="rect">
              <a:avLst/>
            </a:prstGeom>
          </p:spPr>
        </p:pic>
        <p:sp>
          <p:nvSpPr>
            <p:cNvPr id="51" name="bg object 28">
              <a:extLst>
                <a:ext uri="{FF2B5EF4-FFF2-40B4-BE49-F238E27FC236}">
                  <a16:creationId xmlns:a16="http://schemas.microsoft.com/office/drawing/2014/main" id="{A45CC509-093C-2979-F955-021D8E308EB8}"/>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52" name="bg object 29">
              <a:extLst>
                <a:ext uri="{FF2B5EF4-FFF2-40B4-BE49-F238E27FC236}">
                  <a16:creationId xmlns:a16="http://schemas.microsoft.com/office/drawing/2014/main" id="{F72579FB-1787-ED08-B7B6-420366DBC8B6}"/>
                </a:ext>
              </a:extLst>
            </p:cNvPr>
            <p:cNvPicPr/>
            <p:nvPr/>
          </p:nvPicPr>
          <p:blipFill>
            <a:blip r:embed="rId5" cstate="print"/>
            <a:stretch>
              <a:fillRect/>
            </a:stretch>
          </p:blipFill>
          <p:spPr>
            <a:xfrm>
              <a:off x="14863181" y="891808"/>
              <a:ext cx="1378851" cy="179524"/>
            </a:xfrm>
            <a:prstGeom prst="rect">
              <a:avLst/>
            </a:prstGeom>
          </p:spPr>
        </p:pic>
      </p:grpSp>
      <p:grpSp>
        <p:nvGrpSpPr>
          <p:cNvPr id="57" name="Groupe 56">
            <a:extLst>
              <a:ext uri="{FF2B5EF4-FFF2-40B4-BE49-F238E27FC236}">
                <a16:creationId xmlns:a16="http://schemas.microsoft.com/office/drawing/2014/main" id="{A286DC78-8FA4-071E-58F6-199779CA6EA0}"/>
              </a:ext>
            </a:extLst>
          </p:cNvPr>
          <p:cNvGrpSpPr/>
          <p:nvPr/>
        </p:nvGrpSpPr>
        <p:grpSpPr>
          <a:xfrm>
            <a:off x="8236337" y="1937069"/>
            <a:ext cx="2267339" cy="1153908"/>
            <a:chOff x="4814596" y="3259472"/>
            <a:chExt cx="2267339" cy="1153908"/>
          </a:xfrm>
        </p:grpSpPr>
        <p:sp>
          <p:nvSpPr>
            <p:cNvPr id="58" name="Rectangle 57">
              <a:extLst>
                <a:ext uri="{FF2B5EF4-FFF2-40B4-BE49-F238E27FC236}">
                  <a16:creationId xmlns:a16="http://schemas.microsoft.com/office/drawing/2014/main" id="{92CE62B5-8516-9303-1317-80DF37CDFE5E}"/>
                </a:ext>
              </a:extLst>
            </p:cNvPr>
            <p:cNvSpPr/>
            <p:nvPr/>
          </p:nvSpPr>
          <p:spPr>
            <a:xfrm>
              <a:off x="4814596" y="3259472"/>
              <a:ext cx="2267339" cy="1153908"/>
            </a:xfrm>
            <a:prstGeom prst="rect">
              <a:avLst/>
            </a:prstGeom>
            <a:solidFill>
              <a:srgbClr val="05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Rectangle 58">
              <a:extLst>
                <a:ext uri="{FF2B5EF4-FFF2-40B4-BE49-F238E27FC236}">
                  <a16:creationId xmlns:a16="http://schemas.microsoft.com/office/drawing/2014/main" id="{68190605-5DCC-C46B-DFBB-6F7B83A29565}"/>
                </a:ext>
              </a:extLst>
            </p:cNvPr>
            <p:cNvSpPr/>
            <p:nvPr/>
          </p:nvSpPr>
          <p:spPr>
            <a:xfrm>
              <a:off x="4934196" y="3336328"/>
              <a:ext cx="2028137" cy="1061829"/>
            </a:xfrm>
            <a:prstGeom prst="rect">
              <a:avLst/>
            </a:prstGeom>
          </p:spPr>
          <p:txBody>
            <a:bodyPr wrap="square">
              <a:spAutoFit/>
            </a:bodyPr>
            <a:lstStyle/>
            <a:p>
              <a:pPr algn="ctr"/>
              <a:r>
                <a:rPr lang="fr-FR" sz="2400" b="1" dirty="0">
                  <a:solidFill>
                    <a:schemeClr val="bg1"/>
                  </a:solidFill>
                  <a:latin typeface="Arial" panose="020B0604020202020204" pitchFamily="34" charset="0"/>
                  <a:cs typeface="Arial" panose="020B0604020202020204" pitchFamily="34" charset="0"/>
                </a:rPr>
                <a:t>+5</a:t>
              </a:r>
              <a:r>
                <a:rPr lang="fr-FR" sz="1300" b="1" dirty="0">
                  <a:solidFill>
                    <a:schemeClr val="bg1"/>
                  </a:solidFill>
                  <a:latin typeface="Arial" panose="020B0604020202020204" pitchFamily="34" charset="0"/>
                  <a:cs typeface="Arial" panose="020B0604020202020204" pitchFamily="34" charset="0"/>
                </a:rPr>
                <a:t>pts</a:t>
              </a:r>
            </a:p>
            <a:p>
              <a:pPr algn="ctr"/>
              <a:r>
                <a:rPr lang="fr-FR" sz="1300" i="1" dirty="0">
                  <a:solidFill>
                    <a:schemeClr val="bg1"/>
                  </a:solidFill>
                  <a:latin typeface="Arial" panose="020B0604020202020204" pitchFamily="34" charset="0"/>
                  <a:cs typeface="Arial" panose="020B0604020202020204" pitchFamily="34" charset="0"/>
                </a:rPr>
                <a:t>Taux de réservation pour octobre</a:t>
              </a:r>
            </a:p>
            <a:p>
              <a:pPr algn="ctr"/>
              <a:endParaRPr lang="fr-FR" sz="1300" i="1" dirty="0">
                <a:solidFill>
                  <a:schemeClr val="bg1"/>
                </a:solidFill>
                <a:latin typeface="Arial" panose="020B0604020202020204" pitchFamily="34" charset="0"/>
                <a:cs typeface="Arial" panose="020B0604020202020204" pitchFamily="34" charset="0"/>
              </a:endParaRPr>
            </a:p>
          </p:txBody>
        </p:sp>
      </p:grpSp>
      <p:graphicFrame>
        <p:nvGraphicFramePr>
          <p:cNvPr id="2" name="Graphique 1">
            <a:extLst>
              <a:ext uri="{FF2B5EF4-FFF2-40B4-BE49-F238E27FC236}">
                <a16:creationId xmlns:a16="http://schemas.microsoft.com/office/drawing/2014/main" id="{1A34CE84-9CD6-3BB1-D517-96244810D2D1}"/>
              </a:ext>
            </a:extLst>
          </p:cNvPr>
          <p:cNvGraphicFramePr>
            <a:graphicFrameLocks/>
          </p:cNvGraphicFramePr>
          <p:nvPr>
            <p:custDataLst>
              <p:tags r:id="rId1"/>
            </p:custDataLst>
            <p:extLst>
              <p:ext uri="{D42A27DB-BD31-4B8C-83A1-F6EECF244321}">
                <p14:modId xmlns:p14="http://schemas.microsoft.com/office/powerpoint/2010/main" val="596194225"/>
              </p:ext>
            </p:extLst>
          </p:nvPr>
        </p:nvGraphicFramePr>
        <p:xfrm>
          <a:off x="332255" y="2127393"/>
          <a:ext cx="7184340" cy="34440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5466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3"/>
          <p:cNvSpPr/>
          <p:nvPr/>
        </p:nvSpPr>
        <p:spPr>
          <a:xfrm>
            <a:off x="0" y="0"/>
            <a:ext cx="12192000" cy="1349237"/>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23366F"/>
          </a:solidFill>
        </p:spPr>
        <p:txBody>
          <a:bodyPr wrap="square" lIns="0" tIns="0" rIns="0" bIns="0" rtlCol="0"/>
          <a:lstStyle/>
          <a:p>
            <a:endParaRPr dirty="0"/>
          </a:p>
        </p:txBody>
      </p:sp>
      <p:sp>
        <p:nvSpPr>
          <p:cNvPr id="22" name="object 5"/>
          <p:cNvSpPr/>
          <p:nvPr/>
        </p:nvSpPr>
        <p:spPr>
          <a:xfrm>
            <a:off x="10801" y="810"/>
            <a:ext cx="3144342" cy="1348427"/>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4D5592"/>
          </a:solidFill>
        </p:spPr>
        <p:txBody>
          <a:bodyPr wrap="square" lIns="0" tIns="0" rIns="0" bIns="0" rtlCol="0"/>
          <a:lstStyle/>
          <a:p>
            <a:endParaRPr/>
          </a:p>
        </p:txBody>
      </p:sp>
      <p:sp>
        <p:nvSpPr>
          <p:cNvPr id="23" name="object 8"/>
          <p:cNvSpPr/>
          <p:nvPr/>
        </p:nvSpPr>
        <p:spPr>
          <a:xfrm>
            <a:off x="11922144" y="484902"/>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4D5592"/>
          </a:solidFill>
        </p:spPr>
        <p:txBody>
          <a:bodyPr wrap="square" lIns="0" tIns="0" rIns="0" bIns="0" rtlCol="0"/>
          <a:lstStyle/>
          <a:p>
            <a:endParaRPr/>
          </a:p>
        </p:txBody>
      </p:sp>
      <p:sp>
        <p:nvSpPr>
          <p:cNvPr id="24" name="object 12"/>
          <p:cNvSpPr txBox="1"/>
          <p:nvPr/>
        </p:nvSpPr>
        <p:spPr>
          <a:xfrm>
            <a:off x="3155797" y="316931"/>
            <a:ext cx="7224078" cy="443711"/>
          </a:xfrm>
          <a:prstGeom prst="rect">
            <a:avLst/>
          </a:prstGeom>
        </p:spPr>
        <p:txBody>
          <a:bodyPr vert="horz" wrap="square" lIns="0" tIns="12700" rIns="0" bIns="0" rtlCol="0">
            <a:spAutoFit/>
          </a:bodyPr>
          <a:lstStyle/>
          <a:p>
            <a:pPr marL="12700">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SOURCES ET METHODOLOGIES</a:t>
            </a:r>
            <a:endParaRPr lang="fr-FR" sz="2800" dirty="0">
              <a:solidFill>
                <a:schemeClr val="bg1"/>
              </a:solidFill>
              <a:latin typeface="Arial" panose="020B0604020202020204" pitchFamily="34" charset="0"/>
              <a:cs typeface="Arial" panose="020B0604020202020204" pitchFamily="34" charset="0"/>
            </a:endParaRPr>
          </a:p>
        </p:txBody>
      </p:sp>
      <p:sp>
        <p:nvSpPr>
          <p:cNvPr id="30" name="object 7"/>
          <p:cNvSpPr/>
          <p:nvPr/>
        </p:nvSpPr>
        <p:spPr>
          <a:xfrm>
            <a:off x="8434493" y="909052"/>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cxnSp>
        <p:nvCxnSpPr>
          <p:cNvPr id="31" name="Connecteur droit 30"/>
          <p:cNvCxnSpPr/>
          <p:nvPr/>
        </p:nvCxnSpPr>
        <p:spPr>
          <a:xfrm flipH="1">
            <a:off x="3039215" y="909052"/>
            <a:ext cx="53952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bject 9"/>
          <p:cNvSpPr/>
          <p:nvPr/>
        </p:nvSpPr>
        <p:spPr>
          <a:xfrm>
            <a:off x="4967922" y="-6711"/>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sp>
        <p:nvSpPr>
          <p:cNvPr id="41" name="Rectangle 40"/>
          <p:cNvSpPr/>
          <p:nvPr/>
        </p:nvSpPr>
        <p:spPr>
          <a:xfrm>
            <a:off x="696132" y="1989141"/>
            <a:ext cx="1035733" cy="523220"/>
          </a:xfrm>
          <a:prstGeom prst="rect">
            <a:avLst/>
          </a:prstGeom>
        </p:spPr>
        <p:txBody>
          <a:bodyPr wrap="none">
            <a:spAutoFit/>
          </a:bodyPr>
          <a:lstStyle/>
          <a:p>
            <a:pPr algn="ctr"/>
            <a:r>
              <a:rPr lang="fr-FR" sz="2800" b="1" dirty="0">
                <a:solidFill>
                  <a:schemeClr val="bg1"/>
                </a:solidFill>
                <a:latin typeface="Marianne" panose="02000000000000000000" pitchFamily="50" charset="0"/>
                <a:cs typeface="Arial" panose="020B0604020202020204" pitchFamily="34" charset="0"/>
              </a:rPr>
              <a:t>5,5</a:t>
            </a:r>
            <a:r>
              <a:rPr lang="fr-FR" sz="1100" dirty="0">
                <a:solidFill>
                  <a:schemeClr val="bg1"/>
                </a:solidFill>
                <a:latin typeface="Marianne" panose="02000000000000000000" pitchFamily="50" charset="0"/>
                <a:cs typeface="Arial" panose="020B0604020202020204" pitchFamily="34" charset="0"/>
              </a:rPr>
              <a:t> Md€</a:t>
            </a:r>
          </a:p>
        </p:txBody>
      </p:sp>
      <p:sp>
        <p:nvSpPr>
          <p:cNvPr id="4" name="ZoneTexte 54 - 3">
            <a:extLst>
              <a:ext uri="{FF2B5EF4-FFF2-40B4-BE49-F238E27FC236}">
                <a16:creationId xmlns:a16="http://schemas.microsoft.com/office/drawing/2014/main" id="{F35F359E-2456-4B22-AFFA-44F949F9D00D}"/>
              </a:ext>
            </a:extLst>
          </p:cNvPr>
          <p:cNvSpPr txBox="1"/>
          <p:nvPr/>
        </p:nvSpPr>
        <p:spPr>
          <a:xfrm>
            <a:off x="1535273" y="1601307"/>
            <a:ext cx="10313270" cy="4701697"/>
          </a:xfrm>
          <a:prstGeom prst="rect">
            <a:avLst/>
          </a:prstGeom>
          <a:noFill/>
        </p:spPr>
        <p:txBody>
          <a:bodyPr wrap="square" rtlCol="0" anchor="ctr">
            <a:noAutofit/>
          </a:bodyPr>
          <a:lstStyle/>
          <a:p>
            <a:pPr algn="just"/>
            <a:r>
              <a:rPr lang="fr-FR" sz="1200" b="1" dirty="0">
                <a:solidFill>
                  <a:srgbClr val="FF0000"/>
                </a:solidFill>
                <a:latin typeface="Arial" panose="020B0604020202020204" pitchFamily="34" charset="0"/>
                <a:cs typeface="Arial" panose="020B0604020202020204" pitchFamily="34" charset="0"/>
              </a:rPr>
              <a:t>Baromètre Hôtellerie de Plein Air</a:t>
            </a:r>
          </a:p>
          <a:p>
            <a:pPr algn="just"/>
            <a:r>
              <a:rPr lang="fr-FR" sz="1200" dirty="0">
                <a:solidFill>
                  <a:srgbClr val="7F7F7F"/>
                </a:solidFill>
                <a:latin typeface="Arial" panose="020B0604020202020204" pitchFamily="34" charset="0"/>
                <a:cs typeface="Arial" panose="020B0604020202020204" pitchFamily="34" charset="0"/>
              </a:rPr>
              <a:t>Le baromètre de l’Hôtellerie de Plein Air FTO en partenariat avec la FNHPA, Atout France, ADN Tourisme, 7 CRT et certains départements porte sur un échantillon de 1 400 campings représentatifs du parc français. Il permet un suivi hebdomadaire des informations de fréquentation : volume de réservations, de nuitées, origines de la clientèle, etc. Les données sont directement tirées des logiciels de réservation des campings. Les résultats sont redressés pour tenir compte de la structure réelle du parc français de l’hôtellerie de plein air.</a:t>
            </a:r>
          </a:p>
          <a:p>
            <a:pPr algn="just"/>
            <a:endParaRPr lang="fr-FR" sz="1600" dirty="0">
              <a:solidFill>
                <a:srgbClr val="7F7F7F"/>
              </a:solidFill>
              <a:latin typeface="Arial" panose="020B0604020202020204" pitchFamily="34" charset="0"/>
              <a:ea typeface="Calibri" panose="020F0502020204030204" pitchFamily="34" charset="0"/>
              <a:cs typeface="Arial" panose="020B0604020202020204" pitchFamily="34" charset="0"/>
            </a:endParaRPr>
          </a:p>
          <a:p>
            <a:pPr algn="just"/>
            <a:r>
              <a:rPr lang="fr-FR" sz="1200" b="1" dirty="0">
                <a:solidFill>
                  <a:srgbClr val="FF0000"/>
                </a:solidFill>
                <a:latin typeface="Arial" panose="020B0604020202020204" pitchFamily="34" charset="0"/>
                <a:cs typeface="Arial" panose="020B0604020202020204" pitchFamily="34" charset="0"/>
              </a:rPr>
              <a:t>Données MKG Consulting </a:t>
            </a:r>
          </a:p>
          <a:p>
            <a:pPr algn="just"/>
            <a:r>
              <a:rPr lang="fr-FR" sz="1200" dirty="0">
                <a:solidFill>
                  <a:srgbClr val="7F7F7F"/>
                </a:solidFill>
                <a:latin typeface="Arial" panose="020B0604020202020204" pitchFamily="34" charset="0"/>
                <a:cs typeface="Arial" panose="020B0604020202020204" pitchFamily="34" charset="0"/>
              </a:rPr>
              <a:t>MKG est spécialiste de la collecte de données pour le secteur de l’hébergement touristique. Il s’appuie sur sa base de données </a:t>
            </a:r>
            <a:r>
              <a:rPr lang="fr-FR" sz="1200" dirty="0" err="1">
                <a:solidFill>
                  <a:srgbClr val="7F7F7F"/>
                </a:solidFill>
                <a:latin typeface="Arial" panose="020B0604020202020204" pitchFamily="34" charset="0"/>
                <a:cs typeface="Arial" panose="020B0604020202020204" pitchFamily="34" charset="0"/>
              </a:rPr>
              <a:t>MKG_Consulting</a:t>
            </a:r>
            <a:r>
              <a:rPr lang="fr-FR" sz="1200" dirty="0">
                <a:solidFill>
                  <a:srgbClr val="7F7F7F"/>
                </a:solidFill>
                <a:latin typeface="Arial" panose="020B0604020202020204" pitchFamily="34" charset="0"/>
                <a:cs typeface="Arial" panose="020B0604020202020204" pitchFamily="34" charset="0"/>
              </a:rPr>
              <a:t> pour cibler les performances réelles passées et futures des hôtels.</a:t>
            </a:r>
          </a:p>
          <a:p>
            <a:pPr algn="just"/>
            <a:endParaRPr lang="fr-FR" sz="1600" dirty="0">
              <a:solidFill>
                <a:srgbClr val="7F7F7F"/>
              </a:solidFill>
              <a:latin typeface="Arial" panose="020B0604020202020204" pitchFamily="34" charset="0"/>
              <a:cs typeface="Arial" panose="020B0604020202020204" pitchFamily="34" charset="0"/>
            </a:endParaRPr>
          </a:p>
          <a:p>
            <a:pPr algn="just"/>
            <a:r>
              <a:rPr lang="fr-FR" sz="1200" b="1" dirty="0">
                <a:solidFill>
                  <a:srgbClr val="FF0000"/>
                </a:solidFill>
                <a:latin typeface="Arial" panose="020B0604020202020204" pitchFamily="34" charset="0"/>
                <a:cs typeface="Arial" panose="020B0604020202020204" pitchFamily="34" charset="0"/>
              </a:rPr>
              <a:t>Données </a:t>
            </a:r>
            <a:r>
              <a:rPr lang="fr-FR" sz="1200" b="1" dirty="0" err="1">
                <a:solidFill>
                  <a:srgbClr val="FF0000"/>
                </a:solidFill>
                <a:latin typeface="Arial" panose="020B0604020202020204" pitchFamily="34" charset="0"/>
                <a:cs typeface="Arial" panose="020B0604020202020204" pitchFamily="34" charset="0"/>
              </a:rPr>
              <a:t>AirDNA</a:t>
            </a:r>
            <a:endParaRPr lang="fr-FR" sz="1200" b="1" dirty="0">
              <a:solidFill>
                <a:srgbClr val="FF0000"/>
              </a:solidFill>
              <a:latin typeface="Arial" panose="020B0604020202020204" pitchFamily="34" charset="0"/>
              <a:cs typeface="Arial" panose="020B0604020202020204" pitchFamily="34" charset="0"/>
            </a:endParaRPr>
          </a:p>
          <a:p>
            <a:pPr algn="just"/>
            <a:r>
              <a:rPr lang="fr-FR" sz="1200" dirty="0" err="1">
                <a:solidFill>
                  <a:srgbClr val="7F7F7F"/>
                </a:solidFill>
                <a:latin typeface="Arial" panose="020B0604020202020204" pitchFamily="34" charset="0"/>
                <a:cs typeface="Arial" panose="020B0604020202020204" pitchFamily="34" charset="0"/>
              </a:rPr>
              <a:t>AirDNA</a:t>
            </a:r>
            <a:r>
              <a:rPr lang="fr-FR" sz="1200" dirty="0">
                <a:solidFill>
                  <a:srgbClr val="7F7F7F"/>
                </a:solidFill>
                <a:latin typeface="Arial" panose="020B0604020202020204" pitchFamily="34" charset="0"/>
                <a:cs typeface="Arial" panose="020B0604020202020204" pitchFamily="34" charset="0"/>
              </a:rPr>
              <a:t> fournit des données précises du marché sur la location saisonnière en France. Ces données permettent de suivre l’évolution du parc de logements courte durée afin d’obtenir une analyse complète du territoire.</a:t>
            </a:r>
          </a:p>
          <a:p>
            <a:pPr algn="just"/>
            <a:endParaRPr lang="fr-FR" sz="1200" dirty="0">
              <a:solidFill>
                <a:srgbClr val="7F7F7F"/>
              </a:solidFill>
              <a:latin typeface="Arial" panose="020B0604020202020204" pitchFamily="34" charset="0"/>
              <a:cs typeface="Arial" panose="020B0604020202020204" pitchFamily="34" charset="0"/>
            </a:endParaRPr>
          </a:p>
          <a:p>
            <a:pPr algn="just"/>
            <a:r>
              <a:rPr lang="fr-FR" sz="1200" b="1" dirty="0" smtClean="0">
                <a:solidFill>
                  <a:srgbClr val="FF0000"/>
                </a:solidFill>
                <a:latin typeface="Arial" panose="020B0604020202020204" pitchFamily="34" charset="0"/>
                <a:cs typeface="Arial" panose="020B0604020202020204" pitchFamily="34" charset="0"/>
              </a:rPr>
              <a:t>Données </a:t>
            </a:r>
            <a:r>
              <a:rPr lang="fr-FR" sz="1200" b="1" dirty="0" err="1">
                <a:solidFill>
                  <a:srgbClr val="FF0000"/>
                </a:solidFill>
                <a:latin typeface="Arial" panose="020B0604020202020204" pitchFamily="34" charset="0"/>
                <a:cs typeface="Arial" panose="020B0604020202020204" pitchFamily="34" charset="0"/>
              </a:rPr>
              <a:t>ForwardKeys</a:t>
            </a:r>
            <a:endParaRPr lang="fr-FR" sz="1200" b="1" dirty="0">
              <a:solidFill>
                <a:srgbClr val="FF0000"/>
              </a:solidFill>
              <a:latin typeface="Arial" panose="020B0604020202020204" pitchFamily="34" charset="0"/>
              <a:cs typeface="Arial" panose="020B0604020202020204" pitchFamily="34" charset="0"/>
            </a:endParaRPr>
          </a:p>
          <a:p>
            <a:pPr algn="just"/>
            <a:r>
              <a:rPr lang="fr-FR" sz="1200" dirty="0" err="1">
                <a:solidFill>
                  <a:srgbClr val="7F7F7F"/>
                </a:solidFill>
                <a:latin typeface="Arial" panose="020B0604020202020204" pitchFamily="34" charset="0"/>
                <a:cs typeface="Arial" panose="020B0604020202020204" pitchFamily="34" charset="0"/>
              </a:rPr>
              <a:t>ForwardKeys</a:t>
            </a:r>
            <a:r>
              <a:rPr lang="fr-FR" sz="1200" dirty="0">
                <a:solidFill>
                  <a:srgbClr val="7F7F7F"/>
                </a:solidFill>
                <a:latin typeface="Arial" panose="020B0604020202020204" pitchFamily="34" charset="0"/>
                <a:cs typeface="Arial" panose="020B0604020202020204" pitchFamily="34" charset="0"/>
              </a:rPr>
              <a:t> établit les tendances de voyage dans le secteur aérien et fournit des informations sur qui voyage où et quand</a:t>
            </a:r>
            <a:r>
              <a:rPr lang="fr-FR" sz="1200" dirty="0">
                <a:solidFill>
                  <a:srgbClr val="A5A5A5"/>
                </a:solidFill>
                <a:latin typeface="Arial" panose="020B0604020202020204" pitchFamily="34" charset="0"/>
                <a:cs typeface="Arial" panose="020B0604020202020204" pitchFamily="34" charset="0"/>
              </a:rPr>
              <a:t>. </a:t>
            </a:r>
            <a:r>
              <a:rPr lang="fr-FR" sz="1200" dirty="0">
                <a:solidFill>
                  <a:srgbClr val="7F7F7F"/>
                </a:solidFill>
                <a:latin typeface="Arial" panose="020B0604020202020204" pitchFamily="34" charset="0"/>
                <a:cs typeface="Arial" panose="020B0604020202020204" pitchFamily="34" charset="0"/>
              </a:rPr>
              <a:t>Les données de voyage fournissent une précision en temps réel sur le parcours complet du voyageur.</a:t>
            </a:r>
          </a:p>
          <a:p>
            <a:pPr algn="just"/>
            <a:endParaRPr lang="fr-FR" sz="1600" dirty="0">
              <a:solidFill>
                <a:srgbClr val="7F7F7F"/>
              </a:solidFill>
              <a:latin typeface="Arial" panose="020B0604020202020204" pitchFamily="34" charset="0"/>
              <a:cs typeface="Arial" panose="020B0604020202020204" pitchFamily="34" charset="0"/>
            </a:endParaRPr>
          </a:p>
          <a:p>
            <a:pPr algn="just"/>
            <a:r>
              <a:rPr lang="fr-FR" sz="1200" b="1" dirty="0">
                <a:solidFill>
                  <a:srgbClr val="FF0000"/>
                </a:solidFill>
                <a:latin typeface="Arial" panose="020B0604020202020204" pitchFamily="34" charset="0"/>
                <a:cs typeface="Arial" panose="020B0604020202020204" pitchFamily="34" charset="0"/>
              </a:rPr>
              <a:t>Données </a:t>
            </a:r>
            <a:r>
              <a:rPr lang="fr-FR" sz="1200" b="1" dirty="0" err="1">
                <a:solidFill>
                  <a:srgbClr val="FF0000"/>
                </a:solidFill>
                <a:latin typeface="Arial" panose="020B0604020202020204" pitchFamily="34" charset="0"/>
                <a:cs typeface="Arial" panose="020B0604020202020204" pitchFamily="34" charset="0"/>
              </a:rPr>
              <a:t>YouGov</a:t>
            </a:r>
            <a:endParaRPr lang="fr-FR" sz="1200" b="1" dirty="0">
              <a:solidFill>
                <a:srgbClr val="FF0000"/>
              </a:solidFill>
              <a:latin typeface="Arial" panose="020B0604020202020204" pitchFamily="34" charset="0"/>
              <a:cs typeface="Arial" panose="020B0604020202020204" pitchFamily="34" charset="0"/>
            </a:endParaRPr>
          </a:p>
          <a:p>
            <a:pPr algn="just"/>
            <a:r>
              <a:rPr lang="fr-FR" sz="1200" dirty="0">
                <a:solidFill>
                  <a:srgbClr val="7F7F7F"/>
                </a:solidFill>
                <a:latin typeface="Arial" panose="020B0604020202020204" pitchFamily="34" charset="0"/>
                <a:cs typeface="Arial" panose="020B0604020202020204" pitchFamily="34" charset="0"/>
              </a:rPr>
              <a:t>L'enquête a été réalisée sur 1 014 personnes représentatives de la population nationale française âgée de 18 ans et plus. Le sondage a été effectué en ligne, sur le panel propriétaire </a:t>
            </a:r>
            <a:r>
              <a:rPr lang="fr-FR" sz="1200" dirty="0" err="1">
                <a:solidFill>
                  <a:srgbClr val="7F7F7F"/>
                </a:solidFill>
                <a:latin typeface="Arial" panose="020B0604020202020204" pitchFamily="34" charset="0"/>
                <a:cs typeface="Arial" panose="020B0604020202020204" pitchFamily="34" charset="0"/>
              </a:rPr>
              <a:t>YouGov</a:t>
            </a:r>
            <a:r>
              <a:rPr lang="fr-FR" sz="1200" dirty="0">
                <a:solidFill>
                  <a:srgbClr val="7F7F7F"/>
                </a:solidFill>
                <a:latin typeface="Arial" panose="020B0604020202020204" pitchFamily="34" charset="0"/>
                <a:cs typeface="Arial" panose="020B0604020202020204" pitchFamily="34" charset="0"/>
              </a:rPr>
              <a:t> France du 5 au 9 octobre 2023.</a:t>
            </a:r>
          </a:p>
        </p:txBody>
      </p:sp>
      <p:pic>
        <p:nvPicPr>
          <p:cNvPr id="6" name="Espace réservé du contenu 4">
            <a:extLst>
              <a:ext uri="{FF2B5EF4-FFF2-40B4-BE49-F238E27FC236}">
                <a16:creationId xmlns:a16="http://schemas.microsoft.com/office/drawing/2014/main" id="{C8449E27-CAAE-FDFD-77A6-769BC52F3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335" y="2004802"/>
            <a:ext cx="1499745" cy="712379"/>
          </a:xfrm>
          <a:prstGeom prst="rect">
            <a:avLst/>
          </a:prstGeom>
        </p:spPr>
      </p:pic>
      <p:pic>
        <p:nvPicPr>
          <p:cNvPr id="59" name="Image 58" descr="Une image contenant Graphique, cercle, texte, capture d’écran&#10;&#10;Description générée automatiquement">
            <a:extLst>
              <a:ext uri="{FF2B5EF4-FFF2-40B4-BE49-F238E27FC236}">
                <a16:creationId xmlns:a16="http://schemas.microsoft.com/office/drawing/2014/main" id="{C863DEE9-6986-F27C-2304-30464AD0A76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0128" r="27398"/>
          <a:stretch/>
        </p:blipFill>
        <p:spPr>
          <a:xfrm>
            <a:off x="398761" y="4537722"/>
            <a:ext cx="982587" cy="732380"/>
          </a:xfrm>
          <a:prstGeom prst="rect">
            <a:avLst/>
          </a:prstGeom>
        </p:spPr>
      </p:pic>
      <p:pic>
        <p:nvPicPr>
          <p:cNvPr id="61" name="Image 60" descr="Une image contenant Bleu électrique, logo, Police, symbole&#10;&#10;Description générée automatiquement">
            <a:extLst>
              <a:ext uri="{FF2B5EF4-FFF2-40B4-BE49-F238E27FC236}">
                <a16:creationId xmlns:a16="http://schemas.microsoft.com/office/drawing/2014/main" id="{7DBCCBF1-75B0-EC45-6DF3-64F5837D40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20" y="3150002"/>
            <a:ext cx="592278" cy="592278"/>
          </a:xfrm>
          <a:prstGeom prst="rect">
            <a:avLst/>
          </a:prstGeom>
        </p:spPr>
      </p:pic>
      <p:pic>
        <p:nvPicPr>
          <p:cNvPr id="12" name="Image 11" descr="Une image contenant texte, Police, logo, Graphique&#10;&#10;Description générée automatiquement">
            <a:extLst>
              <a:ext uri="{FF2B5EF4-FFF2-40B4-BE49-F238E27FC236}">
                <a16:creationId xmlns:a16="http://schemas.microsoft.com/office/drawing/2014/main" id="{5ACA4858-CE5E-0DB4-F532-4FE1BA3E527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9335" y="3952155"/>
            <a:ext cx="1140048" cy="394742"/>
          </a:xfrm>
          <a:prstGeom prst="rect">
            <a:avLst/>
          </a:prstGeom>
        </p:spPr>
      </p:pic>
      <p:pic>
        <p:nvPicPr>
          <p:cNvPr id="8" name="Image 7" descr="Une image contenant Police, logo, Graphique, texte&#10;&#10;Description générée automatiquement">
            <a:extLst>
              <a:ext uri="{FF2B5EF4-FFF2-40B4-BE49-F238E27FC236}">
                <a16:creationId xmlns:a16="http://schemas.microsoft.com/office/drawing/2014/main" id="{1C31DB4F-6633-0D8D-A619-F9F511E78EE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89613" y="5312402"/>
            <a:ext cx="1029770" cy="772922"/>
          </a:xfrm>
          <a:prstGeom prst="rect">
            <a:avLst/>
          </a:prstGeom>
        </p:spPr>
      </p:pic>
    </p:spTree>
    <p:extLst>
      <p:ext uri="{BB962C8B-B14F-4D97-AF65-F5344CB8AC3E}">
        <p14:creationId xmlns:p14="http://schemas.microsoft.com/office/powerpoint/2010/main" val="282377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t>20</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Hébergements : hôtellerie</a:t>
            </a:r>
          </a:p>
        </p:txBody>
      </p:sp>
      <p:sp>
        <p:nvSpPr>
          <p:cNvPr id="14" name="ZoneTexte 13"/>
          <p:cNvSpPr txBox="1"/>
          <p:nvPr/>
        </p:nvSpPr>
        <p:spPr>
          <a:xfrm>
            <a:off x="100432" y="6094569"/>
            <a:ext cx="2685351"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t>
            </a:r>
            <a:r>
              <a:rPr lang="fr-FR" sz="1000" dirty="0" err="1">
                <a:solidFill>
                  <a:srgbClr val="7F7F7F"/>
                </a:solidFill>
              </a:rPr>
              <a:t>MKG_Destination</a:t>
            </a:r>
            <a:r>
              <a:rPr lang="fr-FR" sz="1000" dirty="0">
                <a:solidFill>
                  <a:srgbClr val="7F7F7F"/>
                </a:solidFill>
              </a:rPr>
              <a:t>, septembre 2023</a:t>
            </a:r>
          </a:p>
        </p:txBody>
      </p:sp>
      <p:sp>
        <p:nvSpPr>
          <p:cNvPr id="15" name="Espace réservé du pied de page 2">
            <a:extLst>
              <a:ext uri="{FF2B5EF4-FFF2-40B4-BE49-F238E27FC236}">
                <a16:creationId xmlns:a16="http://schemas.microsoft.com/office/drawing/2014/main" id="{BFB2E5A8-D8E0-6F68-E423-C849689D3E6B}"/>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object 3">
            <a:extLst>
              <a:ext uri="{FF2B5EF4-FFF2-40B4-BE49-F238E27FC236}">
                <a16:creationId xmlns:a16="http://schemas.microsoft.com/office/drawing/2014/main" id="{EEEDC52A-6636-C381-35D5-9FD3C2659AE5}"/>
              </a:ext>
            </a:extLst>
          </p:cNvPr>
          <p:cNvSpPr/>
          <p:nvPr/>
        </p:nvSpPr>
        <p:spPr>
          <a:xfrm>
            <a:off x="0" y="-1"/>
            <a:ext cx="12192000" cy="1423406"/>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058181"/>
          </a:solidFill>
        </p:spPr>
        <p:txBody>
          <a:bodyPr wrap="square" lIns="0" tIns="0" rIns="0" bIns="0" rtlCol="0"/>
          <a:lstStyle/>
          <a:p>
            <a:endParaRPr dirty="0"/>
          </a:p>
        </p:txBody>
      </p:sp>
      <p:sp>
        <p:nvSpPr>
          <p:cNvPr id="5" name="object 12">
            <a:extLst>
              <a:ext uri="{FF2B5EF4-FFF2-40B4-BE49-F238E27FC236}">
                <a16:creationId xmlns:a16="http://schemas.microsoft.com/office/drawing/2014/main" id="{421B0CFD-ED26-23F7-9C94-259F5912A101}"/>
              </a:ext>
            </a:extLst>
          </p:cNvPr>
          <p:cNvSpPr txBox="1"/>
          <p:nvPr/>
        </p:nvSpPr>
        <p:spPr>
          <a:xfrm>
            <a:off x="2906812" y="283324"/>
            <a:ext cx="7307380" cy="443711"/>
          </a:xfrm>
          <a:prstGeom prst="rect">
            <a:avLst/>
          </a:prstGeom>
        </p:spPr>
        <p:txBody>
          <a:bodyPr vert="horz" wrap="square" lIns="0" tIns="12700" rIns="0" bIns="0" rtlCol="0">
            <a:spAutoFit/>
          </a:bodyPr>
          <a:lstStyle/>
          <a:p>
            <a:pPr marL="12700" algn="ctr">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HÉBERGEMENT</a:t>
            </a:r>
          </a:p>
        </p:txBody>
      </p:sp>
      <p:sp>
        <p:nvSpPr>
          <p:cNvPr id="10" name="object 9">
            <a:extLst>
              <a:ext uri="{FF2B5EF4-FFF2-40B4-BE49-F238E27FC236}">
                <a16:creationId xmlns:a16="http://schemas.microsoft.com/office/drawing/2014/main" id="{3AAADCD1-A4F5-16DB-1EC8-8DF04A165591}"/>
              </a:ext>
            </a:extLst>
          </p:cNvPr>
          <p:cNvSpPr/>
          <p:nvPr/>
        </p:nvSpPr>
        <p:spPr>
          <a:xfrm>
            <a:off x="4304347" y="2568"/>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855AEF65-DEB5-11AA-8D9A-54D01BFAD9AA}"/>
              </a:ext>
            </a:extLst>
          </p:cNvPr>
          <p:cNvGrpSpPr/>
          <p:nvPr/>
        </p:nvGrpSpPr>
        <p:grpSpPr>
          <a:xfrm>
            <a:off x="1071315" y="840154"/>
            <a:ext cx="8631485" cy="45719"/>
            <a:chOff x="404515" y="791289"/>
            <a:chExt cx="9589046" cy="0"/>
          </a:xfrm>
        </p:grpSpPr>
        <p:cxnSp>
          <p:nvCxnSpPr>
            <p:cNvPr id="13" name="Connecteur droit 12">
              <a:extLst>
                <a:ext uri="{FF2B5EF4-FFF2-40B4-BE49-F238E27FC236}">
                  <a16:creationId xmlns:a16="http://schemas.microsoft.com/office/drawing/2014/main" id="{3E248E77-5D41-D5BB-753A-AB18E8CDC2B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bject 7">
              <a:extLst>
                <a:ext uri="{FF2B5EF4-FFF2-40B4-BE49-F238E27FC236}">
                  <a16:creationId xmlns:a16="http://schemas.microsoft.com/office/drawing/2014/main" id="{D8F3A7E9-D235-C738-6CF6-EFB1E46DFB64}"/>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20" name="object 5">
            <a:extLst>
              <a:ext uri="{FF2B5EF4-FFF2-40B4-BE49-F238E27FC236}">
                <a16:creationId xmlns:a16="http://schemas.microsoft.com/office/drawing/2014/main" id="{B819A9C9-12DD-7A92-202D-3324DA14FFCD}"/>
              </a:ext>
            </a:extLst>
          </p:cNvPr>
          <p:cNvSpPr/>
          <p:nvPr/>
        </p:nvSpPr>
        <p:spPr>
          <a:xfrm>
            <a:off x="-12832" y="-1185"/>
            <a:ext cx="3726416" cy="1424590"/>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06A09C"/>
          </a:solidFill>
        </p:spPr>
        <p:txBody>
          <a:bodyPr wrap="square" lIns="0" tIns="0" rIns="0" bIns="0" rtlCol="0"/>
          <a:lstStyle/>
          <a:p>
            <a:endParaRPr/>
          </a:p>
        </p:txBody>
      </p:sp>
      <p:sp>
        <p:nvSpPr>
          <p:cNvPr id="21" name="object 9">
            <a:extLst>
              <a:ext uri="{FF2B5EF4-FFF2-40B4-BE49-F238E27FC236}">
                <a16:creationId xmlns:a16="http://schemas.microsoft.com/office/drawing/2014/main" id="{13B4C2E3-B695-8C3E-BEE3-86A09B44C8B9}"/>
              </a:ext>
            </a:extLst>
          </p:cNvPr>
          <p:cNvSpPr txBox="1"/>
          <p:nvPr/>
        </p:nvSpPr>
        <p:spPr>
          <a:xfrm>
            <a:off x="-1061764" y="935662"/>
            <a:ext cx="112806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Arial" panose="020B0604020202020204" pitchFamily="34" charset="0"/>
                <a:cs typeface="Arial" panose="020B0604020202020204" pitchFamily="34" charset="0"/>
              </a:rPr>
              <a:t>Hôtellerie</a:t>
            </a:r>
            <a:endParaRPr sz="1600" spc="40" dirty="0">
              <a:solidFill>
                <a:srgbClr val="FFFFFF"/>
              </a:solidFill>
              <a:latin typeface="Arial" panose="020B0604020202020204" pitchFamily="34" charset="0"/>
              <a:cs typeface="Arial" panose="020B0604020202020204" pitchFamily="34" charset="0"/>
            </a:endParaRPr>
          </a:p>
        </p:txBody>
      </p:sp>
      <p:sp>
        <p:nvSpPr>
          <p:cNvPr id="24" name="object 8">
            <a:extLst>
              <a:ext uri="{FF2B5EF4-FFF2-40B4-BE49-F238E27FC236}">
                <a16:creationId xmlns:a16="http://schemas.microsoft.com/office/drawing/2014/main" id="{CE5E7209-A6DC-09FC-93E3-F494998FCCFE}"/>
              </a:ext>
            </a:extLst>
          </p:cNvPr>
          <p:cNvSpPr/>
          <p:nvPr/>
        </p:nvSpPr>
        <p:spPr>
          <a:xfrm>
            <a:off x="11930789" y="463621"/>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06A09C"/>
          </a:solidFill>
        </p:spPr>
        <p:txBody>
          <a:bodyPr wrap="square" lIns="0" tIns="0" rIns="0" bIns="0" rtlCol="0"/>
          <a:lstStyle/>
          <a:p>
            <a:endParaRPr/>
          </a:p>
        </p:txBody>
      </p:sp>
      <p:sp>
        <p:nvSpPr>
          <p:cNvPr id="17" name="ZoneTexte 16">
            <a:extLst>
              <a:ext uri="{FF2B5EF4-FFF2-40B4-BE49-F238E27FC236}">
                <a16:creationId xmlns:a16="http://schemas.microsoft.com/office/drawing/2014/main" id="{B22B2704-D8CF-DCE9-F3AB-1977DD7E09E6}"/>
              </a:ext>
            </a:extLst>
          </p:cNvPr>
          <p:cNvSpPr txBox="1"/>
          <p:nvPr/>
        </p:nvSpPr>
        <p:spPr>
          <a:xfrm>
            <a:off x="278619" y="1551268"/>
            <a:ext cx="6423498" cy="461665"/>
          </a:xfrm>
          <a:prstGeom prst="rect">
            <a:avLst/>
          </a:prstGeom>
          <a:noFill/>
        </p:spPr>
        <p:txBody>
          <a:bodyPr wrap="square" rtlCol="0">
            <a:spAutoFit/>
          </a:bodyPr>
          <a:lstStyle/>
          <a:p>
            <a:r>
              <a:rPr lang="fr-FR" sz="1200" b="1" dirty="0">
                <a:solidFill>
                  <a:srgbClr val="058181"/>
                </a:solidFill>
                <a:latin typeface="Arial" panose="020B0604020202020204" pitchFamily="34" charset="0"/>
                <a:cs typeface="Arial" panose="020B0604020202020204" pitchFamily="34" charset="0"/>
              </a:rPr>
              <a:t>Taux de réservation de l’hôtellerie en France métropolitaine à début septembre 2023</a:t>
            </a:r>
          </a:p>
          <a:p>
            <a:endParaRPr lang="fr-FR" sz="1200" b="1" dirty="0">
              <a:solidFill>
                <a:srgbClr val="05818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B0800B5D-E6DD-AEA5-CD89-3DA3F87CF6D0}"/>
              </a:ext>
            </a:extLst>
          </p:cNvPr>
          <p:cNvSpPr/>
          <p:nvPr/>
        </p:nvSpPr>
        <p:spPr>
          <a:xfrm>
            <a:off x="10101800" y="1332896"/>
            <a:ext cx="2028137" cy="1061829"/>
          </a:xfrm>
          <a:prstGeom prst="rect">
            <a:avLst/>
          </a:prstGeom>
        </p:spPr>
        <p:txBody>
          <a:bodyPr wrap="square">
            <a:spAutoFit/>
          </a:bodyPr>
          <a:lstStyle/>
          <a:p>
            <a:pPr algn="ctr"/>
            <a:r>
              <a:rPr lang="fr-FR" sz="2400" b="1" dirty="0">
                <a:solidFill>
                  <a:schemeClr val="bg1"/>
                </a:solidFill>
                <a:latin typeface="Arial" panose="020B0604020202020204" pitchFamily="34" charset="0"/>
                <a:cs typeface="Arial" panose="020B0604020202020204" pitchFamily="34" charset="0"/>
              </a:rPr>
              <a:t>52%</a:t>
            </a:r>
            <a:endParaRPr lang="fr-FR" sz="1300" b="1" dirty="0">
              <a:solidFill>
                <a:schemeClr val="bg1"/>
              </a:solidFill>
              <a:latin typeface="Arial" panose="020B0604020202020204" pitchFamily="34" charset="0"/>
              <a:cs typeface="Arial" panose="020B0604020202020204" pitchFamily="34" charset="0"/>
            </a:endParaRPr>
          </a:p>
          <a:p>
            <a:pPr algn="ctr"/>
            <a:r>
              <a:rPr lang="fr-FR" sz="1300" i="1" dirty="0">
                <a:solidFill>
                  <a:schemeClr val="bg1"/>
                </a:solidFill>
                <a:latin typeface="Arial" panose="020B0604020202020204" pitchFamily="34" charset="0"/>
                <a:cs typeface="Arial" panose="020B0604020202020204" pitchFamily="34" charset="0"/>
              </a:rPr>
              <a:t>Taux de réservation pour le mois de juin</a:t>
            </a:r>
          </a:p>
          <a:p>
            <a:pPr algn="ctr"/>
            <a:endParaRPr lang="fr-FR" sz="1300" i="1" dirty="0">
              <a:solidFill>
                <a:schemeClr val="bg1"/>
              </a:solidFill>
              <a:latin typeface="Arial" panose="020B0604020202020204" pitchFamily="34" charset="0"/>
              <a:cs typeface="Arial" panose="020B0604020202020204" pitchFamily="34" charset="0"/>
            </a:endParaRPr>
          </a:p>
        </p:txBody>
      </p:sp>
      <p:grpSp>
        <p:nvGrpSpPr>
          <p:cNvPr id="48" name="Groupe 47">
            <a:extLst>
              <a:ext uri="{FF2B5EF4-FFF2-40B4-BE49-F238E27FC236}">
                <a16:creationId xmlns:a16="http://schemas.microsoft.com/office/drawing/2014/main" id="{E8DDC6B5-8974-058C-613B-ED946EB27B93}"/>
              </a:ext>
            </a:extLst>
          </p:cNvPr>
          <p:cNvGrpSpPr/>
          <p:nvPr/>
        </p:nvGrpSpPr>
        <p:grpSpPr>
          <a:xfrm>
            <a:off x="10792340" y="405461"/>
            <a:ext cx="894524" cy="469618"/>
            <a:chOff x="14835498" y="331603"/>
            <a:chExt cx="1409029" cy="739729"/>
          </a:xfrm>
        </p:grpSpPr>
        <p:sp>
          <p:nvSpPr>
            <p:cNvPr id="49" name="bg object 22">
              <a:extLst>
                <a:ext uri="{FF2B5EF4-FFF2-40B4-BE49-F238E27FC236}">
                  <a16:creationId xmlns:a16="http://schemas.microsoft.com/office/drawing/2014/main" id="{46377C87-F8D1-BE1A-C93A-9BBB6E12E8EF}"/>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50" name="bg object 23">
              <a:extLst>
                <a:ext uri="{FF2B5EF4-FFF2-40B4-BE49-F238E27FC236}">
                  <a16:creationId xmlns:a16="http://schemas.microsoft.com/office/drawing/2014/main" id="{EE34BB88-D057-30F8-CC4E-C75D18F46280}"/>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51" name="bg object 24">
              <a:extLst>
                <a:ext uri="{FF2B5EF4-FFF2-40B4-BE49-F238E27FC236}">
                  <a16:creationId xmlns:a16="http://schemas.microsoft.com/office/drawing/2014/main" id="{D93FED2A-6C0E-44C0-CF4A-23E2BCC8FF50}"/>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52" name="bg object 25">
              <a:extLst>
                <a:ext uri="{FF2B5EF4-FFF2-40B4-BE49-F238E27FC236}">
                  <a16:creationId xmlns:a16="http://schemas.microsoft.com/office/drawing/2014/main" id="{8C7BED88-BED7-0E91-1DD1-22D938817D2D}"/>
                </a:ext>
              </a:extLst>
            </p:cNvPr>
            <p:cNvPicPr/>
            <p:nvPr/>
          </p:nvPicPr>
          <p:blipFill>
            <a:blip r:embed="rId3" cstate="print"/>
            <a:stretch>
              <a:fillRect/>
            </a:stretch>
          </p:blipFill>
          <p:spPr>
            <a:xfrm>
              <a:off x="14863369" y="372145"/>
              <a:ext cx="174078" cy="190474"/>
            </a:xfrm>
            <a:prstGeom prst="rect">
              <a:avLst/>
            </a:prstGeom>
          </p:spPr>
        </p:pic>
        <p:sp>
          <p:nvSpPr>
            <p:cNvPr id="53" name="bg object 26">
              <a:extLst>
                <a:ext uri="{FF2B5EF4-FFF2-40B4-BE49-F238E27FC236}">
                  <a16:creationId xmlns:a16="http://schemas.microsoft.com/office/drawing/2014/main" id="{25708771-B3BE-591E-39B5-9894C707CC2B}"/>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54" name="bg object 27">
              <a:extLst>
                <a:ext uri="{FF2B5EF4-FFF2-40B4-BE49-F238E27FC236}">
                  <a16:creationId xmlns:a16="http://schemas.microsoft.com/office/drawing/2014/main" id="{E1AEDC40-8832-21C7-724E-49B8AAA6B6A7}"/>
                </a:ext>
              </a:extLst>
            </p:cNvPr>
            <p:cNvPicPr/>
            <p:nvPr/>
          </p:nvPicPr>
          <p:blipFill>
            <a:blip r:embed="rId3" cstate="print"/>
            <a:stretch>
              <a:fillRect/>
            </a:stretch>
          </p:blipFill>
          <p:spPr>
            <a:xfrm>
              <a:off x="15319313" y="615600"/>
              <a:ext cx="174066" cy="190474"/>
            </a:xfrm>
            <a:prstGeom prst="rect">
              <a:avLst/>
            </a:prstGeom>
          </p:spPr>
        </p:pic>
        <p:sp>
          <p:nvSpPr>
            <p:cNvPr id="55" name="bg object 28">
              <a:extLst>
                <a:ext uri="{FF2B5EF4-FFF2-40B4-BE49-F238E27FC236}">
                  <a16:creationId xmlns:a16="http://schemas.microsoft.com/office/drawing/2014/main" id="{C1180D24-473D-9D6A-5C3C-F4D3EAE7E1CF}"/>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56" name="bg object 29">
              <a:extLst>
                <a:ext uri="{FF2B5EF4-FFF2-40B4-BE49-F238E27FC236}">
                  <a16:creationId xmlns:a16="http://schemas.microsoft.com/office/drawing/2014/main" id="{0910E22A-C286-63B5-F8A5-BDFD8A845D8F}"/>
                </a:ext>
              </a:extLst>
            </p:cNvPr>
            <p:cNvPicPr/>
            <p:nvPr/>
          </p:nvPicPr>
          <p:blipFill>
            <a:blip r:embed="rId4" cstate="print"/>
            <a:stretch>
              <a:fillRect/>
            </a:stretch>
          </p:blipFill>
          <p:spPr>
            <a:xfrm>
              <a:off x="14863181" y="891808"/>
              <a:ext cx="1378851" cy="179524"/>
            </a:xfrm>
            <a:prstGeom prst="rect">
              <a:avLst/>
            </a:prstGeom>
          </p:spPr>
        </p:pic>
      </p:grpSp>
      <p:graphicFrame>
        <p:nvGraphicFramePr>
          <p:cNvPr id="2" name="Tableau 1">
            <a:extLst>
              <a:ext uri="{FF2B5EF4-FFF2-40B4-BE49-F238E27FC236}">
                <a16:creationId xmlns:a16="http://schemas.microsoft.com/office/drawing/2014/main" id="{D08F992D-26E5-FCEF-EEA8-346B4C91A365}"/>
              </a:ext>
            </a:extLst>
          </p:cNvPr>
          <p:cNvGraphicFramePr>
            <a:graphicFrameLocks noGrp="1"/>
          </p:cNvGraphicFramePr>
          <p:nvPr>
            <p:extLst>
              <p:ext uri="{D42A27DB-BD31-4B8C-83A1-F6EECF244321}">
                <p14:modId xmlns:p14="http://schemas.microsoft.com/office/powerpoint/2010/main" val="3835975700"/>
              </p:ext>
            </p:extLst>
          </p:nvPr>
        </p:nvGraphicFramePr>
        <p:xfrm>
          <a:off x="361747" y="2047034"/>
          <a:ext cx="10448168" cy="3927516"/>
        </p:xfrm>
        <a:graphic>
          <a:graphicData uri="http://schemas.openxmlformats.org/drawingml/2006/table">
            <a:tbl>
              <a:tblPr>
                <a:tableStyleId>{5C22544A-7EE6-4342-B048-85BDC9FD1C3A}</a:tableStyleId>
              </a:tblPr>
              <a:tblGrid>
                <a:gridCol w="3113076">
                  <a:extLst>
                    <a:ext uri="{9D8B030D-6E8A-4147-A177-3AD203B41FA5}">
                      <a16:colId xmlns:a16="http://schemas.microsoft.com/office/drawing/2014/main" val="1201116851"/>
                    </a:ext>
                  </a:extLst>
                </a:gridCol>
                <a:gridCol w="966546">
                  <a:extLst>
                    <a:ext uri="{9D8B030D-6E8A-4147-A177-3AD203B41FA5}">
                      <a16:colId xmlns:a16="http://schemas.microsoft.com/office/drawing/2014/main" val="508404089"/>
                    </a:ext>
                  </a:extLst>
                </a:gridCol>
                <a:gridCol w="1041605">
                  <a:extLst>
                    <a:ext uri="{9D8B030D-6E8A-4147-A177-3AD203B41FA5}">
                      <a16:colId xmlns:a16="http://schemas.microsoft.com/office/drawing/2014/main" val="4210639821"/>
                    </a:ext>
                  </a:extLst>
                </a:gridCol>
                <a:gridCol w="904252">
                  <a:extLst>
                    <a:ext uri="{9D8B030D-6E8A-4147-A177-3AD203B41FA5}">
                      <a16:colId xmlns:a16="http://schemas.microsoft.com/office/drawing/2014/main" val="782252363"/>
                    </a:ext>
                  </a:extLst>
                </a:gridCol>
                <a:gridCol w="869912">
                  <a:extLst>
                    <a:ext uri="{9D8B030D-6E8A-4147-A177-3AD203B41FA5}">
                      <a16:colId xmlns:a16="http://schemas.microsoft.com/office/drawing/2014/main" val="1636327753"/>
                    </a:ext>
                  </a:extLst>
                </a:gridCol>
                <a:gridCol w="835573">
                  <a:extLst>
                    <a:ext uri="{9D8B030D-6E8A-4147-A177-3AD203B41FA5}">
                      <a16:colId xmlns:a16="http://schemas.microsoft.com/office/drawing/2014/main" val="2360385025"/>
                    </a:ext>
                  </a:extLst>
                </a:gridCol>
                <a:gridCol w="904252">
                  <a:extLst>
                    <a:ext uri="{9D8B030D-6E8A-4147-A177-3AD203B41FA5}">
                      <a16:colId xmlns:a16="http://schemas.microsoft.com/office/drawing/2014/main" val="3301901970"/>
                    </a:ext>
                  </a:extLst>
                </a:gridCol>
                <a:gridCol w="904251">
                  <a:extLst>
                    <a:ext uri="{9D8B030D-6E8A-4147-A177-3AD203B41FA5}">
                      <a16:colId xmlns:a16="http://schemas.microsoft.com/office/drawing/2014/main" val="1960251738"/>
                    </a:ext>
                  </a:extLst>
                </a:gridCol>
                <a:gridCol w="908701">
                  <a:extLst>
                    <a:ext uri="{9D8B030D-6E8A-4147-A177-3AD203B41FA5}">
                      <a16:colId xmlns:a16="http://schemas.microsoft.com/office/drawing/2014/main" val="3052491107"/>
                    </a:ext>
                  </a:extLst>
                </a:gridCol>
              </a:tblGrid>
              <a:tr h="167725">
                <a:tc rowSpan="2">
                  <a:txBody>
                    <a:bodyPr/>
                    <a:lstStyle/>
                    <a:p>
                      <a:pPr algn="l" fontAlgn="b"/>
                      <a:r>
                        <a:rPr lang="fr-FR" sz="1000" u="none" strike="noStrike" dirty="0">
                          <a:solidFill>
                            <a:schemeClr val="bg1"/>
                          </a:solidFill>
                          <a:effectLst/>
                          <a:latin typeface="Arial" panose="020B0604020202020204" pitchFamily="34" charset="0"/>
                          <a:cs typeface="Arial" panose="020B0604020202020204" pitchFamily="34" charset="0"/>
                        </a:rPr>
                        <a:t> </a:t>
                      </a:r>
                    </a:p>
                    <a:p>
                      <a:pPr algn="l" fontAlgn="b"/>
                      <a:r>
                        <a:rPr lang="fr-FR" sz="1000" u="none" strike="noStrike" dirty="0">
                          <a:solidFill>
                            <a:schemeClr val="bg1"/>
                          </a:solidFill>
                          <a:effectLst/>
                          <a:latin typeface="Arial" panose="020B0604020202020204" pitchFamily="34" charset="0"/>
                          <a:cs typeface="Arial" panose="020B0604020202020204" pitchFamily="34" charset="0"/>
                        </a:rPr>
                        <a:t> </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356" marR="9356" marT="9356" marB="0" anchor="b">
                    <a:solidFill>
                      <a:srgbClr val="058181"/>
                    </a:solidFill>
                  </a:tcPr>
                </a:tc>
                <a:tc gridSpan="2">
                  <a:txBody>
                    <a:bodyPr/>
                    <a:lstStyle/>
                    <a:p>
                      <a:pPr algn="ctr" fontAlgn="b"/>
                      <a:r>
                        <a:rPr lang="fr-FR" sz="1000" b="1" i="0" u="none" strike="noStrike" dirty="0">
                          <a:solidFill>
                            <a:schemeClr val="bg1"/>
                          </a:solidFill>
                          <a:effectLst/>
                          <a:latin typeface="Arial" panose="020B0604020202020204" pitchFamily="34" charset="0"/>
                          <a:cs typeface="Arial" panose="020B0604020202020204" pitchFamily="34" charset="0"/>
                        </a:rPr>
                        <a:t>Octobre</a:t>
                      </a:r>
                    </a:p>
                  </a:txBody>
                  <a:tcPr marL="9356" marR="9356" marT="9356" marB="0" anchor="ctr">
                    <a:solidFill>
                      <a:srgbClr val="058181"/>
                    </a:solidFill>
                  </a:tcPr>
                </a:tc>
                <a:tc hMerge="1">
                  <a:txBody>
                    <a:bodyPr/>
                    <a:lstStyle/>
                    <a:p>
                      <a:endParaRPr lang="fr-FR"/>
                    </a:p>
                  </a:txBody>
                  <a:tcPr/>
                </a:tc>
                <a:tc gridSpan="2">
                  <a:txBody>
                    <a:bodyPr/>
                    <a:lstStyle/>
                    <a:p>
                      <a:pPr algn="ctr" fontAlgn="b"/>
                      <a:r>
                        <a:rPr lang="fr-FR" sz="1000" b="1" i="0" u="none" strike="noStrike" dirty="0">
                          <a:solidFill>
                            <a:schemeClr val="bg1"/>
                          </a:solidFill>
                          <a:effectLst/>
                          <a:latin typeface="Arial" panose="020B0604020202020204" pitchFamily="34" charset="0"/>
                          <a:cs typeface="Arial" panose="020B0604020202020204" pitchFamily="34" charset="0"/>
                        </a:rPr>
                        <a:t>Novembre</a:t>
                      </a:r>
                    </a:p>
                  </a:txBody>
                  <a:tcPr marL="9356" marR="9356" marT="9356" marB="0" anchor="ctr">
                    <a:solidFill>
                      <a:srgbClr val="058181"/>
                    </a:solidFill>
                  </a:tcPr>
                </a:tc>
                <a:tc hMerge="1">
                  <a:txBody>
                    <a:bodyPr/>
                    <a:lstStyle/>
                    <a:p>
                      <a:endParaRPr lang="fr-FR"/>
                    </a:p>
                  </a:txBody>
                  <a:tcPr/>
                </a:tc>
                <a:tc gridSpan="2">
                  <a:txBody>
                    <a:bodyPr/>
                    <a:lstStyle/>
                    <a:p>
                      <a:pPr algn="ctr" fontAlgn="b"/>
                      <a:r>
                        <a:rPr lang="fr-FR" sz="1000" b="1" i="0" u="none" strike="noStrike" dirty="0">
                          <a:solidFill>
                            <a:schemeClr val="bg1"/>
                          </a:solidFill>
                          <a:effectLst/>
                          <a:latin typeface="Arial" panose="020B0604020202020204" pitchFamily="34" charset="0"/>
                          <a:cs typeface="Arial" panose="020B0604020202020204" pitchFamily="34" charset="0"/>
                        </a:rPr>
                        <a:t>Décembre</a:t>
                      </a:r>
                    </a:p>
                  </a:txBody>
                  <a:tcPr marL="9356" marR="9356" marT="9356" marB="0" anchor="ctr">
                    <a:solidFill>
                      <a:srgbClr val="058181"/>
                    </a:solidFill>
                  </a:tcPr>
                </a:tc>
                <a:tc hMerge="1">
                  <a:txBody>
                    <a:bodyPr/>
                    <a:lstStyle/>
                    <a:p>
                      <a:endParaRPr lang="fr-FR"/>
                    </a:p>
                  </a:txBody>
                  <a:tcPr/>
                </a:tc>
                <a:tc gridSpan="2">
                  <a:txBody>
                    <a:bodyPr/>
                    <a:lstStyle/>
                    <a:p>
                      <a:pPr algn="ctr" fontAlgn="b"/>
                      <a:r>
                        <a:rPr lang="fr-FR" sz="1000" b="1" i="0" u="none" strike="noStrike" dirty="0">
                          <a:solidFill>
                            <a:schemeClr val="bg1"/>
                          </a:solidFill>
                          <a:effectLst/>
                          <a:latin typeface="Arial" panose="020B0604020202020204" pitchFamily="34" charset="0"/>
                          <a:cs typeface="Arial" panose="020B0604020202020204" pitchFamily="34" charset="0"/>
                        </a:rPr>
                        <a:t>3 mois </a:t>
                      </a:r>
                    </a:p>
                  </a:txBody>
                  <a:tcPr marL="9356" marR="9356" marT="9356" marB="0" anchor="ctr">
                    <a:solidFill>
                      <a:srgbClr val="058181"/>
                    </a:solidFill>
                  </a:tcPr>
                </a:tc>
                <a:tc hMerge="1">
                  <a:txBody>
                    <a:bodyPr/>
                    <a:lstStyle/>
                    <a:p>
                      <a:endParaRPr lang="fr-FR"/>
                    </a:p>
                  </a:txBody>
                  <a:tcPr/>
                </a:tc>
                <a:extLst>
                  <a:ext uri="{0D108BD9-81ED-4DB2-BD59-A6C34878D82A}">
                    <a16:rowId xmlns:a16="http://schemas.microsoft.com/office/drawing/2014/main" val="381582973"/>
                  </a:ext>
                </a:extLst>
              </a:tr>
              <a:tr h="523839">
                <a:tc vMerge="1">
                  <a:txBody>
                    <a:bodyPr/>
                    <a:lstStyle/>
                    <a:p>
                      <a:pPr algn="l" fontAlgn="b"/>
                      <a:r>
                        <a:rPr lang="fr-FR" sz="1000" u="none" strike="noStrike" dirty="0">
                          <a:solidFill>
                            <a:schemeClr val="bg1"/>
                          </a:solidFill>
                          <a:effectLst/>
                          <a:latin typeface="Arial" panose="020B0604020202020204" pitchFamily="34" charset="0"/>
                          <a:cs typeface="Arial" panose="020B0604020202020204" pitchFamily="34" charset="0"/>
                        </a:rPr>
                        <a:t> </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356" marR="9356" marT="9356" marB="0" anchor="b">
                    <a:solidFill>
                      <a:srgbClr val="058181"/>
                    </a:solidFill>
                  </a:tcPr>
                </a:tc>
                <a:tc>
                  <a:txBody>
                    <a:bodyPr/>
                    <a:lstStyle/>
                    <a:p>
                      <a:pPr algn="ctr" fontAlgn="ctr"/>
                      <a:r>
                        <a:rPr lang="fr-FR" sz="1000" b="1" u="none" strike="noStrike">
                          <a:solidFill>
                            <a:schemeClr val="bg1"/>
                          </a:solidFill>
                          <a:effectLst/>
                          <a:latin typeface="Arial" panose="020B0604020202020204" pitchFamily="34" charset="0"/>
                          <a:cs typeface="Arial" panose="020B0604020202020204" pitchFamily="34" charset="0"/>
                        </a:rPr>
                        <a:t>Taux de réservation </a:t>
                      </a:r>
                      <a:endParaRPr lang="fr-FR" sz="1000" b="1" i="0" u="none" strike="noStrike">
                        <a:solidFill>
                          <a:schemeClr val="bg1"/>
                        </a:solidFill>
                        <a:effectLst/>
                        <a:latin typeface="Arial" panose="020B0604020202020204" pitchFamily="34" charset="0"/>
                        <a:cs typeface="Arial" panose="020B0604020202020204" pitchFamily="34" charset="0"/>
                      </a:endParaRPr>
                    </a:p>
                  </a:txBody>
                  <a:tcPr marL="9356" marR="9356" marT="9356" marB="0" anchor="ctr">
                    <a:solidFill>
                      <a:srgbClr val="058181"/>
                    </a:solidFill>
                  </a:tcPr>
                </a:tc>
                <a:tc>
                  <a:txBody>
                    <a:bodyPr/>
                    <a:lstStyle/>
                    <a:p>
                      <a:pPr algn="ctr" fontAlgn="ctr"/>
                      <a:r>
                        <a:rPr lang="fr-FR" sz="1000" b="1" u="none" strike="noStrike" dirty="0">
                          <a:solidFill>
                            <a:schemeClr val="bg1"/>
                          </a:solidFill>
                          <a:effectLst/>
                          <a:latin typeface="Arial" panose="020B0604020202020204" pitchFamily="34" charset="0"/>
                          <a:cs typeface="Arial" panose="020B0604020202020204" pitchFamily="34" charset="0"/>
                        </a:rPr>
                        <a:t>Evol. vs N-1 </a:t>
                      </a:r>
                      <a:br>
                        <a:rPr lang="fr-FR" sz="1000" b="1" u="none" strike="noStrike" dirty="0">
                          <a:solidFill>
                            <a:schemeClr val="bg1"/>
                          </a:solidFill>
                          <a:effectLst/>
                          <a:latin typeface="Arial" panose="020B0604020202020204" pitchFamily="34" charset="0"/>
                          <a:cs typeface="Arial" panose="020B0604020202020204" pitchFamily="34" charset="0"/>
                        </a:rPr>
                      </a:br>
                      <a:r>
                        <a:rPr lang="fr-FR" sz="1000" b="1" u="none" strike="noStrike" dirty="0">
                          <a:solidFill>
                            <a:schemeClr val="bg1"/>
                          </a:solidFill>
                          <a:effectLst/>
                          <a:latin typeface="Arial" panose="020B0604020202020204" pitchFamily="34" charset="0"/>
                          <a:cs typeface="Arial" panose="020B0604020202020204" pitchFamily="34" charset="0"/>
                        </a:rPr>
                        <a:t>(en points)</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356" marR="9356" marT="9356" marB="0" anchor="ctr">
                    <a:solidFill>
                      <a:srgbClr val="058181"/>
                    </a:solidFill>
                  </a:tcPr>
                </a:tc>
                <a:tc>
                  <a:txBody>
                    <a:bodyPr/>
                    <a:lstStyle/>
                    <a:p>
                      <a:pPr algn="ctr" fontAlgn="ctr"/>
                      <a:r>
                        <a:rPr lang="fr-FR" sz="1000" b="1" u="none" strike="noStrike" dirty="0">
                          <a:solidFill>
                            <a:schemeClr val="bg1"/>
                          </a:solidFill>
                          <a:effectLst/>
                          <a:latin typeface="Arial" panose="020B0604020202020204" pitchFamily="34" charset="0"/>
                          <a:cs typeface="Arial" panose="020B0604020202020204" pitchFamily="34" charset="0"/>
                        </a:rPr>
                        <a:t>Taux de réservation </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356" marR="9356" marT="9356" marB="0" anchor="ctr">
                    <a:solidFill>
                      <a:srgbClr val="058181"/>
                    </a:solidFill>
                  </a:tcPr>
                </a:tc>
                <a:tc>
                  <a:txBody>
                    <a:bodyPr/>
                    <a:lstStyle/>
                    <a:p>
                      <a:pPr algn="ctr" fontAlgn="ctr"/>
                      <a:r>
                        <a:rPr lang="fr-FR" sz="1000" b="1" u="none" strike="noStrike" dirty="0">
                          <a:solidFill>
                            <a:schemeClr val="bg1"/>
                          </a:solidFill>
                          <a:effectLst/>
                          <a:latin typeface="Arial" panose="020B0604020202020204" pitchFamily="34" charset="0"/>
                          <a:cs typeface="Arial" panose="020B0604020202020204" pitchFamily="34" charset="0"/>
                        </a:rPr>
                        <a:t>Evol. vs N-1 </a:t>
                      </a:r>
                      <a:br>
                        <a:rPr lang="fr-FR" sz="1000" b="1" u="none" strike="noStrike" dirty="0">
                          <a:solidFill>
                            <a:schemeClr val="bg1"/>
                          </a:solidFill>
                          <a:effectLst/>
                          <a:latin typeface="Arial" panose="020B0604020202020204" pitchFamily="34" charset="0"/>
                          <a:cs typeface="Arial" panose="020B0604020202020204" pitchFamily="34" charset="0"/>
                        </a:rPr>
                      </a:br>
                      <a:r>
                        <a:rPr lang="fr-FR" sz="1000" b="1" u="none" strike="noStrike" dirty="0">
                          <a:solidFill>
                            <a:schemeClr val="bg1"/>
                          </a:solidFill>
                          <a:effectLst/>
                          <a:latin typeface="Arial" panose="020B0604020202020204" pitchFamily="34" charset="0"/>
                          <a:cs typeface="Arial" panose="020B0604020202020204" pitchFamily="34" charset="0"/>
                        </a:rPr>
                        <a:t>(en points)</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356" marR="9356" marT="9356" marB="0" anchor="ctr">
                    <a:solidFill>
                      <a:srgbClr val="058181"/>
                    </a:solidFill>
                  </a:tcPr>
                </a:tc>
                <a:tc>
                  <a:txBody>
                    <a:bodyPr/>
                    <a:lstStyle/>
                    <a:p>
                      <a:pPr algn="ctr" fontAlgn="ctr"/>
                      <a:r>
                        <a:rPr lang="fr-FR" sz="1000" b="1" u="none" strike="noStrike" dirty="0">
                          <a:solidFill>
                            <a:schemeClr val="bg1"/>
                          </a:solidFill>
                          <a:effectLst/>
                          <a:latin typeface="Arial" panose="020B0604020202020204" pitchFamily="34" charset="0"/>
                          <a:cs typeface="Arial" panose="020B0604020202020204" pitchFamily="34" charset="0"/>
                        </a:rPr>
                        <a:t>Taux de réservation </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356" marR="9356" marT="9356" marB="0" anchor="ctr">
                    <a:solidFill>
                      <a:srgbClr val="058181"/>
                    </a:solidFill>
                  </a:tcPr>
                </a:tc>
                <a:tc>
                  <a:txBody>
                    <a:bodyPr/>
                    <a:lstStyle/>
                    <a:p>
                      <a:pPr algn="ctr" fontAlgn="ctr"/>
                      <a:r>
                        <a:rPr lang="fr-FR" sz="1000" b="1" u="none" strike="noStrike" dirty="0">
                          <a:solidFill>
                            <a:schemeClr val="bg1"/>
                          </a:solidFill>
                          <a:effectLst/>
                          <a:latin typeface="Arial" panose="020B0604020202020204" pitchFamily="34" charset="0"/>
                          <a:cs typeface="Arial" panose="020B0604020202020204" pitchFamily="34" charset="0"/>
                        </a:rPr>
                        <a:t>Evol. vs N-1 </a:t>
                      </a:r>
                      <a:br>
                        <a:rPr lang="fr-FR" sz="1000" b="1" u="none" strike="noStrike" dirty="0">
                          <a:solidFill>
                            <a:schemeClr val="bg1"/>
                          </a:solidFill>
                          <a:effectLst/>
                          <a:latin typeface="Arial" panose="020B0604020202020204" pitchFamily="34" charset="0"/>
                          <a:cs typeface="Arial" panose="020B0604020202020204" pitchFamily="34" charset="0"/>
                        </a:rPr>
                      </a:br>
                      <a:r>
                        <a:rPr lang="fr-FR" sz="1000" b="1" u="none" strike="noStrike" dirty="0">
                          <a:solidFill>
                            <a:schemeClr val="bg1"/>
                          </a:solidFill>
                          <a:effectLst/>
                          <a:latin typeface="Arial" panose="020B0604020202020204" pitchFamily="34" charset="0"/>
                          <a:cs typeface="Arial" panose="020B0604020202020204" pitchFamily="34" charset="0"/>
                        </a:rPr>
                        <a:t>(en points)</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356" marR="9356" marT="9356" marB="0" anchor="ctr">
                    <a:solidFill>
                      <a:srgbClr val="058181"/>
                    </a:solidFill>
                  </a:tcPr>
                </a:tc>
                <a:tc>
                  <a:txBody>
                    <a:bodyPr/>
                    <a:lstStyle/>
                    <a:p>
                      <a:pPr algn="ctr" fontAlgn="ctr"/>
                      <a:r>
                        <a:rPr lang="fr-FR" sz="1000" b="1" u="none" strike="noStrike" dirty="0">
                          <a:solidFill>
                            <a:schemeClr val="bg1"/>
                          </a:solidFill>
                          <a:effectLst/>
                          <a:latin typeface="Arial" panose="020B0604020202020204" pitchFamily="34" charset="0"/>
                          <a:cs typeface="Arial" panose="020B0604020202020204" pitchFamily="34" charset="0"/>
                        </a:rPr>
                        <a:t>Taux de réservation </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356" marR="9356" marT="9356" marB="0" anchor="ctr">
                    <a:solidFill>
                      <a:srgbClr val="058181"/>
                    </a:solidFill>
                  </a:tcPr>
                </a:tc>
                <a:tc>
                  <a:txBody>
                    <a:bodyPr/>
                    <a:lstStyle/>
                    <a:p>
                      <a:pPr algn="ctr" fontAlgn="ctr"/>
                      <a:r>
                        <a:rPr lang="fr-FR" sz="1000" b="1" u="none" strike="noStrike" dirty="0">
                          <a:solidFill>
                            <a:schemeClr val="bg1"/>
                          </a:solidFill>
                          <a:effectLst/>
                          <a:latin typeface="Arial" panose="020B0604020202020204" pitchFamily="34" charset="0"/>
                          <a:cs typeface="Arial" panose="020B0604020202020204" pitchFamily="34" charset="0"/>
                        </a:rPr>
                        <a:t>Evol. vs N-1 </a:t>
                      </a:r>
                      <a:br>
                        <a:rPr lang="fr-FR" sz="1000" b="1" u="none" strike="noStrike" dirty="0">
                          <a:solidFill>
                            <a:schemeClr val="bg1"/>
                          </a:solidFill>
                          <a:effectLst/>
                          <a:latin typeface="Arial" panose="020B0604020202020204" pitchFamily="34" charset="0"/>
                          <a:cs typeface="Arial" panose="020B0604020202020204" pitchFamily="34" charset="0"/>
                        </a:rPr>
                      </a:br>
                      <a:r>
                        <a:rPr lang="fr-FR" sz="1000" b="1" u="none" strike="noStrike" dirty="0">
                          <a:solidFill>
                            <a:schemeClr val="bg1"/>
                          </a:solidFill>
                          <a:effectLst/>
                          <a:latin typeface="Arial" panose="020B0604020202020204" pitchFamily="34" charset="0"/>
                          <a:cs typeface="Arial" panose="020B0604020202020204" pitchFamily="34" charset="0"/>
                        </a:rPr>
                        <a:t>(en points)</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356" marR="9356" marT="9356" marB="0" anchor="ctr">
                    <a:solidFill>
                      <a:srgbClr val="058181"/>
                    </a:solidFill>
                  </a:tcPr>
                </a:tc>
                <a:extLst>
                  <a:ext uri="{0D108BD9-81ED-4DB2-BD59-A6C34878D82A}">
                    <a16:rowId xmlns:a16="http://schemas.microsoft.com/office/drawing/2014/main" val="4268878445"/>
                  </a:ext>
                </a:extLst>
              </a:tr>
              <a:tr h="202247">
                <a:tc>
                  <a:txBody>
                    <a:bodyPr/>
                    <a:lstStyle/>
                    <a:p>
                      <a:pPr algn="l" fontAlgn="ctr"/>
                      <a:r>
                        <a:rPr lang="fr-FR" sz="1000" b="1" u="none" strike="noStrike" dirty="0">
                          <a:solidFill>
                            <a:srgbClr val="7F7F7F"/>
                          </a:solidFill>
                          <a:effectLst/>
                          <a:latin typeface="Arial" panose="020B0604020202020204" pitchFamily="34" charset="0"/>
                          <a:cs typeface="Arial" panose="020B0604020202020204" pitchFamily="34" charset="0"/>
                        </a:rPr>
                        <a:t>Global France</a:t>
                      </a:r>
                      <a:endParaRPr lang="fr-FR" sz="1000" b="1"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solidFill>
                      <a:srgbClr val="E6E6E6"/>
                    </a:solidFill>
                  </a:tcPr>
                </a:tc>
                <a:tc>
                  <a:txBody>
                    <a:bodyPr/>
                    <a:lstStyle/>
                    <a:p>
                      <a:pPr algn="ctr" fontAlgn="ctr"/>
                      <a:r>
                        <a:rPr lang="fr-FR" sz="1000" b="1" i="0" u="none" strike="noStrike" dirty="0">
                          <a:solidFill>
                            <a:srgbClr val="7F7F7F"/>
                          </a:solidFill>
                          <a:effectLst/>
                          <a:latin typeface="Arial" panose="020B0604020202020204" pitchFamily="34" charset="0"/>
                          <a:cs typeface="Arial" panose="020B0604020202020204" pitchFamily="34" charset="0"/>
                        </a:rPr>
                        <a:t>29%</a:t>
                      </a:r>
                    </a:p>
                  </a:txBody>
                  <a:tcPr marL="9525" marR="9525" marT="9525" marB="0" anchor="ctr">
                    <a:solidFill>
                      <a:srgbClr val="E6E6E6"/>
                    </a:solidFill>
                  </a:tcPr>
                </a:tc>
                <a:tc>
                  <a:txBody>
                    <a:bodyPr/>
                    <a:lstStyle/>
                    <a:p>
                      <a:pPr algn="ctr" fontAlgn="ctr"/>
                      <a:r>
                        <a:rPr lang="fr-FR" sz="1000" b="1" i="0" u="none" strike="noStrike" dirty="0">
                          <a:solidFill>
                            <a:srgbClr val="00B050"/>
                          </a:solidFill>
                          <a:effectLst/>
                          <a:latin typeface="Arial" panose="020B0604020202020204" pitchFamily="34" charset="0"/>
                          <a:cs typeface="Arial" panose="020B0604020202020204" pitchFamily="34" charset="0"/>
                        </a:rPr>
                        <a:t>+4,8</a:t>
                      </a:r>
                    </a:p>
                  </a:txBody>
                  <a:tcPr marL="9525" marR="9525" marT="9525" marB="0" anchor="ctr">
                    <a:solidFill>
                      <a:srgbClr val="E6E6E6"/>
                    </a:solidFill>
                  </a:tcPr>
                </a:tc>
                <a:tc>
                  <a:txBody>
                    <a:bodyPr/>
                    <a:lstStyle/>
                    <a:p>
                      <a:pPr algn="ctr" fontAlgn="ctr"/>
                      <a:r>
                        <a:rPr lang="fr-FR" sz="1000" b="1" i="0" u="none" strike="noStrike" dirty="0">
                          <a:solidFill>
                            <a:srgbClr val="7F7F7F"/>
                          </a:solidFill>
                          <a:effectLst/>
                          <a:latin typeface="Arial" panose="020B0604020202020204" pitchFamily="34" charset="0"/>
                          <a:cs typeface="Arial" panose="020B0604020202020204" pitchFamily="34" charset="0"/>
                        </a:rPr>
                        <a:t>14%</a:t>
                      </a:r>
                    </a:p>
                  </a:txBody>
                  <a:tcPr marL="9525" marR="9525" marT="9525" marB="0" anchor="ctr">
                    <a:solidFill>
                      <a:srgbClr val="E6E6E6"/>
                    </a:solidFill>
                  </a:tcPr>
                </a:tc>
                <a:tc>
                  <a:txBody>
                    <a:bodyPr/>
                    <a:lstStyle/>
                    <a:p>
                      <a:pPr algn="ctr" fontAlgn="ctr"/>
                      <a:r>
                        <a:rPr lang="fr-FR" sz="1000" b="1" i="0" u="none" strike="noStrike" dirty="0">
                          <a:solidFill>
                            <a:srgbClr val="00B050"/>
                          </a:solidFill>
                          <a:effectLst/>
                          <a:latin typeface="Arial" panose="020B0604020202020204" pitchFamily="34" charset="0"/>
                          <a:cs typeface="Arial" panose="020B0604020202020204" pitchFamily="34" charset="0"/>
                        </a:rPr>
                        <a:t>+2,9</a:t>
                      </a:r>
                    </a:p>
                  </a:txBody>
                  <a:tcPr marL="9525" marR="9525" marT="9525" marB="0" anchor="ctr">
                    <a:solidFill>
                      <a:srgbClr val="E6E6E6"/>
                    </a:solidFill>
                  </a:tcPr>
                </a:tc>
                <a:tc>
                  <a:txBody>
                    <a:bodyPr/>
                    <a:lstStyle/>
                    <a:p>
                      <a:pPr algn="ctr" fontAlgn="ctr"/>
                      <a:r>
                        <a:rPr lang="fr-FR" sz="1000" b="1" i="0" u="none" strike="noStrike">
                          <a:solidFill>
                            <a:srgbClr val="7F7F7F"/>
                          </a:solidFill>
                          <a:effectLst/>
                          <a:latin typeface="Arial" panose="020B0604020202020204" pitchFamily="34" charset="0"/>
                          <a:cs typeface="Arial" panose="020B0604020202020204" pitchFamily="34" charset="0"/>
                        </a:rPr>
                        <a:t>10%</a:t>
                      </a:r>
                    </a:p>
                  </a:txBody>
                  <a:tcPr marL="9525" marR="9525" marT="9525" marB="0" anchor="ctr">
                    <a:solidFill>
                      <a:srgbClr val="E6E6E6"/>
                    </a:solidFill>
                  </a:tcPr>
                </a:tc>
                <a:tc>
                  <a:txBody>
                    <a:bodyPr/>
                    <a:lstStyle/>
                    <a:p>
                      <a:pPr algn="ctr" fontAlgn="ctr"/>
                      <a:r>
                        <a:rPr lang="fr-FR" sz="1000" b="1" i="0" u="none" strike="noStrike" dirty="0">
                          <a:solidFill>
                            <a:srgbClr val="00B050"/>
                          </a:solidFill>
                          <a:effectLst/>
                          <a:latin typeface="Arial" panose="020B0604020202020204" pitchFamily="34" charset="0"/>
                          <a:cs typeface="Arial" panose="020B0604020202020204" pitchFamily="34" charset="0"/>
                        </a:rPr>
                        <a:t>+1,8</a:t>
                      </a:r>
                    </a:p>
                  </a:txBody>
                  <a:tcPr marL="9525" marR="9525" marT="9525" marB="0" anchor="ctr">
                    <a:solidFill>
                      <a:srgbClr val="E6E6E6"/>
                    </a:solidFill>
                  </a:tcPr>
                </a:tc>
                <a:tc>
                  <a:txBody>
                    <a:bodyPr/>
                    <a:lstStyle/>
                    <a:p>
                      <a:pPr algn="ctr" fontAlgn="ctr"/>
                      <a:r>
                        <a:rPr lang="fr-FR" sz="1000" b="1" i="0" u="none" strike="noStrike" dirty="0">
                          <a:solidFill>
                            <a:srgbClr val="7F7F7F"/>
                          </a:solidFill>
                          <a:effectLst/>
                          <a:latin typeface="Arial" panose="020B0604020202020204" pitchFamily="34" charset="0"/>
                          <a:cs typeface="Arial" panose="020B0604020202020204" pitchFamily="34" charset="0"/>
                        </a:rPr>
                        <a:t>17%</a:t>
                      </a:r>
                    </a:p>
                  </a:txBody>
                  <a:tcPr marL="9525" marR="9525" marT="9525" marB="0" anchor="ctr">
                    <a:solidFill>
                      <a:srgbClr val="E6E6E6"/>
                    </a:solidFill>
                  </a:tcPr>
                </a:tc>
                <a:tc>
                  <a:txBody>
                    <a:bodyPr/>
                    <a:lstStyle/>
                    <a:p>
                      <a:pPr algn="ctr" fontAlgn="ctr"/>
                      <a:r>
                        <a:rPr lang="fr-FR" sz="1000" b="1" i="0" u="none" strike="noStrike" dirty="0">
                          <a:solidFill>
                            <a:srgbClr val="00B050"/>
                          </a:solidFill>
                          <a:effectLst/>
                          <a:latin typeface="Arial" panose="020B0604020202020204" pitchFamily="34" charset="0"/>
                          <a:cs typeface="Arial" panose="020B0604020202020204" pitchFamily="34" charset="0"/>
                        </a:rPr>
                        <a:t>+3,1</a:t>
                      </a:r>
                    </a:p>
                  </a:txBody>
                  <a:tcPr marL="9525" marR="9525" marT="9525" marB="0" anchor="ctr">
                    <a:solidFill>
                      <a:srgbClr val="E6E6E6"/>
                    </a:solidFill>
                  </a:tcPr>
                </a:tc>
                <a:extLst>
                  <a:ext uri="{0D108BD9-81ED-4DB2-BD59-A6C34878D82A}">
                    <a16:rowId xmlns:a16="http://schemas.microsoft.com/office/drawing/2014/main" val="2095010978"/>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Paris</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no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46%</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+2,7</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24%</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+4,3</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16%</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+0,4</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29%</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+2,6</a:t>
                      </a:r>
                    </a:p>
                  </a:txBody>
                  <a:tcPr marL="9525" marR="9525" marT="9525" marB="0" anchor="ctr">
                    <a:noFill/>
                  </a:tcPr>
                </a:tc>
                <a:extLst>
                  <a:ext uri="{0D108BD9-81ED-4DB2-BD59-A6C34878D82A}">
                    <a16:rowId xmlns:a16="http://schemas.microsoft.com/office/drawing/2014/main" val="1802176710"/>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IDF Hors Paris</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solidFill>
                      <a:srgbClr val="E6E6E6"/>
                    </a:solid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31%</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+3,4</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17%</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+3,9</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12%</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+2,8</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20%</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+3,4</a:t>
                      </a:r>
                    </a:p>
                  </a:txBody>
                  <a:tcPr marL="9525" marR="9525" marT="9525" marB="0" anchor="ctr">
                    <a:solidFill>
                      <a:srgbClr val="E6E6E6"/>
                    </a:solidFill>
                  </a:tcPr>
                </a:tc>
                <a:extLst>
                  <a:ext uri="{0D108BD9-81ED-4DB2-BD59-A6C34878D82A}">
                    <a16:rowId xmlns:a16="http://schemas.microsoft.com/office/drawing/2014/main" val="3056420183"/>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Métropoles de l'intérieur (hors Paris, hors Littoraux)</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no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29%</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+7,9</a:t>
                      </a:r>
                    </a:p>
                  </a:txBody>
                  <a:tcPr marL="9525" marR="9525" marT="9525" marB="0" anchor="ctr">
                    <a:no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15%</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+2,7</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10%</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+1,4</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18%</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+3,9</a:t>
                      </a:r>
                    </a:p>
                  </a:txBody>
                  <a:tcPr marL="9525" marR="9525" marT="9525" marB="0" anchor="ctr">
                    <a:noFill/>
                  </a:tcPr>
                </a:tc>
                <a:extLst>
                  <a:ext uri="{0D108BD9-81ED-4DB2-BD59-A6C34878D82A}">
                    <a16:rowId xmlns:a16="http://schemas.microsoft.com/office/drawing/2014/main" val="964717320"/>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Littoral Manche</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solidFill>
                      <a:srgbClr val="E6E6E6"/>
                    </a:solid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28%</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+4,0</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16%</a:t>
                      </a:r>
                    </a:p>
                  </a:txBody>
                  <a:tcPr marL="9525" marR="9525" marT="9525" marB="0" anchor="ctr">
                    <a:solidFill>
                      <a:srgbClr val="E6E6E6"/>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-2,5</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15%</a:t>
                      </a:r>
                    </a:p>
                  </a:txBody>
                  <a:tcPr marL="9525" marR="9525" marT="9525" marB="0" anchor="ctr">
                    <a:solidFill>
                      <a:srgbClr val="E6E6E6"/>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-1,0</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19%</a:t>
                      </a:r>
                    </a:p>
                  </a:txBody>
                  <a:tcPr marL="9525" marR="9525" marT="9525" marB="0" anchor="ctr">
                    <a:solidFill>
                      <a:srgbClr val="E6E6E6"/>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-0,1</a:t>
                      </a:r>
                    </a:p>
                  </a:txBody>
                  <a:tcPr marL="9525" marR="9525" marT="9525" marB="0" anchor="ctr">
                    <a:solidFill>
                      <a:srgbClr val="E6E6E6"/>
                    </a:solidFill>
                  </a:tcPr>
                </a:tc>
                <a:extLst>
                  <a:ext uri="{0D108BD9-81ED-4DB2-BD59-A6C34878D82A}">
                    <a16:rowId xmlns:a16="http://schemas.microsoft.com/office/drawing/2014/main" val="3865881668"/>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Littoral Bretagne</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no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15%</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+0,3</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6%</a:t>
                      </a:r>
                    </a:p>
                  </a:txBody>
                  <a:tcPr marL="9525" marR="9525" marT="9525" marB="0" anchor="ctr">
                    <a:no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-0,3</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4%</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+1,5</a:t>
                      </a:r>
                    </a:p>
                  </a:txBody>
                  <a:tcPr marL="9525" marR="9525" marT="9525" marB="0" anchor="ctr">
                    <a:no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8%</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+0,4</a:t>
                      </a:r>
                    </a:p>
                  </a:txBody>
                  <a:tcPr marL="9525" marR="9525" marT="9525" marB="0" anchor="ctr">
                    <a:noFill/>
                  </a:tcPr>
                </a:tc>
                <a:extLst>
                  <a:ext uri="{0D108BD9-81ED-4DB2-BD59-A6C34878D82A}">
                    <a16:rowId xmlns:a16="http://schemas.microsoft.com/office/drawing/2014/main" val="1404959983"/>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Littoral Atlantique Nord</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solidFill>
                      <a:srgbClr val="E6E6E6"/>
                    </a:solid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20%</a:t>
                      </a:r>
                    </a:p>
                  </a:txBody>
                  <a:tcPr marL="9525" marR="9525" marT="9525" marB="0" anchor="ctr">
                    <a:solidFill>
                      <a:srgbClr val="E6E6E6"/>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-1,2</a:t>
                      </a:r>
                    </a:p>
                  </a:txBody>
                  <a:tcPr marL="9525" marR="9525" marT="9525" marB="0" anchor="ctr">
                    <a:solidFill>
                      <a:srgbClr val="E6E6E6"/>
                    </a:solid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12%</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+2,4</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6%</a:t>
                      </a:r>
                    </a:p>
                  </a:txBody>
                  <a:tcPr marL="9525" marR="9525" marT="9525" marB="0" anchor="ctr">
                    <a:solidFill>
                      <a:srgbClr val="E6E6E6"/>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-0,2</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13%</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+0,5</a:t>
                      </a:r>
                    </a:p>
                  </a:txBody>
                  <a:tcPr marL="9525" marR="9525" marT="9525" marB="0" anchor="ctr">
                    <a:solidFill>
                      <a:srgbClr val="E6E6E6"/>
                    </a:solidFill>
                  </a:tcPr>
                </a:tc>
                <a:extLst>
                  <a:ext uri="{0D108BD9-81ED-4DB2-BD59-A6C34878D82A}">
                    <a16:rowId xmlns:a16="http://schemas.microsoft.com/office/drawing/2014/main" val="2649408113"/>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Littoral Atlantique Sud</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15%</a:t>
                      </a:r>
                    </a:p>
                  </a:txBody>
                  <a:tcPr marL="9525" marR="9525" marT="9525" marB="0" anchor="ctr">
                    <a:no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-1,3</a:t>
                      </a:r>
                    </a:p>
                  </a:txBody>
                  <a:tcPr marL="9525" marR="9525" marT="9525" marB="0" anchor="ctr">
                    <a:no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6%</a:t>
                      </a:r>
                    </a:p>
                  </a:txBody>
                  <a:tcPr marL="9525" marR="9525" marT="9525" marB="0" anchor="ctr">
                    <a:no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-0,7</a:t>
                      </a:r>
                    </a:p>
                  </a:txBody>
                  <a:tcPr marL="9525" marR="9525" marT="9525" marB="0" anchor="ctr">
                    <a:no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3%</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+0,4</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8%</a:t>
                      </a:r>
                    </a:p>
                  </a:txBody>
                  <a:tcPr marL="9525" marR="9525" marT="9525" marB="0" anchor="ctr">
                    <a:no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-0,5</a:t>
                      </a:r>
                    </a:p>
                  </a:txBody>
                  <a:tcPr marL="9525" marR="9525" marT="9525" marB="0" anchor="ctr">
                    <a:noFill/>
                  </a:tcPr>
                </a:tc>
                <a:extLst>
                  <a:ext uri="{0D108BD9-81ED-4DB2-BD59-A6C34878D82A}">
                    <a16:rowId xmlns:a16="http://schemas.microsoft.com/office/drawing/2014/main" val="3900793582"/>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Littoral Méditerranée occidentale</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solidFill>
                      <a:srgbClr val="E6E6E6"/>
                    </a:solid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35%</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+8,3</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12%</a:t>
                      </a:r>
                    </a:p>
                  </a:txBody>
                  <a:tcPr marL="9525" marR="9525" marT="9525" marB="0" anchor="ctr">
                    <a:solidFill>
                      <a:srgbClr val="E6E6E6"/>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-1,0</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7%</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+3,8</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18%</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+3,3</a:t>
                      </a:r>
                    </a:p>
                  </a:txBody>
                  <a:tcPr marL="9525" marR="9525" marT="9525" marB="0" anchor="ctr">
                    <a:solidFill>
                      <a:srgbClr val="E6E6E6"/>
                    </a:solidFill>
                  </a:tcPr>
                </a:tc>
                <a:extLst>
                  <a:ext uri="{0D108BD9-81ED-4DB2-BD59-A6C34878D82A}">
                    <a16:rowId xmlns:a16="http://schemas.microsoft.com/office/drawing/2014/main" val="3555435980"/>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Littoral Méditerranée orientale</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37%</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+12,9</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15%</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+5,6</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10%</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+4,1</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20%</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+7,4</a:t>
                      </a:r>
                    </a:p>
                  </a:txBody>
                  <a:tcPr marL="9525" marR="9525" marT="9525" marB="0" anchor="ctr">
                    <a:noFill/>
                  </a:tcPr>
                </a:tc>
                <a:extLst>
                  <a:ext uri="{0D108BD9-81ED-4DB2-BD59-A6C34878D82A}">
                    <a16:rowId xmlns:a16="http://schemas.microsoft.com/office/drawing/2014/main" val="1726276270"/>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Alpes du Nord</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solidFill>
                      <a:srgbClr val="E6E6E6"/>
                    </a:solid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6%</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+2,6</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4%</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+1,2</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26%</a:t>
                      </a:r>
                    </a:p>
                  </a:txBody>
                  <a:tcPr marL="9525" marR="9525" marT="9525" marB="0" anchor="ctr">
                    <a:solidFill>
                      <a:srgbClr val="E6E6E6"/>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-0,8</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11%</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+1,0</a:t>
                      </a:r>
                    </a:p>
                  </a:txBody>
                  <a:tcPr marL="9525" marR="9525" marT="9525" marB="0" anchor="ctr">
                    <a:solidFill>
                      <a:srgbClr val="E6E6E6"/>
                    </a:solidFill>
                  </a:tcPr>
                </a:tc>
                <a:extLst>
                  <a:ext uri="{0D108BD9-81ED-4DB2-BD59-A6C34878D82A}">
                    <a16:rowId xmlns:a16="http://schemas.microsoft.com/office/drawing/2014/main" val="2932710073"/>
                  </a:ext>
                </a:extLst>
              </a:tr>
              <a:tr h="202247">
                <a:tc>
                  <a:txBody>
                    <a:bodyPr/>
                    <a:lstStyle/>
                    <a:p>
                      <a:pPr algn="l" fontAlgn="ctr"/>
                      <a:r>
                        <a:rPr lang="fr-FR" sz="1000" b="0" i="0" u="none" strike="noStrike" dirty="0">
                          <a:solidFill>
                            <a:srgbClr val="7F7F7F"/>
                          </a:solidFill>
                          <a:effectLst/>
                          <a:latin typeface="Arial" panose="020B0604020202020204" pitchFamily="34" charset="0"/>
                          <a:cs typeface="Arial" panose="020B0604020202020204" pitchFamily="34" charset="0"/>
                        </a:rPr>
                        <a:t>Pyrénées</a:t>
                      </a:r>
                    </a:p>
                  </a:txBody>
                  <a:tcPr marL="9356" marR="9356" marT="9356" marB="0" anchor="ctr">
                    <a:no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15%</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+1,9</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+0,1</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10%</a:t>
                      </a:r>
                    </a:p>
                  </a:txBody>
                  <a:tcPr marL="9525" marR="9525" marT="9525" marB="0" anchor="ctr">
                    <a:no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-8,5</a:t>
                      </a:r>
                    </a:p>
                  </a:txBody>
                  <a:tcPr marL="9525" marR="9525" marT="9525" marB="0" anchor="ctr">
                    <a:no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8%</a:t>
                      </a:r>
                    </a:p>
                  </a:txBody>
                  <a:tcPr marL="9525" marR="9525" marT="9525" marB="0" anchor="ctr">
                    <a:no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-2,0</a:t>
                      </a:r>
                    </a:p>
                  </a:txBody>
                  <a:tcPr marL="9525" marR="9525" marT="9525" marB="0" anchor="ctr">
                    <a:noFill/>
                  </a:tcPr>
                </a:tc>
                <a:extLst>
                  <a:ext uri="{0D108BD9-81ED-4DB2-BD59-A6C34878D82A}">
                    <a16:rowId xmlns:a16="http://schemas.microsoft.com/office/drawing/2014/main" val="2167788864"/>
                  </a:ext>
                </a:extLst>
              </a:tr>
              <a:tr h="20224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000" u="none" strike="noStrike" dirty="0">
                          <a:solidFill>
                            <a:srgbClr val="7F7F7F"/>
                          </a:solidFill>
                          <a:effectLst/>
                          <a:latin typeface="Arial" panose="020B0604020202020204" pitchFamily="34" charset="0"/>
                          <a:cs typeface="Arial" panose="020B0604020202020204" pitchFamily="34" charset="0"/>
                        </a:rPr>
                        <a:t>Nord-Est</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solidFill>
                      <a:srgbClr val="E6E6E6"/>
                    </a:solid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18%</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+4,1</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10%</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+3,0</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7%</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+2,7</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12%</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+3,3</a:t>
                      </a:r>
                    </a:p>
                  </a:txBody>
                  <a:tcPr marL="9525" marR="9525" marT="9525" marB="0" anchor="ctr">
                    <a:solidFill>
                      <a:srgbClr val="E6E6E6"/>
                    </a:solidFill>
                  </a:tcPr>
                </a:tc>
                <a:extLst>
                  <a:ext uri="{0D108BD9-81ED-4DB2-BD59-A6C34878D82A}">
                    <a16:rowId xmlns:a16="http://schemas.microsoft.com/office/drawing/2014/main" val="3960549723"/>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Nord-Ouest</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solidFill>
                      <a:srgbClr val="FFFFFF"/>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14%</a:t>
                      </a:r>
                    </a:p>
                  </a:txBody>
                  <a:tcPr marL="9525" marR="9525" marT="9525" marB="0" anchor="ctr">
                    <a:solidFill>
                      <a:srgbClr val="FFFFFF"/>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+0,8</a:t>
                      </a:r>
                    </a:p>
                  </a:txBody>
                  <a:tcPr marL="9525" marR="9525" marT="9525" marB="0" anchor="ctr">
                    <a:solidFill>
                      <a:srgbClr val="FFFFFF"/>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5%</a:t>
                      </a:r>
                    </a:p>
                  </a:txBody>
                  <a:tcPr marL="9525" marR="9525" marT="9525" marB="0" anchor="ctr">
                    <a:solidFill>
                      <a:srgbClr val="FFFFFF"/>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-1,1</a:t>
                      </a:r>
                    </a:p>
                  </a:txBody>
                  <a:tcPr marL="9525" marR="9525" marT="9525" marB="0" anchor="ctr">
                    <a:solidFill>
                      <a:srgbClr val="FFFFFF"/>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4%</a:t>
                      </a:r>
                    </a:p>
                  </a:txBody>
                  <a:tcPr marL="9525" marR="9525" marT="9525" marB="0" anchor="ctr">
                    <a:solidFill>
                      <a:srgbClr val="FFFFFF"/>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-0,3</a:t>
                      </a:r>
                    </a:p>
                  </a:txBody>
                  <a:tcPr marL="9525" marR="9525" marT="9525" marB="0" anchor="ctr">
                    <a:solidFill>
                      <a:srgbClr val="FFFFFF"/>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8%</a:t>
                      </a:r>
                    </a:p>
                  </a:txBody>
                  <a:tcPr marL="9525" marR="9525" marT="9525" marB="0" anchor="ctr">
                    <a:solidFill>
                      <a:srgbClr val="FFFFFF"/>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-0,3</a:t>
                      </a:r>
                    </a:p>
                  </a:txBody>
                  <a:tcPr marL="9525" marR="9525" marT="9525" marB="0" anchor="ctr">
                    <a:solidFill>
                      <a:srgbClr val="FFFFFF"/>
                    </a:solidFill>
                  </a:tcPr>
                </a:tc>
                <a:extLst>
                  <a:ext uri="{0D108BD9-81ED-4DB2-BD59-A6C34878D82A}">
                    <a16:rowId xmlns:a16="http://schemas.microsoft.com/office/drawing/2014/main" val="3373125816"/>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Sud-Est</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solidFill>
                      <a:srgbClr val="E6E6E6"/>
                    </a:solid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19%</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+5,5</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8%</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+3,0</a:t>
                      </a:r>
                    </a:p>
                  </a:txBody>
                  <a:tcPr marL="9525" marR="9525" marT="9525" marB="0" anchor="ctr">
                    <a:solidFill>
                      <a:srgbClr val="E6E6E6"/>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6%</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+1,9</a:t>
                      </a:r>
                    </a:p>
                  </a:txBody>
                  <a:tcPr marL="9525" marR="9525" marT="9525" marB="0" anchor="ctr">
                    <a:solidFill>
                      <a:srgbClr val="E6E6E6"/>
                    </a:solidFill>
                  </a:tcPr>
                </a:tc>
                <a:tc>
                  <a:txBody>
                    <a:bodyPr/>
                    <a:lstStyle/>
                    <a:p>
                      <a:pPr algn="ctr" fontAlgn="ctr"/>
                      <a:r>
                        <a:rPr lang="fr-FR" sz="1000" b="0" i="0" u="none" strike="noStrike" dirty="0">
                          <a:solidFill>
                            <a:srgbClr val="7F7F7F"/>
                          </a:solidFill>
                          <a:effectLst/>
                          <a:latin typeface="Arial" panose="020B0604020202020204" pitchFamily="34" charset="0"/>
                          <a:cs typeface="Arial" panose="020B0604020202020204" pitchFamily="34" charset="0"/>
                        </a:rPr>
                        <a:t>11%</a:t>
                      </a:r>
                    </a:p>
                  </a:txBody>
                  <a:tcPr marL="9525" marR="9525" marT="9525" marB="0" anchor="ctr">
                    <a:solidFill>
                      <a:srgbClr val="E6E6E6"/>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+3,4</a:t>
                      </a:r>
                    </a:p>
                  </a:txBody>
                  <a:tcPr marL="9525" marR="9525" marT="9525" marB="0" anchor="ctr">
                    <a:solidFill>
                      <a:srgbClr val="E6E6E6"/>
                    </a:solidFill>
                  </a:tcPr>
                </a:tc>
                <a:extLst>
                  <a:ext uri="{0D108BD9-81ED-4DB2-BD59-A6C34878D82A}">
                    <a16:rowId xmlns:a16="http://schemas.microsoft.com/office/drawing/2014/main" val="3461199611"/>
                  </a:ext>
                </a:extLst>
              </a:tr>
              <a:tr h="202247">
                <a:tc>
                  <a:txBody>
                    <a:bodyPr/>
                    <a:lstStyle/>
                    <a:p>
                      <a:pPr algn="l" fontAlgn="ctr"/>
                      <a:r>
                        <a:rPr lang="fr-FR" sz="1000" u="none" strike="noStrike" dirty="0">
                          <a:solidFill>
                            <a:srgbClr val="7F7F7F"/>
                          </a:solidFill>
                          <a:effectLst/>
                          <a:latin typeface="Arial" panose="020B0604020202020204" pitchFamily="34" charset="0"/>
                          <a:cs typeface="Arial" panose="020B0604020202020204" pitchFamily="34" charset="0"/>
                        </a:rPr>
                        <a:t>Sud-Ouest</a:t>
                      </a:r>
                      <a:endParaRPr lang="fr-FR" sz="1000" b="0" i="0" u="none" strike="noStrike" dirty="0">
                        <a:solidFill>
                          <a:srgbClr val="7F7F7F"/>
                        </a:solidFill>
                        <a:effectLst/>
                        <a:latin typeface="Arial" panose="020B0604020202020204" pitchFamily="34" charset="0"/>
                        <a:cs typeface="Arial" panose="020B0604020202020204" pitchFamily="34" charset="0"/>
                      </a:endParaRPr>
                    </a:p>
                  </a:txBody>
                  <a:tcPr marL="9356" marR="9356" marT="9356"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15%</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+2,6</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8%</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+2,4</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4%</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+1,3</a:t>
                      </a:r>
                    </a:p>
                  </a:txBody>
                  <a:tcPr marL="9525" marR="9525" marT="9525" marB="0" anchor="ctr">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9%</a:t>
                      </a:r>
                    </a:p>
                  </a:txBody>
                  <a:tcPr marL="9525" marR="9525" marT="9525" marB="0" anchor="ctr">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+2,1</a:t>
                      </a:r>
                    </a:p>
                  </a:txBody>
                  <a:tcPr marL="9525" marR="9525" marT="9525" marB="0" anchor="ctr">
                    <a:noFill/>
                  </a:tcPr>
                </a:tc>
                <a:extLst>
                  <a:ext uri="{0D108BD9-81ED-4DB2-BD59-A6C34878D82A}">
                    <a16:rowId xmlns:a16="http://schemas.microsoft.com/office/drawing/2014/main" val="4116112222"/>
                  </a:ext>
                </a:extLst>
              </a:tr>
            </a:tbl>
          </a:graphicData>
        </a:graphic>
      </p:graphicFrame>
    </p:spTree>
    <p:extLst>
      <p:ext uri="{BB962C8B-B14F-4D97-AF65-F5344CB8AC3E}">
        <p14:creationId xmlns:p14="http://schemas.microsoft.com/office/powerpoint/2010/main" val="1363031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t>21</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Hébergements : hôtellerie</a:t>
            </a:r>
          </a:p>
        </p:txBody>
      </p:sp>
      <p:sp>
        <p:nvSpPr>
          <p:cNvPr id="3" name="object 3">
            <a:extLst>
              <a:ext uri="{FF2B5EF4-FFF2-40B4-BE49-F238E27FC236}">
                <a16:creationId xmlns:a16="http://schemas.microsoft.com/office/drawing/2014/main" id="{EEEDC52A-6636-C381-35D5-9FD3C2659AE5}"/>
              </a:ext>
            </a:extLst>
          </p:cNvPr>
          <p:cNvSpPr/>
          <p:nvPr/>
        </p:nvSpPr>
        <p:spPr>
          <a:xfrm>
            <a:off x="0" y="-1"/>
            <a:ext cx="12192000" cy="1423733"/>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058181"/>
          </a:solidFill>
        </p:spPr>
        <p:txBody>
          <a:bodyPr wrap="square" lIns="0" tIns="0" rIns="0" bIns="0" rtlCol="0"/>
          <a:lstStyle/>
          <a:p>
            <a:endParaRPr dirty="0"/>
          </a:p>
        </p:txBody>
      </p:sp>
      <p:sp>
        <p:nvSpPr>
          <p:cNvPr id="5" name="object 12">
            <a:extLst>
              <a:ext uri="{FF2B5EF4-FFF2-40B4-BE49-F238E27FC236}">
                <a16:creationId xmlns:a16="http://schemas.microsoft.com/office/drawing/2014/main" id="{421B0CFD-ED26-23F7-9C94-259F5912A101}"/>
              </a:ext>
            </a:extLst>
          </p:cNvPr>
          <p:cNvSpPr txBox="1"/>
          <p:nvPr/>
        </p:nvSpPr>
        <p:spPr>
          <a:xfrm>
            <a:off x="2906812" y="283324"/>
            <a:ext cx="7307380" cy="443711"/>
          </a:xfrm>
          <a:prstGeom prst="rect">
            <a:avLst/>
          </a:prstGeom>
        </p:spPr>
        <p:txBody>
          <a:bodyPr vert="horz" wrap="square" lIns="0" tIns="12700" rIns="0" bIns="0" rtlCol="0">
            <a:spAutoFit/>
          </a:bodyPr>
          <a:lstStyle/>
          <a:p>
            <a:pPr marL="12700" algn="ctr">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HÉBERGEMENT</a:t>
            </a:r>
          </a:p>
        </p:txBody>
      </p:sp>
      <p:sp>
        <p:nvSpPr>
          <p:cNvPr id="10" name="object 9">
            <a:extLst>
              <a:ext uri="{FF2B5EF4-FFF2-40B4-BE49-F238E27FC236}">
                <a16:creationId xmlns:a16="http://schemas.microsoft.com/office/drawing/2014/main" id="{3AAADCD1-A4F5-16DB-1EC8-8DF04A165591}"/>
              </a:ext>
            </a:extLst>
          </p:cNvPr>
          <p:cNvSpPr/>
          <p:nvPr/>
        </p:nvSpPr>
        <p:spPr>
          <a:xfrm>
            <a:off x="4304347" y="2568"/>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855AEF65-DEB5-11AA-8D9A-54D01BFAD9AA}"/>
              </a:ext>
            </a:extLst>
          </p:cNvPr>
          <p:cNvGrpSpPr/>
          <p:nvPr/>
        </p:nvGrpSpPr>
        <p:grpSpPr>
          <a:xfrm>
            <a:off x="1071315" y="840154"/>
            <a:ext cx="8631485" cy="45719"/>
            <a:chOff x="404515" y="791289"/>
            <a:chExt cx="9589046" cy="0"/>
          </a:xfrm>
        </p:grpSpPr>
        <p:cxnSp>
          <p:nvCxnSpPr>
            <p:cNvPr id="13" name="Connecteur droit 12">
              <a:extLst>
                <a:ext uri="{FF2B5EF4-FFF2-40B4-BE49-F238E27FC236}">
                  <a16:creationId xmlns:a16="http://schemas.microsoft.com/office/drawing/2014/main" id="{3E248E77-5D41-D5BB-753A-AB18E8CDC2B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bject 7">
              <a:extLst>
                <a:ext uri="{FF2B5EF4-FFF2-40B4-BE49-F238E27FC236}">
                  <a16:creationId xmlns:a16="http://schemas.microsoft.com/office/drawing/2014/main" id="{D8F3A7E9-D235-C738-6CF6-EFB1E46DFB64}"/>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20" name="object 5">
            <a:extLst>
              <a:ext uri="{FF2B5EF4-FFF2-40B4-BE49-F238E27FC236}">
                <a16:creationId xmlns:a16="http://schemas.microsoft.com/office/drawing/2014/main" id="{B819A9C9-12DD-7A92-202D-3324DA14FFCD}"/>
              </a:ext>
            </a:extLst>
          </p:cNvPr>
          <p:cNvSpPr/>
          <p:nvPr/>
        </p:nvSpPr>
        <p:spPr>
          <a:xfrm>
            <a:off x="-12832" y="-1185"/>
            <a:ext cx="3754408" cy="1443458"/>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06A09C"/>
          </a:solidFill>
        </p:spPr>
        <p:txBody>
          <a:bodyPr wrap="square" lIns="0" tIns="0" rIns="0" bIns="0" rtlCol="0"/>
          <a:lstStyle/>
          <a:p>
            <a:endParaRPr/>
          </a:p>
        </p:txBody>
      </p:sp>
      <p:sp>
        <p:nvSpPr>
          <p:cNvPr id="21" name="object 9">
            <a:extLst>
              <a:ext uri="{FF2B5EF4-FFF2-40B4-BE49-F238E27FC236}">
                <a16:creationId xmlns:a16="http://schemas.microsoft.com/office/drawing/2014/main" id="{13B4C2E3-B695-8C3E-BEE3-86A09B44C8B9}"/>
              </a:ext>
            </a:extLst>
          </p:cNvPr>
          <p:cNvSpPr txBox="1"/>
          <p:nvPr/>
        </p:nvSpPr>
        <p:spPr>
          <a:xfrm>
            <a:off x="-1061764" y="935662"/>
            <a:ext cx="112806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Arial" panose="020B0604020202020204" pitchFamily="34" charset="0"/>
                <a:cs typeface="Arial" panose="020B0604020202020204" pitchFamily="34" charset="0"/>
              </a:rPr>
              <a:t>Locatif</a:t>
            </a:r>
            <a:endParaRPr sz="1600" spc="40" dirty="0">
              <a:solidFill>
                <a:srgbClr val="FFFFFF"/>
              </a:solidFill>
              <a:latin typeface="Arial" panose="020B0604020202020204" pitchFamily="34" charset="0"/>
              <a:cs typeface="Arial" panose="020B0604020202020204" pitchFamily="34" charset="0"/>
            </a:endParaRPr>
          </a:p>
        </p:txBody>
      </p:sp>
      <p:sp>
        <p:nvSpPr>
          <p:cNvPr id="24" name="object 8">
            <a:extLst>
              <a:ext uri="{FF2B5EF4-FFF2-40B4-BE49-F238E27FC236}">
                <a16:creationId xmlns:a16="http://schemas.microsoft.com/office/drawing/2014/main" id="{CE5E7209-A6DC-09FC-93E3-F494998FCCFE}"/>
              </a:ext>
            </a:extLst>
          </p:cNvPr>
          <p:cNvSpPr/>
          <p:nvPr/>
        </p:nvSpPr>
        <p:spPr>
          <a:xfrm>
            <a:off x="11930789" y="463621"/>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06A09C"/>
          </a:solidFill>
        </p:spPr>
        <p:txBody>
          <a:bodyPr wrap="square" lIns="0" tIns="0" rIns="0" bIns="0" rtlCol="0"/>
          <a:lstStyle/>
          <a:p>
            <a:endParaRPr/>
          </a:p>
        </p:txBody>
      </p:sp>
      <p:sp>
        <p:nvSpPr>
          <p:cNvPr id="8" name="Espace réservé du pied de page 2">
            <a:extLst>
              <a:ext uri="{FF2B5EF4-FFF2-40B4-BE49-F238E27FC236}">
                <a16:creationId xmlns:a16="http://schemas.microsoft.com/office/drawing/2014/main" id="{8D839473-1DFB-2F98-FA11-D3DC1E095EE2}"/>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37" name="Groupe 36">
            <a:extLst>
              <a:ext uri="{FF2B5EF4-FFF2-40B4-BE49-F238E27FC236}">
                <a16:creationId xmlns:a16="http://schemas.microsoft.com/office/drawing/2014/main" id="{291A154D-0DFC-2069-35B8-A29E813DB23A}"/>
              </a:ext>
            </a:extLst>
          </p:cNvPr>
          <p:cNvGrpSpPr/>
          <p:nvPr/>
        </p:nvGrpSpPr>
        <p:grpSpPr>
          <a:xfrm>
            <a:off x="9658670" y="1897221"/>
            <a:ext cx="2267339" cy="1157954"/>
            <a:chOff x="4814596" y="3255426"/>
            <a:chExt cx="2267339" cy="1157954"/>
          </a:xfrm>
        </p:grpSpPr>
        <p:sp>
          <p:nvSpPr>
            <p:cNvPr id="38" name="Rectangle 37">
              <a:extLst>
                <a:ext uri="{FF2B5EF4-FFF2-40B4-BE49-F238E27FC236}">
                  <a16:creationId xmlns:a16="http://schemas.microsoft.com/office/drawing/2014/main" id="{9D12AE71-F10B-65CB-7DDB-D162B76B2B03}"/>
                </a:ext>
              </a:extLst>
            </p:cNvPr>
            <p:cNvSpPr/>
            <p:nvPr/>
          </p:nvSpPr>
          <p:spPr>
            <a:xfrm>
              <a:off x="4814596" y="3259472"/>
              <a:ext cx="2267339" cy="1153908"/>
            </a:xfrm>
            <a:prstGeom prst="rect">
              <a:avLst/>
            </a:prstGeom>
            <a:solidFill>
              <a:srgbClr val="05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2EF44B24-84C8-F953-DE73-C162C22B052E}"/>
                </a:ext>
              </a:extLst>
            </p:cNvPr>
            <p:cNvSpPr/>
            <p:nvPr/>
          </p:nvSpPr>
          <p:spPr>
            <a:xfrm>
              <a:off x="4934196" y="3255426"/>
              <a:ext cx="2028137" cy="1061829"/>
            </a:xfrm>
            <a:prstGeom prst="rect">
              <a:avLst/>
            </a:prstGeom>
          </p:spPr>
          <p:txBody>
            <a:bodyPr wrap="square">
              <a:spAutoFit/>
            </a:bodyPr>
            <a:lstStyle/>
            <a:p>
              <a:pPr algn="ctr"/>
              <a:r>
                <a:rPr lang="fr-FR" sz="2400" b="1" dirty="0">
                  <a:solidFill>
                    <a:schemeClr val="bg1"/>
                  </a:solidFill>
                  <a:latin typeface="Arial" panose="020B0604020202020204" pitchFamily="34" charset="0"/>
                  <a:cs typeface="Arial" panose="020B0604020202020204" pitchFamily="34" charset="0"/>
                </a:rPr>
                <a:t>-4pts</a:t>
              </a:r>
              <a:endParaRPr lang="fr-FR" sz="1300" b="1" dirty="0">
                <a:solidFill>
                  <a:schemeClr val="bg1"/>
                </a:solidFill>
                <a:latin typeface="Arial" panose="020B0604020202020204" pitchFamily="34" charset="0"/>
                <a:cs typeface="Arial" panose="020B0604020202020204" pitchFamily="34" charset="0"/>
              </a:endParaRPr>
            </a:p>
            <a:p>
              <a:pPr algn="ctr"/>
              <a:r>
                <a:rPr lang="fr-FR" sz="1300" i="1" dirty="0">
                  <a:solidFill>
                    <a:schemeClr val="bg1"/>
                  </a:solidFill>
                  <a:latin typeface="Arial" panose="020B0604020202020204" pitchFamily="34" charset="0"/>
                  <a:cs typeface="Arial" panose="020B0604020202020204" pitchFamily="34" charset="0"/>
                </a:rPr>
                <a:t>Taux d’occupation pour les trois prochains mois par rapport à 2022</a:t>
              </a:r>
            </a:p>
          </p:txBody>
        </p:sp>
      </p:grpSp>
      <p:grpSp>
        <p:nvGrpSpPr>
          <p:cNvPr id="40" name="Groupe 39">
            <a:extLst>
              <a:ext uri="{FF2B5EF4-FFF2-40B4-BE49-F238E27FC236}">
                <a16:creationId xmlns:a16="http://schemas.microsoft.com/office/drawing/2014/main" id="{FDC9BB75-69BE-D54D-CB84-9C1B5611416C}"/>
              </a:ext>
            </a:extLst>
          </p:cNvPr>
          <p:cNvGrpSpPr/>
          <p:nvPr/>
        </p:nvGrpSpPr>
        <p:grpSpPr>
          <a:xfrm>
            <a:off x="10792340" y="415400"/>
            <a:ext cx="894524" cy="469618"/>
            <a:chOff x="14835498" y="331603"/>
            <a:chExt cx="1409029" cy="739729"/>
          </a:xfrm>
        </p:grpSpPr>
        <p:sp>
          <p:nvSpPr>
            <p:cNvPr id="41" name="bg object 22">
              <a:extLst>
                <a:ext uri="{FF2B5EF4-FFF2-40B4-BE49-F238E27FC236}">
                  <a16:creationId xmlns:a16="http://schemas.microsoft.com/office/drawing/2014/main" id="{46627257-A603-62FB-03EA-F6632E142934}"/>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42" name="bg object 23">
              <a:extLst>
                <a:ext uri="{FF2B5EF4-FFF2-40B4-BE49-F238E27FC236}">
                  <a16:creationId xmlns:a16="http://schemas.microsoft.com/office/drawing/2014/main" id="{7AAF38D6-88D7-D4B9-6D8F-4D1717AE9F71}"/>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43" name="bg object 24">
              <a:extLst>
                <a:ext uri="{FF2B5EF4-FFF2-40B4-BE49-F238E27FC236}">
                  <a16:creationId xmlns:a16="http://schemas.microsoft.com/office/drawing/2014/main" id="{EBCD57C8-9072-1DAB-1299-8A69D02FC8BE}"/>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44" name="bg object 25">
              <a:extLst>
                <a:ext uri="{FF2B5EF4-FFF2-40B4-BE49-F238E27FC236}">
                  <a16:creationId xmlns:a16="http://schemas.microsoft.com/office/drawing/2014/main" id="{62FB6C20-A83D-97A4-BFE8-AA30950BA65A}"/>
                </a:ext>
              </a:extLst>
            </p:cNvPr>
            <p:cNvPicPr/>
            <p:nvPr/>
          </p:nvPicPr>
          <p:blipFill>
            <a:blip r:embed="rId4" cstate="print"/>
            <a:stretch>
              <a:fillRect/>
            </a:stretch>
          </p:blipFill>
          <p:spPr>
            <a:xfrm>
              <a:off x="14863369" y="372145"/>
              <a:ext cx="174078" cy="190474"/>
            </a:xfrm>
            <a:prstGeom prst="rect">
              <a:avLst/>
            </a:prstGeom>
          </p:spPr>
        </p:pic>
        <p:sp>
          <p:nvSpPr>
            <p:cNvPr id="45" name="bg object 26">
              <a:extLst>
                <a:ext uri="{FF2B5EF4-FFF2-40B4-BE49-F238E27FC236}">
                  <a16:creationId xmlns:a16="http://schemas.microsoft.com/office/drawing/2014/main" id="{C0D40BBA-B703-8BB8-407B-2D63E4C34235}"/>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46" name="bg object 27">
              <a:extLst>
                <a:ext uri="{FF2B5EF4-FFF2-40B4-BE49-F238E27FC236}">
                  <a16:creationId xmlns:a16="http://schemas.microsoft.com/office/drawing/2014/main" id="{25E9884B-E85D-5404-A990-107B5CBB6A71}"/>
                </a:ext>
              </a:extLst>
            </p:cNvPr>
            <p:cNvPicPr/>
            <p:nvPr/>
          </p:nvPicPr>
          <p:blipFill>
            <a:blip r:embed="rId4" cstate="print"/>
            <a:stretch>
              <a:fillRect/>
            </a:stretch>
          </p:blipFill>
          <p:spPr>
            <a:xfrm>
              <a:off x="15319313" y="615600"/>
              <a:ext cx="174066" cy="190474"/>
            </a:xfrm>
            <a:prstGeom prst="rect">
              <a:avLst/>
            </a:prstGeom>
          </p:spPr>
        </p:pic>
        <p:sp>
          <p:nvSpPr>
            <p:cNvPr id="47" name="bg object 28">
              <a:extLst>
                <a:ext uri="{FF2B5EF4-FFF2-40B4-BE49-F238E27FC236}">
                  <a16:creationId xmlns:a16="http://schemas.microsoft.com/office/drawing/2014/main" id="{F98D8C53-5E3A-7D6E-42FD-DDC3F1280001}"/>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48" name="bg object 29">
              <a:extLst>
                <a:ext uri="{FF2B5EF4-FFF2-40B4-BE49-F238E27FC236}">
                  <a16:creationId xmlns:a16="http://schemas.microsoft.com/office/drawing/2014/main" id="{AC875040-DE64-4360-4717-6F2E77A0BD3C}"/>
                </a:ext>
              </a:extLst>
            </p:cNvPr>
            <p:cNvPicPr/>
            <p:nvPr/>
          </p:nvPicPr>
          <p:blipFill>
            <a:blip r:embed="rId5" cstate="print"/>
            <a:stretch>
              <a:fillRect/>
            </a:stretch>
          </p:blipFill>
          <p:spPr>
            <a:xfrm>
              <a:off x="14863181" y="891808"/>
              <a:ext cx="1378851" cy="179524"/>
            </a:xfrm>
            <a:prstGeom prst="rect">
              <a:avLst/>
            </a:prstGeom>
          </p:spPr>
        </p:pic>
      </p:grpSp>
      <p:sp>
        <p:nvSpPr>
          <p:cNvPr id="49" name="ZoneTexte 48">
            <a:extLst>
              <a:ext uri="{FF2B5EF4-FFF2-40B4-BE49-F238E27FC236}">
                <a16:creationId xmlns:a16="http://schemas.microsoft.com/office/drawing/2014/main" id="{A6470DB3-E51F-19D5-063D-AF90135962DD}"/>
              </a:ext>
            </a:extLst>
          </p:cNvPr>
          <p:cNvSpPr txBox="1"/>
          <p:nvPr/>
        </p:nvSpPr>
        <p:spPr>
          <a:xfrm>
            <a:off x="364224" y="1531941"/>
            <a:ext cx="6334750" cy="276999"/>
          </a:xfrm>
          <a:prstGeom prst="rect">
            <a:avLst/>
          </a:prstGeom>
          <a:noFill/>
        </p:spPr>
        <p:txBody>
          <a:bodyPr wrap="square" rtlCol="0">
            <a:spAutoFit/>
          </a:bodyPr>
          <a:lstStyle/>
          <a:p>
            <a:pPr>
              <a:tabLst>
                <a:tab pos="457200" algn="l"/>
              </a:tabLst>
            </a:pPr>
            <a:r>
              <a:rPr lang="fr-FR" sz="1200" b="1" dirty="0">
                <a:solidFill>
                  <a:srgbClr val="058181"/>
                </a:solidFill>
                <a:latin typeface="Marianne" panose="02000000000000000000" pitchFamily="50" charset="0"/>
                <a:cs typeface="Arial" panose="020B0604020202020204" pitchFamily="34" charset="0"/>
              </a:rPr>
              <a:t>Taux de réservation en France métropolitaine à fin septembre 2023</a:t>
            </a:r>
            <a:endParaRPr lang="fr-FR" sz="1200" dirty="0">
              <a:solidFill>
                <a:srgbClr val="058181"/>
              </a:solidFill>
              <a:latin typeface="Marianne" panose="02000000000000000000" pitchFamily="50" charset="0"/>
              <a:cs typeface="Arial" panose="020B0604020202020204" pitchFamily="34" charset="0"/>
            </a:endParaRPr>
          </a:p>
        </p:txBody>
      </p:sp>
      <p:sp>
        <p:nvSpPr>
          <p:cNvPr id="50" name="ZoneTexte 49">
            <a:extLst>
              <a:ext uri="{FF2B5EF4-FFF2-40B4-BE49-F238E27FC236}">
                <a16:creationId xmlns:a16="http://schemas.microsoft.com/office/drawing/2014/main" id="{F15096FA-7874-4EF6-A7B2-BC6DAA50EBCD}"/>
              </a:ext>
            </a:extLst>
          </p:cNvPr>
          <p:cNvSpPr txBox="1"/>
          <p:nvPr/>
        </p:nvSpPr>
        <p:spPr>
          <a:xfrm>
            <a:off x="279511" y="6311232"/>
            <a:ext cx="2632680" cy="246221"/>
          </a:xfrm>
          <a:prstGeom prst="rect">
            <a:avLst/>
          </a:prstGeom>
          <a:noFill/>
        </p:spPr>
        <p:txBody>
          <a:bodyPr wrap="squar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AIRDNA, septembre 2023</a:t>
            </a:r>
          </a:p>
        </p:txBody>
      </p:sp>
      <p:graphicFrame>
        <p:nvGraphicFramePr>
          <p:cNvPr id="2" name="Tableau 1">
            <a:extLst>
              <a:ext uri="{FF2B5EF4-FFF2-40B4-BE49-F238E27FC236}">
                <a16:creationId xmlns:a16="http://schemas.microsoft.com/office/drawing/2014/main" id="{3D74762E-ABC1-DDF5-2A20-4A42A978EB62}"/>
              </a:ext>
            </a:extLst>
          </p:cNvPr>
          <p:cNvGraphicFramePr>
            <a:graphicFrameLocks noGrp="1"/>
          </p:cNvGraphicFramePr>
          <p:nvPr>
            <p:custDataLst>
              <p:tags r:id="rId1"/>
            </p:custDataLst>
            <p:extLst>
              <p:ext uri="{D42A27DB-BD31-4B8C-83A1-F6EECF244321}">
                <p14:modId xmlns:p14="http://schemas.microsoft.com/office/powerpoint/2010/main" val="3483765896"/>
              </p:ext>
            </p:extLst>
          </p:nvPr>
        </p:nvGraphicFramePr>
        <p:xfrm>
          <a:off x="279511" y="1897221"/>
          <a:ext cx="9102694" cy="3863891"/>
        </p:xfrm>
        <a:graphic>
          <a:graphicData uri="http://schemas.openxmlformats.org/drawingml/2006/table">
            <a:tbl>
              <a:tblPr/>
              <a:tblGrid>
                <a:gridCol w="2551726">
                  <a:extLst>
                    <a:ext uri="{9D8B030D-6E8A-4147-A177-3AD203B41FA5}">
                      <a16:colId xmlns:a16="http://schemas.microsoft.com/office/drawing/2014/main" val="4263662755"/>
                    </a:ext>
                  </a:extLst>
                </a:gridCol>
                <a:gridCol w="818871">
                  <a:extLst>
                    <a:ext uri="{9D8B030D-6E8A-4147-A177-3AD203B41FA5}">
                      <a16:colId xmlns:a16="http://schemas.microsoft.com/office/drawing/2014/main" val="1403510936"/>
                    </a:ext>
                  </a:extLst>
                </a:gridCol>
                <a:gridCol w="818871">
                  <a:extLst>
                    <a:ext uri="{9D8B030D-6E8A-4147-A177-3AD203B41FA5}">
                      <a16:colId xmlns:a16="http://schemas.microsoft.com/office/drawing/2014/main" val="2244070933"/>
                    </a:ext>
                  </a:extLst>
                </a:gridCol>
                <a:gridCol w="818871">
                  <a:extLst>
                    <a:ext uri="{9D8B030D-6E8A-4147-A177-3AD203B41FA5}">
                      <a16:colId xmlns:a16="http://schemas.microsoft.com/office/drawing/2014/main" val="3594507836"/>
                    </a:ext>
                  </a:extLst>
                </a:gridCol>
                <a:gridCol w="818871">
                  <a:extLst>
                    <a:ext uri="{9D8B030D-6E8A-4147-A177-3AD203B41FA5}">
                      <a16:colId xmlns:a16="http://schemas.microsoft.com/office/drawing/2014/main" val="1510437833"/>
                    </a:ext>
                  </a:extLst>
                </a:gridCol>
                <a:gridCol w="818871">
                  <a:extLst>
                    <a:ext uri="{9D8B030D-6E8A-4147-A177-3AD203B41FA5}">
                      <a16:colId xmlns:a16="http://schemas.microsoft.com/office/drawing/2014/main" val="1129041017"/>
                    </a:ext>
                  </a:extLst>
                </a:gridCol>
                <a:gridCol w="818871">
                  <a:extLst>
                    <a:ext uri="{9D8B030D-6E8A-4147-A177-3AD203B41FA5}">
                      <a16:colId xmlns:a16="http://schemas.microsoft.com/office/drawing/2014/main" val="1223549308"/>
                    </a:ext>
                  </a:extLst>
                </a:gridCol>
                <a:gridCol w="818871">
                  <a:extLst>
                    <a:ext uri="{9D8B030D-6E8A-4147-A177-3AD203B41FA5}">
                      <a16:colId xmlns:a16="http://schemas.microsoft.com/office/drawing/2014/main" val="884105534"/>
                    </a:ext>
                  </a:extLst>
                </a:gridCol>
                <a:gridCol w="818871">
                  <a:extLst>
                    <a:ext uri="{9D8B030D-6E8A-4147-A177-3AD203B41FA5}">
                      <a16:colId xmlns:a16="http://schemas.microsoft.com/office/drawing/2014/main" val="428372044"/>
                    </a:ext>
                  </a:extLst>
                </a:gridCol>
              </a:tblGrid>
              <a:tr h="422347">
                <a:tc rowSpan="3">
                  <a:txBody>
                    <a:bodyPr/>
                    <a:lstStyle/>
                    <a:p>
                      <a:pPr algn="l" fontAlgn="b"/>
                      <a:r>
                        <a:rPr lang="fr-FR" sz="1000" b="1" i="0" u="none" strike="noStrike" dirty="0">
                          <a:solidFill>
                            <a:srgbClr val="7F7F7F"/>
                          </a:solidFill>
                          <a:effectLst/>
                          <a:latin typeface="Arial" panose="020B0604020202020204" pitchFamily="34" charset="0"/>
                          <a:cs typeface="Arial" panose="020B0604020202020204" pitchFamily="34" charset="0"/>
                        </a:rPr>
                        <a:t> </a:t>
                      </a:r>
                    </a:p>
                    <a:p>
                      <a:pPr algn="l" fontAlgn="b"/>
                      <a:r>
                        <a:rPr lang="fr-FR" sz="1000" b="1" i="0" u="none" strike="noStrike" dirty="0">
                          <a:solidFill>
                            <a:srgbClr val="7F7F7F"/>
                          </a:solidFill>
                          <a:effectLst/>
                          <a:latin typeface="Arial" panose="020B0604020202020204" pitchFamily="34" charset="0"/>
                          <a:cs typeface="Arial" panose="020B0604020202020204" pitchFamily="34" charset="0"/>
                        </a:rPr>
                        <a:t> </a:t>
                      </a:r>
                    </a:p>
                    <a:p>
                      <a:pPr algn="l" fontAlgn="b"/>
                      <a:r>
                        <a:rPr lang="fr-FR" sz="1000" b="1" i="0" u="none" strike="noStrike" dirty="0">
                          <a:solidFill>
                            <a:srgbClr val="7F7F7F"/>
                          </a:solidFill>
                          <a:effectLst/>
                          <a:latin typeface="Arial" panose="020B0604020202020204" pitchFamily="34" charset="0"/>
                          <a:cs typeface="Arial" panose="020B0604020202020204" pitchFamily="34" charset="0"/>
                        </a:rPr>
                        <a:t> </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rgbClr val="058181"/>
                    </a:solidFill>
                  </a:tcPr>
                </a:tc>
                <a:tc gridSpan="4">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1 mois (octobre)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058181"/>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3 mois (octobre, novembre et décembre)</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05818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98600337"/>
                  </a:ext>
                </a:extLst>
              </a:tr>
              <a:tr h="227685">
                <a:tc vMerge="1">
                  <a:txBody>
                    <a:bodyPr/>
                    <a:lstStyle/>
                    <a:p>
                      <a:pPr algn="l" fontAlgn="b"/>
                      <a:r>
                        <a:rPr lang="fr-FR" sz="1000" b="1" i="0" u="none" strike="noStrike" dirty="0">
                          <a:solidFill>
                            <a:srgbClr val="7F7F7F"/>
                          </a:solidFill>
                          <a:effectLst/>
                          <a:latin typeface="Marianne" panose="02000000000000000000" pitchFamily="50" charset="0"/>
                        </a:rPr>
                        <a:t> </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Offre</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a:txBody>
                    <a:bodyPr/>
                    <a:lstStyle/>
                    <a:p>
                      <a:pPr algn="ctr" fontAlgn="ctr"/>
                      <a:r>
                        <a:rPr lang="fr-FR" sz="1000" b="1" i="0" u="none" strike="noStrike">
                          <a:solidFill>
                            <a:schemeClr val="bg1"/>
                          </a:solidFill>
                          <a:effectLst/>
                          <a:latin typeface="Arial" panose="020B0604020202020204" pitchFamily="34" charset="0"/>
                          <a:cs typeface="Arial" panose="020B0604020202020204" pitchFamily="34" charset="0"/>
                        </a:rPr>
                        <a:t>Demande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gridSpan="2">
                  <a:txBody>
                    <a:bodyPr/>
                    <a:lstStyle/>
                    <a:p>
                      <a:pPr algn="ctr" fontAlgn="ctr"/>
                      <a:r>
                        <a:rPr lang="fr-FR" sz="1000" b="1" i="0" u="none" strike="noStrike">
                          <a:solidFill>
                            <a:schemeClr val="bg1"/>
                          </a:solidFill>
                          <a:effectLst/>
                          <a:latin typeface="Arial" panose="020B0604020202020204" pitchFamily="34" charset="0"/>
                          <a:cs typeface="Arial" panose="020B0604020202020204" pitchFamily="34" charset="0"/>
                        </a:rPr>
                        <a:t>Taux d'occupation</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hMerge="1">
                  <a:txBody>
                    <a:bodyPr/>
                    <a:lstStyle/>
                    <a:p>
                      <a:endParaRPr lang="fr-FR"/>
                    </a:p>
                  </a:txBody>
                  <a:tcPr/>
                </a:tc>
                <a:tc>
                  <a:txBody>
                    <a:bodyPr/>
                    <a:lstStyle/>
                    <a:p>
                      <a:pPr algn="ctr" fontAlgn="b"/>
                      <a:r>
                        <a:rPr lang="fr-FR" sz="1000" b="1" i="0" u="none" strike="noStrike">
                          <a:solidFill>
                            <a:schemeClr val="bg1"/>
                          </a:solidFill>
                          <a:effectLst/>
                          <a:latin typeface="Arial" panose="020B0604020202020204" pitchFamily="34" charset="0"/>
                          <a:cs typeface="Arial" panose="020B0604020202020204" pitchFamily="34" charset="0"/>
                        </a:rPr>
                        <a:t>Offre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a:txBody>
                    <a:bodyPr/>
                    <a:lstStyle/>
                    <a:p>
                      <a:pPr algn="ctr" fontAlgn="b"/>
                      <a:r>
                        <a:rPr lang="fr-FR" sz="1000" b="1" i="0" u="none" strike="noStrike" dirty="0">
                          <a:solidFill>
                            <a:schemeClr val="bg1"/>
                          </a:solidFill>
                          <a:effectLst/>
                          <a:latin typeface="Arial" panose="020B0604020202020204" pitchFamily="34" charset="0"/>
                          <a:cs typeface="Arial" panose="020B0604020202020204" pitchFamily="34" charset="0"/>
                        </a:rPr>
                        <a:t>Demande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gridSpan="2">
                  <a:txBody>
                    <a:bodyPr/>
                    <a:lstStyle/>
                    <a:p>
                      <a:pPr algn="ctr" fontAlgn="b"/>
                      <a:r>
                        <a:rPr lang="fr-FR" sz="1000" b="1" i="0" u="none" strike="noStrike" dirty="0">
                          <a:solidFill>
                            <a:schemeClr val="bg1"/>
                          </a:solidFill>
                          <a:effectLst/>
                          <a:latin typeface="Arial" panose="020B0604020202020204" pitchFamily="34" charset="0"/>
                          <a:cs typeface="Arial" panose="020B0604020202020204" pitchFamily="34" charset="0"/>
                        </a:rPr>
                        <a:t>Taux d'occupation</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hMerge="1">
                  <a:txBody>
                    <a:bodyPr/>
                    <a:lstStyle/>
                    <a:p>
                      <a:endParaRPr lang="fr-FR"/>
                    </a:p>
                  </a:txBody>
                  <a:tcPr/>
                </a:tc>
                <a:extLst>
                  <a:ext uri="{0D108BD9-81ED-4DB2-BD59-A6C34878D82A}">
                    <a16:rowId xmlns:a16="http://schemas.microsoft.com/office/drawing/2014/main" val="2419692759"/>
                  </a:ext>
                </a:extLst>
              </a:tr>
              <a:tr h="502618">
                <a:tc vMerge="1">
                  <a:txBody>
                    <a:bodyPr/>
                    <a:lstStyle/>
                    <a:p>
                      <a:pPr algn="l" fontAlgn="b"/>
                      <a:r>
                        <a:rPr lang="fr-FR" sz="1000" b="1" i="0" u="none" strike="noStrike" dirty="0">
                          <a:solidFill>
                            <a:srgbClr val="7F7F7F"/>
                          </a:solidFill>
                          <a:effectLst/>
                          <a:latin typeface="Marianne" panose="02000000000000000000" pitchFamily="50" charset="0"/>
                        </a:rPr>
                        <a:t> </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rgbClr val="058181"/>
                    </a:solidFill>
                  </a:tcPr>
                </a:tc>
                <a:tc>
                  <a:txBody>
                    <a:bodyPr/>
                    <a:lstStyle/>
                    <a:p>
                      <a:pPr algn="ctr" fontAlgn="ctr"/>
                      <a:r>
                        <a:rPr lang="fr-FR" sz="1000" b="1" i="0" u="none" strike="noStrike">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a:solidFill>
                            <a:schemeClr val="bg1"/>
                          </a:solidFill>
                          <a:effectLst/>
                          <a:latin typeface="Arial" panose="020B0604020202020204" pitchFamily="34" charset="0"/>
                          <a:cs typeface="Arial" panose="020B0604020202020204" pitchFamily="34" charset="0"/>
                        </a:rPr>
                        <a:t>en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extLst>
                  <a:ext uri="{0D108BD9-81ED-4DB2-BD59-A6C34878D82A}">
                    <a16:rowId xmlns:a16="http://schemas.microsoft.com/office/drawing/2014/main" val="4101140087"/>
                  </a:ext>
                </a:extLst>
              </a:tr>
              <a:tr h="211173">
                <a:tc>
                  <a:txBody>
                    <a:bodyPr/>
                    <a:lstStyle/>
                    <a:p>
                      <a:pPr algn="l" fontAlgn="b"/>
                      <a:r>
                        <a:rPr lang="fr-FR" sz="1000" b="1" i="0" u="none" strike="noStrike" dirty="0">
                          <a:solidFill>
                            <a:srgbClr val="7F7F7F"/>
                          </a:solidFill>
                          <a:effectLst/>
                          <a:latin typeface="Arial" panose="020B0604020202020204" pitchFamily="34" charset="0"/>
                          <a:cs typeface="Arial" panose="020B0604020202020204" pitchFamily="34" charset="0"/>
                        </a:rPr>
                        <a:t>France métropolitaine</a:t>
                      </a:r>
                    </a:p>
                  </a:txBody>
                  <a:tcPr marL="9525" marR="9525" marT="9525" marB="0" anchor="ctr">
                    <a:lnL>
                      <a:noFill/>
                    </a:lnL>
                    <a:lnR>
                      <a:noFill/>
                    </a:lnR>
                    <a:lnT>
                      <a:noFill/>
                    </a:lnT>
                    <a:lnB>
                      <a:noFill/>
                    </a:lnB>
                    <a:solidFill>
                      <a:srgbClr val="DDEBF7"/>
                    </a:solidFill>
                  </a:tcPr>
                </a:tc>
                <a:tc>
                  <a:txBody>
                    <a:bodyPr/>
                    <a:lstStyle/>
                    <a:p>
                      <a:pPr algn="ctr" fontAlgn="ctr"/>
                      <a:r>
                        <a:rPr lang="fr-FR" sz="1100" b="1" i="0" u="none" strike="noStrike" dirty="0">
                          <a:solidFill>
                            <a:srgbClr val="00B050"/>
                          </a:solidFill>
                          <a:effectLst/>
                          <a:latin typeface="Arial" panose="020B0604020202020204" pitchFamily="34" charset="0"/>
                          <a:cs typeface="Arial" panose="020B0604020202020204" pitchFamily="34" charset="0"/>
                        </a:rPr>
                        <a:t>+54,7%</a:t>
                      </a:r>
                    </a:p>
                  </a:txBody>
                  <a:tcPr marL="9525" marR="9525" marT="9525" marB="0" anchor="ctr">
                    <a:lnL>
                      <a:noFill/>
                    </a:lnL>
                    <a:lnR>
                      <a:noFill/>
                    </a:lnR>
                    <a:lnT>
                      <a:noFill/>
                    </a:lnT>
                    <a:lnB>
                      <a:noFill/>
                    </a:lnB>
                    <a:solidFill>
                      <a:srgbClr val="DDEBF7"/>
                    </a:solidFill>
                  </a:tcPr>
                </a:tc>
                <a:tc>
                  <a:txBody>
                    <a:bodyPr/>
                    <a:lstStyle/>
                    <a:p>
                      <a:pPr algn="ctr" fontAlgn="ctr"/>
                      <a:r>
                        <a:rPr lang="fr-FR" sz="1100" b="1" i="0" u="none" strike="noStrike" dirty="0">
                          <a:solidFill>
                            <a:srgbClr val="00B050"/>
                          </a:solidFill>
                          <a:effectLst/>
                          <a:latin typeface="Arial" panose="020B0604020202020204" pitchFamily="34" charset="0"/>
                          <a:cs typeface="Arial" panose="020B0604020202020204" pitchFamily="34" charset="0"/>
                        </a:rPr>
                        <a:t>+13,9%</a:t>
                      </a:r>
                    </a:p>
                  </a:txBody>
                  <a:tcPr marL="9525" marR="9525" marT="9525" marB="0" anchor="ctr">
                    <a:lnL>
                      <a:noFill/>
                    </a:lnL>
                    <a:lnR>
                      <a:noFill/>
                    </a:lnR>
                    <a:lnT>
                      <a:noFill/>
                    </a:lnT>
                    <a:lnB>
                      <a:noFill/>
                    </a:lnB>
                    <a:solidFill>
                      <a:srgbClr val="DDEBF7"/>
                    </a:solidFill>
                  </a:tcPr>
                </a:tc>
                <a:tc>
                  <a:txBody>
                    <a:bodyPr/>
                    <a:lstStyle/>
                    <a:p>
                      <a:pPr algn="ctr" fontAlgn="ctr"/>
                      <a:r>
                        <a:rPr lang="fr-FR" sz="1100" b="1" i="0" u="none" strike="noStrike" dirty="0">
                          <a:solidFill>
                            <a:srgbClr val="7F7F7F"/>
                          </a:solidFill>
                          <a:effectLst/>
                          <a:latin typeface="Arial" panose="020B0604020202020204" pitchFamily="34" charset="0"/>
                          <a:cs typeface="Arial" panose="020B0604020202020204" pitchFamily="34" charset="0"/>
                        </a:rPr>
                        <a:t>16,3%</a:t>
                      </a:r>
                    </a:p>
                  </a:txBody>
                  <a:tcPr marL="9525" marR="9525" marT="9525" marB="0" anchor="ctr">
                    <a:lnL>
                      <a:noFill/>
                    </a:lnL>
                    <a:lnR>
                      <a:noFill/>
                    </a:lnR>
                    <a:lnT>
                      <a:noFill/>
                    </a:lnT>
                    <a:lnB>
                      <a:noFill/>
                    </a:lnB>
                    <a:solidFill>
                      <a:srgbClr val="DDEBF7"/>
                    </a:solidFill>
                  </a:tcPr>
                </a:tc>
                <a:tc>
                  <a:txBody>
                    <a:bodyPr/>
                    <a:lstStyle/>
                    <a:p>
                      <a:pPr algn="ctr" fontAlgn="ctr"/>
                      <a:r>
                        <a:rPr lang="fr-FR" sz="1100" b="1" i="0" u="none" strike="noStrike" dirty="0">
                          <a:solidFill>
                            <a:srgbClr val="C00000"/>
                          </a:solidFill>
                          <a:effectLst/>
                          <a:latin typeface="Arial" panose="020B0604020202020204" pitchFamily="34" charset="0"/>
                          <a:cs typeface="Arial" panose="020B0604020202020204" pitchFamily="34" charset="0"/>
                        </a:rPr>
                        <a:t>-5,9</a:t>
                      </a:r>
                    </a:p>
                  </a:txBody>
                  <a:tcPr marL="9525" marR="9525" marT="9525" marB="0" anchor="ctr">
                    <a:lnL>
                      <a:noFill/>
                    </a:lnL>
                    <a:lnR>
                      <a:noFill/>
                    </a:lnR>
                    <a:lnT>
                      <a:noFill/>
                    </a:lnT>
                    <a:lnB>
                      <a:noFill/>
                    </a:lnB>
                    <a:solidFill>
                      <a:srgbClr val="DDEBF7"/>
                    </a:solidFill>
                  </a:tcPr>
                </a:tc>
                <a:tc>
                  <a:txBody>
                    <a:bodyPr/>
                    <a:lstStyle/>
                    <a:p>
                      <a:pPr algn="ctr" fontAlgn="ctr"/>
                      <a:r>
                        <a:rPr lang="fr-FR" sz="1100" b="1" i="0" u="none" strike="noStrike" dirty="0">
                          <a:solidFill>
                            <a:srgbClr val="00B050"/>
                          </a:solidFill>
                          <a:effectLst/>
                          <a:latin typeface="Arial" panose="020B0604020202020204" pitchFamily="34" charset="0"/>
                          <a:cs typeface="Arial" panose="020B0604020202020204" pitchFamily="34" charset="0"/>
                        </a:rPr>
                        <a:t>+51,9%</a:t>
                      </a:r>
                    </a:p>
                  </a:txBody>
                  <a:tcPr marL="9525" marR="9525" marT="9525" marB="0" anchor="ctr">
                    <a:lnL>
                      <a:noFill/>
                    </a:lnL>
                    <a:lnR>
                      <a:noFill/>
                    </a:lnR>
                    <a:lnT>
                      <a:noFill/>
                    </a:lnT>
                    <a:lnB>
                      <a:noFill/>
                    </a:lnB>
                    <a:solidFill>
                      <a:srgbClr val="DDEBF7"/>
                    </a:solidFill>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+7,1%</a:t>
                      </a:r>
                    </a:p>
                  </a:txBody>
                  <a:tcPr marL="9525" marR="9525" marT="9525" marB="0" anchor="ctr">
                    <a:lnL>
                      <a:noFill/>
                    </a:lnL>
                    <a:lnR>
                      <a:noFill/>
                    </a:lnR>
                    <a:lnT>
                      <a:noFill/>
                    </a:lnT>
                    <a:lnB>
                      <a:noFill/>
                    </a:lnB>
                    <a:solidFill>
                      <a:srgbClr val="DDEBF7"/>
                    </a:solidFill>
                  </a:tcPr>
                </a:tc>
                <a:tc>
                  <a:txBody>
                    <a:bodyPr/>
                    <a:lstStyle/>
                    <a:p>
                      <a:pPr algn="ctr" fontAlgn="b"/>
                      <a:r>
                        <a:rPr lang="fr-FR" sz="1100" b="1" i="0" u="none" strike="noStrike" dirty="0">
                          <a:solidFill>
                            <a:srgbClr val="7F7F7F"/>
                          </a:solidFill>
                          <a:effectLst/>
                          <a:latin typeface="Arial" panose="020B0604020202020204" pitchFamily="34" charset="0"/>
                          <a:cs typeface="Arial" panose="020B0604020202020204" pitchFamily="34" charset="0"/>
                        </a:rPr>
                        <a:t>10,6%</a:t>
                      </a:r>
                    </a:p>
                  </a:txBody>
                  <a:tcPr marL="9525" marR="9525" marT="9525" marB="0" anchor="ctr">
                    <a:lnL>
                      <a:noFill/>
                    </a:lnL>
                    <a:lnR>
                      <a:noFill/>
                    </a:lnR>
                    <a:lnT>
                      <a:noFill/>
                    </a:lnT>
                    <a:lnB>
                      <a:noFill/>
                    </a:lnB>
                    <a:solidFill>
                      <a:srgbClr val="DDEBF7"/>
                    </a:solidFill>
                  </a:tcPr>
                </a:tc>
                <a:tc>
                  <a:txBody>
                    <a:bodyPr/>
                    <a:lstStyle/>
                    <a:p>
                      <a:pPr algn="ctr" fontAlgn="b"/>
                      <a:r>
                        <a:rPr lang="fr-FR" sz="1100" b="1" i="0" u="none" strike="noStrike" dirty="0">
                          <a:solidFill>
                            <a:srgbClr val="C00000"/>
                          </a:solidFill>
                          <a:effectLst/>
                          <a:latin typeface="Arial" panose="020B0604020202020204" pitchFamily="34" charset="0"/>
                          <a:cs typeface="Arial" panose="020B0604020202020204" pitchFamily="34" charset="0"/>
                        </a:rPr>
                        <a:t>-4,4</a:t>
                      </a: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2490433129"/>
                  </a:ext>
                </a:extLst>
              </a:tr>
              <a:tr h="211173">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Metropole du Grand Paris</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+85,8%</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+37,7%</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42,9%</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-15,0</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+86,0%</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+28,9%</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a:solidFill>
                            <a:srgbClr val="7F7F7F"/>
                          </a:solidFill>
                          <a:effectLst/>
                          <a:latin typeface="Arial" panose="020B0604020202020204" pitchFamily="34" charset="0"/>
                          <a:cs typeface="Arial" panose="020B0604020202020204" pitchFamily="34" charset="0"/>
                        </a:rPr>
                        <a:t>25,8%</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-11,4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839016540"/>
                  </a:ext>
                </a:extLst>
              </a:tr>
              <a:tr h="211173">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Grandes agglomérations</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+69,1%</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+29,8%</a:t>
                      </a:r>
                    </a:p>
                  </a:txBody>
                  <a:tcPr marL="9525" marR="9525" marT="9525" marB="0" anchor="ctr">
                    <a:lnL>
                      <a:noFill/>
                    </a:lnL>
                    <a:lnR>
                      <a:noFill/>
                    </a:lnR>
                    <a:lnT>
                      <a:noFill/>
                    </a:lnT>
                    <a:lnB>
                      <a:noFill/>
                    </a:lnB>
                    <a:no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24,7%</a:t>
                      </a:r>
                    </a:p>
                  </a:txBody>
                  <a:tcPr marL="9525" marR="9525" marT="9525" marB="0" anchor="ctr">
                    <a:lnL>
                      <a:noFill/>
                    </a:lnL>
                    <a:lnR>
                      <a:noFill/>
                    </a:lnR>
                    <a:lnT>
                      <a:noFill/>
                    </a:lnT>
                    <a:lnB>
                      <a:noFill/>
                    </a:lnB>
                    <a:noFill/>
                  </a:tcPr>
                </a:tc>
                <a:tc>
                  <a:txBody>
                    <a:bodyPr/>
                    <a:lstStyle/>
                    <a:p>
                      <a:pPr algn="ctr" fontAlgn="ctr"/>
                      <a:r>
                        <a:rPr lang="fr-FR" sz="1100" b="0" i="0" u="none" strike="noStrike">
                          <a:solidFill>
                            <a:srgbClr val="C00000"/>
                          </a:solidFill>
                          <a:effectLst/>
                          <a:latin typeface="Arial" panose="020B0604020202020204" pitchFamily="34" charset="0"/>
                          <a:cs typeface="Arial" panose="020B0604020202020204" pitchFamily="34" charset="0"/>
                        </a:rPr>
                        <a:t>-7,5</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+65,2%</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+23,0%</a:t>
                      </a:r>
                    </a:p>
                  </a:txBody>
                  <a:tcPr marL="9525" marR="9525" marT="9525" marB="0" anchor="ctr">
                    <a:lnL>
                      <a:noFill/>
                    </a:lnL>
                    <a:lnR>
                      <a:noFill/>
                    </a:lnR>
                    <a:lnT>
                      <a:noFill/>
                    </a:lnT>
                    <a:lnB>
                      <a:noFill/>
                    </a:lnB>
                    <a:noFill/>
                  </a:tcPr>
                </a:tc>
                <a:tc>
                  <a:txBody>
                    <a:bodyPr/>
                    <a:lstStyle/>
                    <a:p>
                      <a:pPr algn="ctr" fontAlgn="b"/>
                      <a:r>
                        <a:rPr lang="fr-FR" sz="1100" b="0" i="0" u="none" strike="noStrike">
                          <a:solidFill>
                            <a:srgbClr val="7F7F7F"/>
                          </a:solidFill>
                          <a:effectLst/>
                          <a:latin typeface="Arial" panose="020B0604020202020204" pitchFamily="34" charset="0"/>
                          <a:cs typeface="Arial" panose="020B0604020202020204" pitchFamily="34" charset="0"/>
                        </a:rPr>
                        <a:t>14,5%</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-5,0</a:t>
                      </a:r>
                    </a:p>
                  </a:txBody>
                  <a:tcPr marL="9525" marR="9525" marT="9525" marB="0" anchor="ctr">
                    <a:lnL>
                      <a:noFill/>
                    </a:lnL>
                    <a:lnR>
                      <a:noFill/>
                    </a:lnR>
                    <a:lnT>
                      <a:noFill/>
                    </a:lnT>
                    <a:lnB>
                      <a:noFill/>
                    </a:lnB>
                    <a:noFill/>
                  </a:tcPr>
                </a:tc>
                <a:extLst>
                  <a:ext uri="{0D108BD9-81ED-4DB2-BD59-A6C34878D82A}">
                    <a16:rowId xmlns:a16="http://schemas.microsoft.com/office/drawing/2014/main" val="2853678944"/>
                  </a:ext>
                </a:extLst>
              </a:tr>
              <a:tr h="211173">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Autre urbain</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+66,3%</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+18,9%</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17,6%</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-7,0</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+64,1%</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+18,0%</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a:solidFill>
                            <a:srgbClr val="7F7F7F"/>
                          </a:solidFill>
                          <a:effectLst/>
                          <a:latin typeface="Arial" panose="020B0604020202020204" pitchFamily="34" charset="0"/>
                          <a:cs typeface="Arial" panose="020B0604020202020204" pitchFamily="34" charset="0"/>
                        </a:rPr>
                        <a:t>10,9%</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a:solidFill>
                            <a:srgbClr val="C00000"/>
                          </a:solidFill>
                          <a:effectLst/>
                          <a:latin typeface="Arial" panose="020B0604020202020204" pitchFamily="34" charset="0"/>
                          <a:cs typeface="Arial" panose="020B0604020202020204" pitchFamily="34" charset="0"/>
                        </a:rPr>
                        <a:t>-4,3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235610863"/>
                  </a:ext>
                </a:extLst>
              </a:tr>
              <a:tr h="211173">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Littoral Manche</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+44,3%</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-4,3%</a:t>
                      </a:r>
                    </a:p>
                  </a:txBody>
                  <a:tcPr marL="9525" marR="9525" marT="9525" marB="0" anchor="ctr">
                    <a:lnL>
                      <a:noFill/>
                    </a:lnL>
                    <a:lnR>
                      <a:noFill/>
                    </a:lnR>
                    <a:lnT>
                      <a:noFill/>
                    </a:lnT>
                    <a:lnB>
                      <a:noFill/>
                    </a:lnB>
                    <a:no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16,0%</a:t>
                      </a:r>
                    </a:p>
                  </a:txBody>
                  <a:tcPr marL="9525" marR="9525" marT="9525" marB="0" anchor="ctr">
                    <a:lnL>
                      <a:noFill/>
                    </a:lnL>
                    <a:lnR>
                      <a:noFill/>
                    </a:lnR>
                    <a:lnT>
                      <a:noFill/>
                    </a:lnT>
                    <a:lnB>
                      <a:noFill/>
                    </a:lnB>
                    <a:noFill/>
                  </a:tcPr>
                </a:tc>
                <a:tc>
                  <a:txBody>
                    <a:bodyPr/>
                    <a:lstStyle/>
                    <a:p>
                      <a:pPr algn="ctr" fontAlgn="ctr"/>
                      <a:r>
                        <a:rPr lang="fr-FR" sz="1100" b="0" i="0" u="none" strike="noStrike">
                          <a:solidFill>
                            <a:srgbClr val="C00000"/>
                          </a:solidFill>
                          <a:effectLst/>
                          <a:latin typeface="Arial" panose="020B0604020202020204" pitchFamily="34" charset="0"/>
                          <a:cs typeface="Arial" panose="020B0604020202020204" pitchFamily="34" charset="0"/>
                        </a:rPr>
                        <a:t>-8,1</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+42,0%</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-7,4%</a:t>
                      </a:r>
                    </a:p>
                  </a:txBody>
                  <a:tcPr marL="9525" marR="9525" marT="9525" marB="0" anchor="ctr">
                    <a:lnL>
                      <a:noFill/>
                    </a:lnL>
                    <a:lnR>
                      <a:noFill/>
                    </a:lnR>
                    <a:lnT>
                      <a:noFill/>
                    </a:lnT>
                    <a:lnB>
                      <a:noFill/>
                    </a:lnB>
                    <a:noFill/>
                  </a:tcPr>
                </a:tc>
                <a:tc>
                  <a:txBody>
                    <a:bodyPr/>
                    <a:lstStyle/>
                    <a:p>
                      <a:pPr algn="ctr" fontAlgn="b"/>
                      <a:r>
                        <a:rPr lang="fr-FR" sz="1100" b="0" i="0" u="none" strike="noStrike">
                          <a:solidFill>
                            <a:srgbClr val="7F7F7F"/>
                          </a:solidFill>
                          <a:effectLst/>
                          <a:latin typeface="Arial" panose="020B0604020202020204" pitchFamily="34" charset="0"/>
                          <a:cs typeface="Arial" panose="020B0604020202020204" pitchFamily="34" charset="0"/>
                        </a:rPr>
                        <a:t>9,5%</a:t>
                      </a:r>
                    </a:p>
                  </a:txBody>
                  <a:tcPr marL="9525" marR="9525" marT="9525" marB="0" anchor="ctr">
                    <a:lnL>
                      <a:noFill/>
                    </a:lnL>
                    <a:lnR>
                      <a:noFill/>
                    </a:lnR>
                    <a:lnT>
                      <a:noFill/>
                    </a:lnT>
                    <a:lnB>
                      <a:noFill/>
                    </a:lnB>
                    <a:noFill/>
                  </a:tcPr>
                </a:tc>
                <a:tc>
                  <a:txBody>
                    <a:bodyPr/>
                    <a:lstStyle/>
                    <a:p>
                      <a:pPr algn="ctr" fontAlgn="b"/>
                      <a:r>
                        <a:rPr lang="fr-FR" sz="1100" b="0" i="0" u="none" strike="noStrike">
                          <a:solidFill>
                            <a:srgbClr val="C00000"/>
                          </a:solidFill>
                          <a:effectLst/>
                          <a:latin typeface="Arial" panose="020B0604020202020204" pitchFamily="34" charset="0"/>
                          <a:cs typeface="Arial" panose="020B0604020202020204" pitchFamily="34" charset="0"/>
                        </a:rPr>
                        <a:t>-5,1</a:t>
                      </a:r>
                    </a:p>
                  </a:txBody>
                  <a:tcPr marL="9525" marR="9525" marT="9525" marB="0" anchor="ctr">
                    <a:lnL>
                      <a:noFill/>
                    </a:lnL>
                    <a:lnR>
                      <a:noFill/>
                    </a:lnR>
                    <a:lnT>
                      <a:noFill/>
                    </a:lnT>
                    <a:lnB>
                      <a:noFill/>
                    </a:lnB>
                    <a:noFill/>
                  </a:tcPr>
                </a:tc>
                <a:extLst>
                  <a:ext uri="{0D108BD9-81ED-4DB2-BD59-A6C34878D82A}">
                    <a16:rowId xmlns:a16="http://schemas.microsoft.com/office/drawing/2014/main" val="1156827783"/>
                  </a:ext>
                </a:extLst>
              </a:tr>
              <a:tr h="211173">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Littoral Atlantique</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+44,2%</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-3,9%</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11,8%</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-5,9</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+43,6%</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-9,4%</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a:solidFill>
                            <a:srgbClr val="7F7F7F"/>
                          </a:solidFill>
                          <a:effectLst/>
                          <a:latin typeface="Arial" panose="020B0604020202020204" pitchFamily="34" charset="0"/>
                          <a:cs typeface="Arial" panose="020B0604020202020204" pitchFamily="34" charset="0"/>
                        </a:rPr>
                        <a:t>7,2%</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635203833"/>
                  </a:ext>
                </a:extLst>
              </a:tr>
              <a:tr h="211173">
                <a:tc>
                  <a:txBody>
                    <a:bodyPr/>
                    <a:lstStyle/>
                    <a:p>
                      <a:pPr algn="l" fontAlgn="b"/>
                      <a:r>
                        <a:rPr lang="fr-FR" sz="1000" b="0" i="0" u="none" strike="noStrike" dirty="0">
                          <a:solidFill>
                            <a:srgbClr val="7F7F7F"/>
                          </a:solidFill>
                          <a:effectLst/>
                          <a:latin typeface="Arial" panose="020B0604020202020204" pitchFamily="34" charset="0"/>
                          <a:cs typeface="Arial" panose="020B0604020202020204" pitchFamily="34" charset="0"/>
                        </a:rPr>
                        <a:t>Littoral Méditerranée occidentale</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+54,3%</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no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-2,6%</a:t>
                      </a:r>
                    </a:p>
                  </a:txBody>
                  <a:tcPr marL="9525" marR="9525" marT="9525" marB="0" anchor="ctr">
                    <a:lnL>
                      <a:noFill/>
                    </a:lnL>
                    <a:lnR>
                      <a:noFill/>
                    </a:lnR>
                    <a:lnT>
                      <a:noFill/>
                    </a:lnT>
                    <a:lnB>
                      <a:noFill/>
                    </a:lnB>
                    <a:no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9,4%</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-5,5</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+52,5%</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-9,9%</a:t>
                      </a:r>
                    </a:p>
                  </a:txBody>
                  <a:tcPr marL="9525" marR="9525" marT="9525" marB="0" anchor="ctr">
                    <a:lnL>
                      <a:noFill/>
                    </a:lnL>
                    <a:lnR>
                      <a:noFill/>
                    </a:lnR>
                    <a:lnT>
                      <a:noFill/>
                    </a:lnT>
                    <a:lnB>
                      <a:noFill/>
                    </a:lnB>
                    <a:noFill/>
                  </a:tcPr>
                </a:tc>
                <a:tc>
                  <a:txBody>
                    <a:bodyPr/>
                    <a:lstStyle/>
                    <a:p>
                      <a:pPr algn="ctr" fontAlgn="b"/>
                      <a:r>
                        <a:rPr lang="fr-FR" sz="1100" b="0" i="0" u="none" strike="noStrike">
                          <a:solidFill>
                            <a:srgbClr val="7F7F7F"/>
                          </a:solidFill>
                          <a:effectLst/>
                          <a:latin typeface="Arial" panose="020B0604020202020204" pitchFamily="34" charset="0"/>
                          <a:cs typeface="Arial" panose="020B0604020202020204" pitchFamily="34" charset="0"/>
                        </a:rPr>
                        <a:t>5,7%</a:t>
                      </a:r>
                    </a:p>
                  </a:txBody>
                  <a:tcPr marL="9525" marR="9525" marT="9525" marB="0" anchor="ctr">
                    <a:lnL>
                      <a:noFill/>
                    </a:lnL>
                    <a:lnR>
                      <a:noFill/>
                    </a:lnR>
                    <a:lnT>
                      <a:noFill/>
                    </a:lnT>
                    <a:lnB>
                      <a:noFill/>
                    </a:lnB>
                    <a:noFill/>
                  </a:tcPr>
                </a:tc>
                <a:tc>
                  <a:txBody>
                    <a:bodyPr/>
                    <a:lstStyle/>
                    <a:p>
                      <a:pPr algn="ctr" fontAlgn="b"/>
                      <a:r>
                        <a:rPr lang="fr-FR" sz="1100" b="0" i="0" u="none" strike="noStrike">
                          <a:solidFill>
                            <a:srgbClr val="C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extLst>
                  <a:ext uri="{0D108BD9-81ED-4DB2-BD59-A6C34878D82A}">
                    <a16:rowId xmlns:a16="http://schemas.microsoft.com/office/drawing/2014/main" val="708226221"/>
                  </a:ext>
                </a:extLst>
              </a:tr>
              <a:tr h="211173">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Littoral Méditerranée orientale</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+45,6%</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+7,6%</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13,3%</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a:solidFill>
                            <a:srgbClr val="C00000"/>
                          </a:solidFill>
                          <a:effectLst/>
                          <a:latin typeface="Arial" panose="020B0604020202020204" pitchFamily="34" charset="0"/>
                          <a:cs typeface="Arial" panose="020B0604020202020204" pitchFamily="34" charset="0"/>
                        </a:rPr>
                        <a:t>-4,7</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+48,4%</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7F7F7F"/>
                          </a:solidFill>
                          <a:effectLst/>
                          <a:latin typeface="Arial" panose="020B0604020202020204" pitchFamily="34" charset="0"/>
                          <a:cs typeface="Arial" panose="020B0604020202020204" pitchFamily="34" charset="0"/>
                        </a:rPr>
                        <a:t>7,2%</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a:solidFill>
                            <a:srgbClr val="C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080371144"/>
                  </a:ext>
                </a:extLst>
              </a:tr>
              <a:tr h="211173">
                <a:tc>
                  <a:txBody>
                    <a:bodyPr/>
                    <a:lstStyle/>
                    <a:p>
                      <a:pPr algn="l" fontAlgn="b"/>
                      <a:r>
                        <a:rPr lang="fr-FR" sz="1000" b="0" i="0" u="none" strike="noStrike" dirty="0">
                          <a:solidFill>
                            <a:srgbClr val="7F7F7F"/>
                          </a:solidFill>
                          <a:effectLst/>
                          <a:latin typeface="Arial" panose="020B0604020202020204" pitchFamily="34" charset="0"/>
                          <a:cs typeface="Arial" panose="020B0604020202020204" pitchFamily="34" charset="0"/>
                        </a:rPr>
                        <a:t>Alpes Nord</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+45,5%</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-6,0%</a:t>
                      </a:r>
                    </a:p>
                  </a:txBody>
                  <a:tcPr marL="9525" marR="9525" marT="9525" marB="0" anchor="ctr">
                    <a:lnL>
                      <a:noFill/>
                    </a:lnL>
                    <a:lnR>
                      <a:noFill/>
                    </a:lnR>
                    <a:lnT>
                      <a:noFill/>
                    </a:lnT>
                    <a:lnB>
                      <a:noFill/>
                    </a:lnB>
                    <a:no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6,2%</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+31,9%</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-11,7%</a:t>
                      </a:r>
                    </a:p>
                  </a:txBody>
                  <a:tcPr marL="9525" marR="9525" marT="9525" marB="0" anchor="ctr">
                    <a:lnL>
                      <a:noFill/>
                    </a:lnL>
                    <a:lnR>
                      <a:noFill/>
                    </a:lnR>
                    <a:lnT>
                      <a:noFill/>
                    </a:lnT>
                    <a:lnB>
                      <a:noFill/>
                    </a:lnB>
                    <a:noFill/>
                  </a:tcPr>
                </a:tc>
                <a:tc>
                  <a:txBody>
                    <a:bodyPr/>
                    <a:lstStyle/>
                    <a:p>
                      <a:pPr algn="ctr" fontAlgn="b"/>
                      <a:r>
                        <a:rPr lang="fr-FR" sz="1100" b="0" i="0" u="none" strike="noStrike">
                          <a:solidFill>
                            <a:srgbClr val="7F7F7F"/>
                          </a:solidFill>
                          <a:effectLst/>
                          <a:latin typeface="Arial" panose="020B0604020202020204" pitchFamily="34" charset="0"/>
                          <a:cs typeface="Arial" panose="020B0604020202020204" pitchFamily="34" charset="0"/>
                        </a:rPr>
                        <a:t>10,4%</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-5,1</a:t>
                      </a:r>
                    </a:p>
                  </a:txBody>
                  <a:tcPr marL="9525" marR="9525" marT="9525" marB="0" anchor="ctr">
                    <a:lnL>
                      <a:noFill/>
                    </a:lnL>
                    <a:lnR>
                      <a:noFill/>
                    </a:lnR>
                    <a:lnT>
                      <a:noFill/>
                    </a:lnT>
                    <a:lnB>
                      <a:noFill/>
                    </a:lnB>
                    <a:noFill/>
                  </a:tcPr>
                </a:tc>
                <a:extLst>
                  <a:ext uri="{0D108BD9-81ED-4DB2-BD59-A6C34878D82A}">
                    <a16:rowId xmlns:a16="http://schemas.microsoft.com/office/drawing/2014/main" val="2664803805"/>
                  </a:ext>
                </a:extLst>
              </a:tr>
              <a:tr h="211173">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Alpes Sud</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+47,8%</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-2,6%</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7,2%</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+39,5%</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-6,8%</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7F7F7F"/>
                          </a:solidFill>
                          <a:effectLst/>
                          <a:latin typeface="Arial" panose="020B0604020202020204" pitchFamily="34" charset="0"/>
                          <a:cs typeface="Arial" panose="020B0604020202020204" pitchFamily="34" charset="0"/>
                        </a:rPr>
                        <a:t>6,8%</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a:solidFill>
                            <a:srgbClr val="C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561860886"/>
                  </a:ext>
                </a:extLst>
              </a:tr>
              <a:tr h="211173">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Pyrénées</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+46,0%</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no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9,9%</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-4,1</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+38,7%</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-6,8%</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7F7F7F"/>
                          </a:solidFill>
                          <a:effectLst/>
                          <a:latin typeface="Arial" panose="020B0604020202020204" pitchFamily="34" charset="0"/>
                          <a:cs typeface="Arial" panose="020B0604020202020204" pitchFamily="34" charset="0"/>
                        </a:rPr>
                        <a:t>8,2%</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extLst>
                  <a:ext uri="{0D108BD9-81ED-4DB2-BD59-A6C34878D82A}">
                    <a16:rowId xmlns:a16="http://schemas.microsoft.com/office/drawing/2014/main" val="3898518230"/>
                  </a:ext>
                </a:extLst>
              </a:tr>
              <a:tr h="211173">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Massif moyenne montagne</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+54,8%</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+10,7%</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14,3%</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-5,7</a:t>
                      </a:r>
                    </a:p>
                  </a:txBody>
                  <a:tcPr marL="9525" marR="9525" marT="9525" marB="0" anchor="ctr">
                    <a:lnL>
                      <a:noFill/>
                    </a:lnL>
                    <a:lnR>
                      <a:noFill/>
                    </a:lnR>
                    <a:lnT>
                      <a:noFill/>
                    </a:lnT>
                    <a:lnB>
                      <a:noFill/>
                    </a:lnB>
                    <a:solidFill>
                      <a:srgbClr val="F2F2F2"/>
                    </a:solid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+50,2%</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+3,5%</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a:solidFill>
                            <a:srgbClr val="7F7F7F"/>
                          </a:solidFill>
                          <a:effectLst/>
                          <a:latin typeface="Arial" panose="020B0604020202020204" pitchFamily="34" charset="0"/>
                          <a:cs typeface="Arial" panose="020B0604020202020204" pitchFamily="34" charset="0"/>
                        </a:rPr>
                        <a:t>10,2%</a:t>
                      </a:r>
                    </a:p>
                  </a:txBody>
                  <a:tcPr marL="9525" marR="9525" marT="9525" marB="0" anchor="ctr">
                    <a:lnL>
                      <a:noFill/>
                    </a:lnL>
                    <a:lnR>
                      <a:noFill/>
                    </a:lnR>
                    <a:lnT>
                      <a:noFill/>
                    </a:lnT>
                    <a:lnB>
                      <a:noFill/>
                    </a:lnB>
                    <a:solidFill>
                      <a:srgbClr val="F2F2F2"/>
                    </a:solid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-4,6</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214678992"/>
                  </a:ext>
                </a:extLst>
              </a:tr>
              <a:tr h="163072">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Espace rural</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+53,9%</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+9,2%</a:t>
                      </a:r>
                    </a:p>
                  </a:txBody>
                  <a:tcPr marL="9525" marR="9525" marT="9525" marB="0" anchor="ctr">
                    <a:lnL>
                      <a:noFill/>
                    </a:lnL>
                    <a:lnR>
                      <a:noFill/>
                    </a:lnR>
                    <a:lnT>
                      <a:noFill/>
                    </a:lnT>
                    <a:lnB>
                      <a:noFill/>
                    </a:lnB>
                    <a:noFill/>
                  </a:tcPr>
                </a:tc>
                <a:tc>
                  <a:txBody>
                    <a:bodyPr/>
                    <a:lstStyle/>
                    <a:p>
                      <a:pPr algn="ctr" fontAlgn="ctr"/>
                      <a:r>
                        <a:rPr lang="fr-FR" sz="1100" b="0" i="0" u="none" strike="noStrike">
                          <a:solidFill>
                            <a:srgbClr val="7F7F7F"/>
                          </a:solidFill>
                          <a:effectLst/>
                          <a:latin typeface="Arial" panose="020B0604020202020204" pitchFamily="34" charset="0"/>
                          <a:cs typeface="Arial" panose="020B0604020202020204" pitchFamily="34" charset="0"/>
                        </a:rPr>
                        <a:t>14,2%</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C00000"/>
                          </a:solidFill>
                          <a:effectLst/>
                          <a:latin typeface="Arial" panose="020B0604020202020204" pitchFamily="34" charset="0"/>
                          <a:cs typeface="Arial" panose="020B0604020202020204" pitchFamily="34" charset="0"/>
                        </a:rPr>
                        <a:t>-5,8</a:t>
                      </a:r>
                    </a:p>
                  </a:txBody>
                  <a:tcPr marL="9525" marR="9525" marT="9525" marB="0" anchor="ctr">
                    <a:lnL>
                      <a:noFill/>
                    </a:lnL>
                    <a:lnR>
                      <a:noFill/>
                    </a:lnR>
                    <a:lnT>
                      <a:noFill/>
                    </a:lnT>
                    <a:lnB>
                      <a:noFill/>
                    </a:lnB>
                    <a:noFill/>
                  </a:tcPr>
                </a:tc>
                <a:tc>
                  <a:txBody>
                    <a:bodyPr/>
                    <a:lstStyle/>
                    <a:p>
                      <a:pPr algn="ctr" fontAlgn="ctr"/>
                      <a:r>
                        <a:rPr lang="fr-FR" sz="1100" b="0" i="0" u="none" strike="noStrike" dirty="0">
                          <a:solidFill>
                            <a:srgbClr val="00B050"/>
                          </a:solidFill>
                          <a:effectLst/>
                          <a:latin typeface="Arial" panose="020B0604020202020204" pitchFamily="34" charset="0"/>
                          <a:cs typeface="Arial" panose="020B0604020202020204" pitchFamily="34" charset="0"/>
                        </a:rPr>
                        <a:t>+52,5%</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00B050"/>
                          </a:solidFill>
                          <a:effectLst/>
                          <a:latin typeface="Arial" panose="020B0604020202020204" pitchFamily="34" charset="0"/>
                          <a:cs typeface="Arial" panose="020B0604020202020204" pitchFamily="34" charset="0"/>
                        </a:rPr>
                        <a:t>+5,2%</a:t>
                      </a:r>
                    </a:p>
                  </a:txBody>
                  <a:tcPr marL="9525" marR="9525" marT="9525" marB="0" anchor="ctr">
                    <a:lnL>
                      <a:noFill/>
                    </a:lnL>
                    <a:lnR>
                      <a:noFill/>
                    </a:lnR>
                    <a:lnT>
                      <a:noFill/>
                    </a:lnT>
                    <a:lnB>
                      <a:noFill/>
                    </a:lnB>
                    <a:noFill/>
                  </a:tcPr>
                </a:tc>
                <a:tc>
                  <a:txBody>
                    <a:bodyPr/>
                    <a:lstStyle/>
                    <a:p>
                      <a:pPr algn="ctr" fontAlgn="b"/>
                      <a:r>
                        <a:rPr lang="fr-FR" sz="1100" b="0" i="0" u="none" strike="noStrike">
                          <a:solidFill>
                            <a:srgbClr val="7F7F7F"/>
                          </a:solidFill>
                          <a:effectLst/>
                          <a:latin typeface="Arial" panose="020B0604020202020204" pitchFamily="34" charset="0"/>
                          <a:cs typeface="Arial" panose="020B0604020202020204" pitchFamily="34" charset="0"/>
                        </a:rPr>
                        <a:t>9,0%</a:t>
                      </a:r>
                    </a:p>
                  </a:txBody>
                  <a:tcPr marL="9525" marR="9525" marT="9525" marB="0" anchor="ctr">
                    <a:lnL>
                      <a:noFill/>
                    </a:lnL>
                    <a:lnR>
                      <a:noFill/>
                    </a:lnR>
                    <a:lnT>
                      <a:noFill/>
                    </a:lnT>
                    <a:lnB>
                      <a:noFill/>
                    </a:lnB>
                    <a:noFill/>
                  </a:tcPr>
                </a:tc>
                <a:tc>
                  <a:txBody>
                    <a:bodyPr/>
                    <a:lstStyle/>
                    <a:p>
                      <a:pPr algn="ctr" fontAlgn="b"/>
                      <a:r>
                        <a:rPr lang="fr-FR" sz="1100" b="0" i="0" u="none" strike="noStrike" dirty="0">
                          <a:solidFill>
                            <a:srgbClr val="C00000"/>
                          </a:solidFill>
                          <a:effectLst/>
                          <a:latin typeface="Arial" panose="020B0604020202020204" pitchFamily="34" charset="0"/>
                          <a:cs typeface="Arial" panose="020B0604020202020204" pitchFamily="34" charset="0"/>
                        </a:rPr>
                        <a:t>-4,1</a:t>
                      </a:r>
                    </a:p>
                  </a:txBody>
                  <a:tcPr marL="9525" marR="9525" marT="9525" marB="0" anchor="ctr">
                    <a:lnL>
                      <a:noFill/>
                    </a:lnL>
                    <a:lnR>
                      <a:noFill/>
                    </a:lnR>
                    <a:lnT>
                      <a:noFill/>
                    </a:lnT>
                    <a:lnB>
                      <a:noFill/>
                    </a:lnB>
                    <a:noFill/>
                  </a:tcPr>
                </a:tc>
                <a:extLst>
                  <a:ext uri="{0D108BD9-81ED-4DB2-BD59-A6C34878D82A}">
                    <a16:rowId xmlns:a16="http://schemas.microsoft.com/office/drawing/2014/main" val="857674845"/>
                  </a:ext>
                </a:extLst>
              </a:tr>
            </a:tbl>
          </a:graphicData>
        </a:graphic>
      </p:graphicFrame>
    </p:spTree>
    <p:extLst>
      <p:ext uri="{BB962C8B-B14F-4D97-AF65-F5344CB8AC3E}">
        <p14:creationId xmlns:p14="http://schemas.microsoft.com/office/powerpoint/2010/main" val="3858428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t>22</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Hébergements : hôtellerie</a:t>
            </a:r>
          </a:p>
        </p:txBody>
      </p:sp>
      <p:sp>
        <p:nvSpPr>
          <p:cNvPr id="3" name="object 3">
            <a:extLst>
              <a:ext uri="{FF2B5EF4-FFF2-40B4-BE49-F238E27FC236}">
                <a16:creationId xmlns:a16="http://schemas.microsoft.com/office/drawing/2014/main" id="{EEEDC52A-6636-C381-35D5-9FD3C2659AE5}"/>
              </a:ext>
            </a:extLst>
          </p:cNvPr>
          <p:cNvSpPr/>
          <p:nvPr/>
        </p:nvSpPr>
        <p:spPr>
          <a:xfrm>
            <a:off x="0" y="-1"/>
            <a:ext cx="12192000" cy="1423733"/>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058181"/>
          </a:solidFill>
        </p:spPr>
        <p:txBody>
          <a:bodyPr wrap="square" lIns="0" tIns="0" rIns="0" bIns="0" rtlCol="0"/>
          <a:lstStyle/>
          <a:p>
            <a:endParaRPr dirty="0"/>
          </a:p>
        </p:txBody>
      </p:sp>
      <p:sp>
        <p:nvSpPr>
          <p:cNvPr id="5" name="object 12">
            <a:extLst>
              <a:ext uri="{FF2B5EF4-FFF2-40B4-BE49-F238E27FC236}">
                <a16:creationId xmlns:a16="http://schemas.microsoft.com/office/drawing/2014/main" id="{421B0CFD-ED26-23F7-9C94-259F5912A101}"/>
              </a:ext>
            </a:extLst>
          </p:cNvPr>
          <p:cNvSpPr txBox="1"/>
          <p:nvPr/>
        </p:nvSpPr>
        <p:spPr>
          <a:xfrm>
            <a:off x="2906812" y="283324"/>
            <a:ext cx="7307380" cy="443711"/>
          </a:xfrm>
          <a:prstGeom prst="rect">
            <a:avLst/>
          </a:prstGeom>
        </p:spPr>
        <p:txBody>
          <a:bodyPr vert="horz" wrap="square" lIns="0" tIns="12700" rIns="0" bIns="0" rtlCol="0">
            <a:spAutoFit/>
          </a:bodyPr>
          <a:lstStyle/>
          <a:p>
            <a:pPr marL="12700" algn="ctr">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HÉBERGEMENT</a:t>
            </a:r>
          </a:p>
        </p:txBody>
      </p:sp>
      <p:sp>
        <p:nvSpPr>
          <p:cNvPr id="10" name="object 9">
            <a:extLst>
              <a:ext uri="{FF2B5EF4-FFF2-40B4-BE49-F238E27FC236}">
                <a16:creationId xmlns:a16="http://schemas.microsoft.com/office/drawing/2014/main" id="{3AAADCD1-A4F5-16DB-1EC8-8DF04A165591}"/>
              </a:ext>
            </a:extLst>
          </p:cNvPr>
          <p:cNvSpPr/>
          <p:nvPr/>
        </p:nvSpPr>
        <p:spPr>
          <a:xfrm>
            <a:off x="4304347" y="2568"/>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855AEF65-DEB5-11AA-8D9A-54D01BFAD9AA}"/>
              </a:ext>
            </a:extLst>
          </p:cNvPr>
          <p:cNvGrpSpPr/>
          <p:nvPr/>
        </p:nvGrpSpPr>
        <p:grpSpPr>
          <a:xfrm>
            <a:off x="1071315" y="840154"/>
            <a:ext cx="8631485" cy="45719"/>
            <a:chOff x="404515" y="791289"/>
            <a:chExt cx="9589046" cy="0"/>
          </a:xfrm>
        </p:grpSpPr>
        <p:cxnSp>
          <p:nvCxnSpPr>
            <p:cNvPr id="13" name="Connecteur droit 12">
              <a:extLst>
                <a:ext uri="{FF2B5EF4-FFF2-40B4-BE49-F238E27FC236}">
                  <a16:creationId xmlns:a16="http://schemas.microsoft.com/office/drawing/2014/main" id="{3E248E77-5D41-D5BB-753A-AB18E8CDC2B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bject 7">
              <a:extLst>
                <a:ext uri="{FF2B5EF4-FFF2-40B4-BE49-F238E27FC236}">
                  <a16:creationId xmlns:a16="http://schemas.microsoft.com/office/drawing/2014/main" id="{D8F3A7E9-D235-C738-6CF6-EFB1E46DFB64}"/>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20" name="object 5">
            <a:extLst>
              <a:ext uri="{FF2B5EF4-FFF2-40B4-BE49-F238E27FC236}">
                <a16:creationId xmlns:a16="http://schemas.microsoft.com/office/drawing/2014/main" id="{B819A9C9-12DD-7A92-202D-3324DA14FFCD}"/>
              </a:ext>
            </a:extLst>
          </p:cNvPr>
          <p:cNvSpPr/>
          <p:nvPr/>
        </p:nvSpPr>
        <p:spPr>
          <a:xfrm>
            <a:off x="-12832" y="-1185"/>
            <a:ext cx="3754408" cy="1443458"/>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06A09C"/>
          </a:solidFill>
        </p:spPr>
        <p:txBody>
          <a:bodyPr wrap="square" lIns="0" tIns="0" rIns="0" bIns="0" rtlCol="0"/>
          <a:lstStyle/>
          <a:p>
            <a:endParaRPr/>
          </a:p>
        </p:txBody>
      </p:sp>
      <p:sp>
        <p:nvSpPr>
          <p:cNvPr id="21" name="object 9">
            <a:extLst>
              <a:ext uri="{FF2B5EF4-FFF2-40B4-BE49-F238E27FC236}">
                <a16:creationId xmlns:a16="http://schemas.microsoft.com/office/drawing/2014/main" id="{13B4C2E3-B695-8C3E-BEE3-86A09B44C8B9}"/>
              </a:ext>
            </a:extLst>
          </p:cNvPr>
          <p:cNvSpPr txBox="1"/>
          <p:nvPr/>
        </p:nvSpPr>
        <p:spPr>
          <a:xfrm>
            <a:off x="-1061764" y="935662"/>
            <a:ext cx="112806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Arial" panose="020B0604020202020204" pitchFamily="34" charset="0"/>
                <a:cs typeface="Arial" panose="020B0604020202020204" pitchFamily="34" charset="0"/>
              </a:rPr>
              <a:t>Locatif</a:t>
            </a:r>
            <a:endParaRPr sz="1600" spc="40" dirty="0">
              <a:solidFill>
                <a:srgbClr val="FFFFFF"/>
              </a:solidFill>
              <a:latin typeface="Arial" panose="020B0604020202020204" pitchFamily="34" charset="0"/>
              <a:cs typeface="Arial" panose="020B0604020202020204" pitchFamily="34" charset="0"/>
            </a:endParaRPr>
          </a:p>
        </p:txBody>
      </p:sp>
      <p:sp>
        <p:nvSpPr>
          <p:cNvPr id="24" name="object 8">
            <a:extLst>
              <a:ext uri="{FF2B5EF4-FFF2-40B4-BE49-F238E27FC236}">
                <a16:creationId xmlns:a16="http://schemas.microsoft.com/office/drawing/2014/main" id="{CE5E7209-A6DC-09FC-93E3-F494998FCCFE}"/>
              </a:ext>
            </a:extLst>
          </p:cNvPr>
          <p:cNvSpPr/>
          <p:nvPr/>
        </p:nvSpPr>
        <p:spPr>
          <a:xfrm>
            <a:off x="11930789" y="463621"/>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06A09C"/>
          </a:solidFill>
        </p:spPr>
        <p:txBody>
          <a:bodyPr wrap="square" lIns="0" tIns="0" rIns="0" bIns="0" rtlCol="0"/>
          <a:lstStyle/>
          <a:p>
            <a:endParaRPr/>
          </a:p>
        </p:txBody>
      </p:sp>
      <p:sp>
        <p:nvSpPr>
          <p:cNvPr id="8" name="Espace réservé du pied de page 2">
            <a:extLst>
              <a:ext uri="{FF2B5EF4-FFF2-40B4-BE49-F238E27FC236}">
                <a16:creationId xmlns:a16="http://schemas.microsoft.com/office/drawing/2014/main" id="{8D839473-1DFB-2F98-FA11-D3DC1E095EE2}"/>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37" name="Groupe 36">
            <a:extLst>
              <a:ext uri="{FF2B5EF4-FFF2-40B4-BE49-F238E27FC236}">
                <a16:creationId xmlns:a16="http://schemas.microsoft.com/office/drawing/2014/main" id="{291A154D-0DFC-2069-35B8-A29E813DB23A}"/>
              </a:ext>
            </a:extLst>
          </p:cNvPr>
          <p:cNvGrpSpPr/>
          <p:nvPr/>
        </p:nvGrpSpPr>
        <p:grpSpPr>
          <a:xfrm>
            <a:off x="9658670" y="1897221"/>
            <a:ext cx="2267339" cy="1157954"/>
            <a:chOff x="4814596" y="3255426"/>
            <a:chExt cx="2267339" cy="1157954"/>
          </a:xfrm>
        </p:grpSpPr>
        <p:sp>
          <p:nvSpPr>
            <p:cNvPr id="38" name="Rectangle 37">
              <a:extLst>
                <a:ext uri="{FF2B5EF4-FFF2-40B4-BE49-F238E27FC236}">
                  <a16:creationId xmlns:a16="http://schemas.microsoft.com/office/drawing/2014/main" id="{9D12AE71-F10B-65CB-7DDB-D162B76B2B03}"/>
                </a:ext>
              </a:extLst>
            </p:cNvPr>
            <p:cNvSpPr/>
            <p:nvPr/>
          </p:nvSpPr>
          <p:spPr>
            <a:xfrm>
              <a:off x="4814596" y="3259472"/>
              <a:ext cx="2267339" cy="1153908"/>
            </a:xfrm>
            <a:prstGeom prst="rect">
              <a:avLst/>
            </a:prstGeom>
            <a:solidFill>
              <a:srgbClr val="05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2EF44B24-84C8-F953-DE73-C162C22B052E}"/>
                </a:ext>
              </a:extLst>
            </p:cNvPr>
            <p:cNvSpPr/>
            <p:nvPr/>
          </p:nvSpPr>
          <p:spPr>
            <a:xfrm>
              <a:off x="4934196" y="3255426"/>
              <a:ext cx="2028137" cy="1061829"/>
            </a:xfrm>
            <a:prstGeom prst="rect">
              <a:avLst/>
            </a:prstGeom>
          </p:spPr>
          <p:txBody>
            <a:bodyPr wrap="square">
              <a:spAutoFit/>
            </a:bodyPr>
            <a:lstStyle/>
            <a:p>
              <a:pPr algn="ctr"/>
              <a:r>
                <a:rPr lang="fr-FR" sz="2400" b="1" dirty="0">
                  <a:solidFill>
                    <a:schemeClr val="bg1"/>
                  </a:solidFill>
                  <a:latin typeface="Arial" panose="020B0604020202020204" pitchFamily="34" charset="0"/>
                  <a:cs typeface="Arial" panose="020B0604020202020204" pitchFamily="34" charset="0"/>
                </a:rPr>
                <a:t>-4pts</a:t>
              </a:r>
              <a:endParaRPr lang="fr-FR" sz="1300" b="1" dirty="0">
                <a:solidFill>
                  <a:schemeClr val="bg1"/>
                </a:solidFill>
                <a:latin typeface="Arial" panose="020B0604020202020204" pitchFamily="34" charset="0"/>
                <a:cs typeface="Arial" panose="020B0604020202020204" pitchFamily="34" charset="0"/>
              </a:endParaRPr>
            </a:p>
            <a:p>
              <a:pPr algn="ctr"/>
              <a:r>
                <a:rPr lang="fr-FR" sz="1300" i="1" dirty="0">
                  <a:solidFill>
                    <a:schemeClr val="bg1"/>
                  </a:solidFill>
                  <a:latin typeface="Arial" panose="020B0604020202020204" pitchFamily="34" charset="0"/>
                  <a:cs typeface="Arial" panose="020B0604020202020204" pitchFamily="34" charset="0"/>
                </a:rPr>
                <a:t>Taux d’occupation pour les trois prochains mois par rapport à 2022</a:t>
              </a:r>
            </a:p>
          </p:txBody>
        </p:sp>
      </p:grpSp>
      <p:grpSp>
        <p:nvGrpSpPr>
          <p:cNvPr id="40" name="Groupe 39">
            <a:extLst>
              <a:ext uri="{FF2B5EF4-FFF2-40B4-BE49-F238E27FC236}">
                <a16:creationId xmlns:a16="http://schemas.microsoft.com/office/drawing/2014/main" id="{FDC9BB75-69BE-D54D-CB84-9C1B5611416C}"/>
              </a:ext>
            </a:extLst>
          </p:cNvPr>
          <p:cNvGrpSpPr/>
          <p:nvPr/>
        </p:nvGrpSpPr>
        <p:grpSpPr>
          <a:xfrm>
            <a:off x="10792340" y="415400"/>
            <a:ext cx="894524" cy="469618"/>
            <a:chOff x="14835498" y="331603"/>
            <a:chExt cx="1409029" cy="739729"/>
          </a:xfrm>
        </p:grpSpPr>
        <p:sp>
          <p:nvSpPr>
            <p:cNvPr id="41" name="bg object 22">
              <a:extLst>
                <a:ext uri="{FF2B5EF4-FFF2-40B4-BE49-F238E27FC236}">
                  <a16:creationId xmlns:a16="http://schemas.microsoft.com/office/drawing/2014/main" id="{46627257-A603-62FB-03EA-F6632E142934}"/>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42" name="bg object 23">
              <a:extLst>
                <a:ext uri="{FF2B5EF4-FFF2-40B4-BE49-F238E27FC236}">
                  <a16:creationId xmlns:a16="http://schemas.microsoft.com/office/drawing/2014/main" id="{7AAF38D6-88D7-D4B9-6D8F-4D1717AE9F71}"/>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43" name="bg object 24">
              <a:extLst>
                <a:ext uri="{FF2B5EF4-FFF2-40B4-BE49-F238E27FC236}">
                  <a16:creationId xmlns:a16="http://schemas.microsoft.com/office/drawing/2014/main" id="{EBCD57C8-9072-1DAB-1299-8A69D02FC8BE}"/>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44" name="bg object 25">
              <a:extLst>
                <a:ext uri="{FF2B5EF4-FFF2-40B4-BE49-F238E27FC236}">
                  <a16:creationId xmlns:a16="http://schemas.microsoft.com/office/drawing/2014/main" id="{62FB6C20-A83D-97A4-BFE8-AA30950BA65A}"/>
                </a:ext>
              </a:extLst>
            </p:cNvPr>
            <p:cNvPicPr/>
            <p:nvPr/>
          </p:nvPicPr>
          <p:blipFill>
            <a:blip r:embed="rId4" cstate="print"/>
            <a:stretch>
              <a:fillRect/>
            </a:stretch>
          </p:blipFill>
          <p:spPr>
            <a:xfrm>
              <a:off x="14863369" y="372145"/>
              <a:ext cx="174078" cy="190474"/>
            </a:xfrm>
            <a:prstGeom prst="rect">
              <a:avLst/>
            </a:prstGeom>
          </p:spPr>
        </p:pic>
        <p:sp>
          <p:nvSpPr>
            <p:cNvPr id="45" name="bg object 26">
              <a:extLst>
                <a:ext uri="{FF2B5EF4-FFF2-40B4-BE49-F238E27FC236}">
                  <a16:creationId xmlns:a16="http://schemas.microsoft.com/office/drawing/2014/main" id="{C0D40BBA-B703-8BB8-407B-2D63E4C34235}"/>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46" name="bg object 27">
              <a:extLst>
                <a:ext uri="{FF2B5EF4-FFF2-40B4-BE49-F238E27FC236}">
                  <a16:creationId xmlns:a16="http://schemas.microsoft.com/office/drawing/2014/main" id="{25E9884B-E85D-5404-A990-107B5CBB6A71}"/>
                </a:ext>
              </a:extLst>
            </p:cNvPr>
            <p:cNvPicPr/>
            <p:nvPr/>
          </p:nvPicPr>
          <p:blipFill>
            <a:blip r:embed="rId4" cstate="print"/>
            <a:stretch>
              <a:fillRect/>
            </a:stretch>
          </p:blipFill>
          <p:spPr>
            <a:xfrm>
              <a:off x="15319313" y="615600"/>
              <a:ext cx="174066" cy="190474"/>
            </a:xfrm>
            <a:prstGeom prst="rect">
              <a:avLst/>
            </a:prstGeom>
          </p:spPr>
        </p:pic>
        <p:sp>
          <p:nvSpPr>
            <p:cNvPr id="47" name="bg object 28">
              <a:extLst>
                <a:ext uri="{FF2B5EF4-FFF2-40B4-BE49-F238E27FC236}">
                  <a16:creationId xmlns:a16="http://schemas.microsoft.com/office/drawing/2014/main" id="{F98D8C53-5E3A-7D6E-42FD-DDC3F1280001}"/>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48" name="bg object 29">
              <a:extLst>
                <a:ext uri="{FF2B5EF4-FFF2-40B4-BE49-F238E27FC236}">
                  <a16:creationId xmlns:a16="http://schemas.microsoft.com/office/drawing/2014/main" id="{AC875040-DE64-4360-4717-6F2E77A0BD3C}"/>
                </a:ext>
              </a:extLst>
            </p:cNvPr>
            <p:cNvPicPr/>
            <p:nvPr/>
          </p:nvPicPr>
          <p:blipFill>
            <a:blip r:embed="rId5" cstate="print"/>
            <a:stretch>
              <a:fillRect/>
            </a:stretch>
          </p:blipFill>
          <p:spPr>
            <a:xfrm>
              <a:off x="14863181" y="891808"/>
              <a:ext cx="1378851" cy="179524"/>
            </a:xfrm>
            <a:prstGeom prst="rect">
              <a:avLst/>
            </a:prstGeom>
          </p:spPr>
        </p:pic>
      </p:grpSp>
      <p:sp>
        <p:nvSpPr>
          <p:cNvPr id="49" name="ZoneTexte 48">
            <a:extLst>
              <a:ext uri="{FF2B5EF4-FFF2-40B4-BE49-F238E27FC236}">
                <a16:creationId xmlns:a16="http://schemas.microsoft.com/office/drawing/2014/main" id="{A6470DB3-E51F-19D5-063D-AF90135962DD}"/>
              </a:ext>
            </a:extLst>
          </p:cNvPr>
          <p:cNvSpPr txBox="1"/>
          <p:nvPr/>
        </p:nvSpPr>
        <p:spPr>
          <a:xfrm>
            <a:off x="364224" y="1531941"/>
            <a:ext cx="6334750" cy="276999"/>
          </a:xfrm>
          <a:prstGeom prst="rect">
            <a:avLst/>
          </a:prstGeom>
          <a:noFill/>
        </p:spPr>
        <p:txBody>
          <a:bodyPr wrap="square" rtlCol="0">
            <a:spAutoFit/>
          </a:bodyPr>
          <a:lstStyle/>
          <a:p>
            <a:pPr>
              <a:tabLst>
                <a:tab pos="457200" algn="l"/>
              </a:tabLst>
            </a:pPr>
            <a:r>
              <a:rPr lang="fr-FR" sz="1200" b="1" dirty="0">
                <a:solidFill>
                  <a:srgbClr val="058181"/>
                </a:solidFill>
                <a:latin typeface="Marianne" panose="02000000000000000000" pitchFamily="50" charset="0"/>
                <a:cs typeface="Arial" panose="020B0604020202020204" pitchFamily="34" charset="0"/>
              </a:rPr>
              <a:t>Taux de réservation pour les DROM à fin septembre 2023</a:t>
            </a:r>
            <a:endParaRPr lang="fr-FR" sz="1200" dirty="0">
              <a:solidFill>
                <a:srgbClr val="058181"/>
              </a:solidFill>
              <a:latin typeface="Marianne" panose="02000000000000000000" pitchFamily="50" charset="0"/>
              <a:cs typeface="Arial" panose="020B0604020202020204" pitchFamily="34" charset="0"/>
            </a:endParaRPr>
          </a:p>
        </p:txBody>
      </p:sp>
      <p:sp>
        <p:nvSpPr>
          <p:cNvPr id="50" name="ZoneTexte 49">
            <a:extLst>
              <a:ext uri="{FF2B5EF4-FFF2-40B4-BE49-F238E27FC236}">
                <a16:creationId xmlns:a16="http://schemas.microsoft.com/office/drawing/2014/main" id="{F15096FA-7874-4EF6-A7B2-BC6DAA50EBCD}"/>
              </a:ext>
            </a:extLst>
          </p:cNvPr>
          <p:cNvSpPr txBox="1"/>
          <p:nvPr/>
        </p:nvSpPr>
        <p:spPr>
          <a:xfrm>
            <a:off x="279511" y="6311232"/>
            <a:ext cx="2632680" cy="246221"/>
          </a:xfrm>
          <a:prstGeom prst="rect">
            <a:avLst/>
          </a:prstGeom>
          <a:noFill/>
        </p:spPr>
        <p:txBody>
          <a:bodyPr wrap="squar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AIRDNA, septembre 2023</a:t>
            </a:r>
          </a:p>
        </p:txBody>
      </p:sp>
      <p:graphicFrame>
        <p:nvGraphicFramePr>
          <p:cNvPr id="6" name="Tableau 5">
            <a:extLst>
              <a:ext uri="{FF2B5EF4-FFF2-40B4-BE49-F238E27FC236}">
                <a16:creationId xmlns:a16="http://schemas.microsoft.com/office/drawing/2014/main" id="{753BFB65-D7EB-B30E-79D3-86D14C495FAD}"/>
              </a:ext>
            </a:extLst>
          </p:cNvPr>
          <p:cNvGraphicFramePr>
            <a:graphicFrameLocks noGrp="1"/>
          </p:cNvGraphicFramePr>
          <p:nvPr>
            <p:custDataLst>
              <p:tags r:id="rId1"/>
            </p:custDataLst>
            <p:extLst>
              <p:ext uri="{D42A27DB-BD31-4B8C-83A1-F6EECF244321}">
                <p14:modId xmlns:p14="http://schemas.microsoft.com/office/powerpoint/2010/main" val="3409641738"/>
              </p:ext>
            </p:extLst>
          </p:nvPr>
        </p:nvGraphicFramePr>
        <p:xfrm>
          <a:off x="139995" y="2169294"/>
          <a:ext cx="9399071" cy="2836883"/>
        </p:xfrm>
        <a:graphic>
          <a:graphicData uri="http://schemas.openxmlformats.org/drawingml/2006/table">
            <a:tbl>
              <a:tblPr/>
              <a:tblGrid>
                <a:gridCol w="2634807">
                  <a:extLst>
                    <a:ext uri="{9D8B030D-6E8A-4147-A177-3AD203B41FA5}">
                      <a16:colId xmlns:a16="http://schemas.microsoft.com/office/drawing/2014/main" val="1195368562"/>
                    </a:ext>
                  </a:extLst>
                </a:gridCol>
                <a:gridCol w="845533">
                  <a:extLst>
                    <a:ext uri="{9D8B030D-6E8A-4147-A177-3AD203B41FA5}">
                      <a16:colId xmlns:a16="http://schemas.microsoft.com/office/drawing/2014/main" val="3011656917"/>
                    </a:ext>
                  </a:extLst>
                </a:gridCol>
                <a:gridCol w="845533">
                  <a:extLst>
                    <a:ext uri="{9D8B030D-6E8A-4147-A177-3AD203B41FA5}">
                      <a16:colId xmlns:a16="http://schemas.microsoft.com/office/drawing/2014/main" val="2736783852"/>
                    </a:ext>
                  </a:extLst>
                </a:gridCol>
                <a:gridCol w="845533">
                  <a:extLst>
                    <a:ext uri="{9D8B030D-6E8A-4147-A177-3AD203B41FA5}">
                      <a16:colId xmlns:a16="http://schemas.microsoft.com/office/drawing/2014/main" val="3384513007"/>
                    </a:ext>
                  </a:extLst>
                </a:gridCol>
                <a:gridCol w="845533">
                  <a:extLst>
                    <a:ext uri="{9D8B030D-6E8A-4147-A177-3AD203B41FA5}">
                      <a16:colId xmlns:a16="http://schemas.microsoft.com/office/drawing/2014/main" val="2011173964"/>
                    </a:ext>
                  </a:extLst>
                </a:gridCol>
                <a:gridCol w="845533">
                  <a:extLst>
                    <a:ext uri="{9D8B030D-6E8A-4147-A177-3AD203B41FA5}">
                      <a16:colId xmlns:a16="http://schemas.microsoft.com/office/drawing/2014/main" val="1925112783"/>
                    </a:ext>
                  </a:extLst>
                </a:gridCol>
                <a:gridCol w="845533">
                  <a:extLst>
                    <a:ext uri="{9D8B030D-6E8A-4147-A177-3AD203B41FA5}">
                      <a16:colId xmlns:a16="http://schemas.microsoft.com/office/drawing/2014/main" val="1306375886"/>
                    </a:ext>
                  </a:extLst>
                </a:gridCol>
                <a:gridCol w="845533">
                  <a:extLst>
                    <a:ext uri="{9D8B030D-6E8A-4147-A177-3AD203B41FA5}">
                      <a16:colId xmlns:a16="http://schemas.microsoft.com/office/drawing/2014/main" val="1960914012"/>
                    </a:ext>
                  </a:extLst>
                </a:gridCol>
                <a:gridCol w="845533">
                  <a:extLst>
                    <a:ext uri="{9D8B030D-6E8A-4147-A177-3AD203B41FA5}">
                      <a16:colId xmlns:a16="http://schemas.microsoft.com/office/drawing/2014/main" val="658870657"/>
                    </a:ext>
                  </a:extLst>
                </a:gridCol>
              </a:tblGrid>
              <a:tr h="455420">
                <a:tc rowSpan="3">
                  <a:txBody>
                    <a:bodyPr/>
                    <a:lstStyle/>
                    <a:p>
                      <a:pPr algn="l" fontAlgn="b"/>
                      <a:r>
                        <a:rPr lang="fr-FR" sz="1000" b="1" i="0" u="none" strike="noStrike" dirty="0">
                          <a:solidFill>
                            <a:srgbClr val="7F7F7F"/>
                          </a:solidFill>
                          <a:effectLst/>
                          <a:latin typeface="Arial" panose="020B0604020202020204" pitchFamily="34" charset="0"/>
                          <a:cs typeface="Arial" panose="020B0604020202020204" pitchFamily="34" charset="0"/>
                        </a:rPr>
                        <a:t> </a:t>
                      </a:r>
                    </a:p>
                    <a:p>
                      <a:pPr algn="l" fontAlgn="b"/>
                      <a:r>
                        <a:rPr lang="fr-FR" sz="1000" b="1" i="0" u="none" strike="noStrike" dirty="0">
                          <a:solidFill>
                            <a:srgbClr val="7F7F7F"/>
                          </a:solidFill>
                          <a:effectLst/>
                          <a:latin typeface="Arial" panose="020B0604020202020204" pitchFamily="34" charset="0"/>
                          <a:cs typeface="Arial" panose="020B0604020202020204" pitchFamily="34" charset="0"/>
                        </a:rPr>
                        <a:t> </a:t>
                      </a:r>
                    </a:p>
                    <a:p>
                      <a:pPr algn="l" fontAlgn="b"/>
                      <a:r>
                        <a:rPr lang="fr-FR" sz="1000" b="1" i="0" u="none" strike="noStrike" dirty="0">
                          <a:solidFill>
                            <a:srgbClr val="7F7F7F"/>
                          </a:solidFill>
                          <a:effectLst/>
                          <a:latin typeface="Arial" panose="020B0604020202020204" pitchFamily="34" charset="0"/>
                          <a:cs typeface="Arial" panose="020B0604020202020204" pitchFamily="34" charset="0"/>
                        </a:rPr>
                        <a:t> </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rgbClr val="058181"/>
                    </a:solidFill>
                  </a:tcPr>
                </a:tc>
                <a:tc gridSpan="4">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1 mois (octobre 2023)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058181"/>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3 mois (octobre, novembre et décembre)</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05818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92691226"/>
                  </a:ext>
                </a:extLst>
              </a:tr>
              <a:tr h="245515">
                <a:tc vMerge="1">
                  <a:txBody>
                    <a:bodyPr/>
                    <a:lstStyle/>
                    <a:p>
                      <a:pPr algn="l" fontAlgn="b"/>
                      <a:r>
                        <a:rPr lang="fr-FR" sz="1000" b="1" i="0" u="none" strike="noStrike" dirty="0">
                          <a:solidFill>
                            <a:srgbClr val="FFFFFF"/>
                          </a:solidFill>
                          <a:effectLst/>
                          <a:latin typeface="Marianne" panose="02000000000000000000" pitchFamily="50" charset="0"/>
                        </a:rPr>
                        <a:t> </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rgbClr val="058181"/>
                    </a:solidFill>
                  </a:tcPr>
                </a:tc>
                <a:tc>
                  <a:txBody>
                    <a:bodyPr/>
                    <a:lstStyle/>
                    <a:p>
                      <a:pPr algn="ctr" fontAlgn="ctr"/>
                      <a:r>
                        <a:rPr lang="fr-FR" sz="1000" b="1" i="0" u="none" strike="noStrike">
                          <a:solidFill>
                            <a:schemeClr val="bg1"/>
                          </a:solidFill>
                          <a:effectLst/>
                          <a:latin typeface="Arial" panose="020B0604020202020204" pitchFamily="34" charset="0"/>
                          <a:cs typeface="Arial" panose="020B0604020202020204" pitchFamily="34" charset="0"/>
                        </a:rPr>
                        <a:t>Offre</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Demande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gridSpan="2">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Taux d'occupation</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hMerge="1">
                  <a:txBody>
                    <a:bodyPr/>
                    <a:lstStyle/>
                    <a:p>
                      <a:endParaRPr lang="fr-FR"/>
                    </a:p>
                  </a:txBody>
                  <a:tcPr/>
                </a:tc>
                <a:tc>
                  <a:txBody>
                    <a:bodyPr/>
                    <a:lstStyle/>
                    <a:p>
                      <a:pPr algn="ctr" fontAlgn="b"/>
                      <a:r>
                        <a:rPr lang="fr-FR" sz="1000" b="1" i="0" u="none" strike="noStrike">
                          <a:solidFill>
                            <a:schemeClr val="bg1"/>
                          </a:solidFill>
                          <a:effectLst/>
                          <a:latin typeface="Arial" panose="020B0604020202020204" pitchFamily="34" charset="0"/>
                          <a:cs typeface="Arial" panose="020B0604020202020204" pitchFamily="34" charset="0"/>
                        </a:rPr>
                        <a:t>Offre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a:txBody>
                    <a:bodyPr/>
                    <a:lstStyle/>
                    <a:p>
                      <a:pPr algn="ctr" fontAlgn="b"/>
                      <a:r>
                        <a:rPr lang="fr-FR" sz="1000" b="1" i="0" u="none" strike="noStrike" dirty="0">
                          <a:solidFill>
                            <a:schemeClr val="bg1"/>
                          </a:solidFill>
                          <a:effectLst/>
                          <a:latin typeface="Arial" panose="020B0604020202020204" pitchFamily="34" charset="0"/>
                          <a:cs typeface="Arial" panose="020B0604020202020204" pitchFamily="34" charset="0"/>
                        </a:rPr>
                        <a:t>Demande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gridSpan="2">
                  <a:txBody>
                    <a:bodyPr/>
                    <a:lstStyle/>
                    <a:p>
                      <a:pPr algn="ctr" fontAlgn="b"/>
                      <a:r>
                        <a:rPr lang="fr-FR" sz="1000" b="1" i="0" u="none" strike="noStrike" dirty="0">
                          <a:solidFill>
                            <a:schemeClr val="bg1"/>
                          </a:solidFill>
                          <a:effectLst/>
                          <a:latin typeface="Arial" panose="020B0604020202020204" pitchFamily="34" charset="0"/>
                          <a:cs typeface="Arial" panose="020B0604020202020204" pitchFamily="34" charset="0"/>
                        </a:rPr>
                        <a:t>Taux d'occupation</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8181"/>
                    </a:solidFill>
                  </a:tcPr>
                </a:tc>
                <a:tc hMerge="1">
                  <a:txBody>
                    <a:bodyPr/>
                    <a:lstStyle/>
                    <a:p>
                      <a:endParaRPr lang="fr-FR"/>
                    </a:p>
                  </a:txBody>
                  <a:tcPr/>
                </a:tc>
                <a:extLst>
                  <a:ext uri="{0D108BD9-81ED-4DB2-BD59-A6C34878D82A}">
                    <a16:rowId xmlns:a16="http://schemas.microsoft.com/office/drawing/2014/main" val="1961107547"/>
                  </a:ext>
                </a:extLst>
              </a:tr>
              <a:tr h="541978">
                <a:tc vMerge="1">
                  <a:txBody>
                    <a:bodyPr/>
                    <a:lstStyle/>
                    <a:p>
                      <a:pPr algn="l" fontAlgn="b"/>
                      <a:r>
                        <a:rPr lang="fr-FR" sz="1000" b="1" i="0" u="none" strike="noStrike" dirty="0">
                          <a:solidFill>
                            <a:srgbClr val="FFFFFF"/>
                          </a:solidFill>
                          <a:effectLst/>
                          <a:latin typeface="Marianne" panose="02000000000000000000" pitchFamily="50" charset="0"/>
                        </a:rPr>
                        <a:t> </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rgbClr val="058181"/>
                    </a:solidFill>
                  </a:tcPr>
                </a:tc>
                <a:tc>
                  <a:txBody>
                    <a:bodyPr/>
                    <a:lstStyle/>
                    <a:p>
                      <a:pPr algn="ctr" fontAlgn="ctr"/>
                      <a:r>
                        <a:rPr lang="fr-FR" sz="1000" b="1" i="0" u="none" strike="noStrike">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a:solidFill>
                            <a:schemeClr val="bg1"/>
                          </a:solidFill>
                          <a:effectLst/>
                          <a:latin typeface="Arial" panose="020B0604020202020204" pitchFamily="34" charset="0"/>
                          <a:cs typeface="Arial" panose="020B0604020202020204" pitchFamily="34" charset="0"/>
                        </a:rPr>
                        <a:t>en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en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chemeClr val="bg1"/>
                          </a:solidFill>
                          <a:effectLst/>
                          <a:latin typeface="Arial" panose="020B0604020202020204" pitchFamily="34" charset="0"/>
                          <a:cs typeface="Arial" panose="020B0604020202020204" pitchFamily="34" charset="0"/>
                        </a:rPr>
                        <a:t>Evol. vs 2022</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58181"/>
                    </a:solidFill>
                  </a:tcPr>
                </a:tc>
                <a:extLst>
                  <a:ext uri="{0D108BD9-81ED-4DB2-BD59-A6C34878D82A}">
                    <a16:rowId xmlns:a16="http://schemas.microsoft.com/office/drawing/2014/main" val="4198495537"/>
                  </a:ext>
                </a:extLst>
              </a:tr>
              <a:tr h="227710">
                <a:tc>
                  <a:txBody>
                    <a:bodyPr/>
                    <a:lstStyle/>
                    <a:p>
                      <a:pPr algn="l" fontAlgn="b"/>
                      <a:r>
                        <a:rPr lang="fr-FR" sz="1000" b="1" i="0" u="none" strike="noStrike" dirty="0">
                          <a:solidFill>
                            <a:srgbClr val="7F7F7F"/>
                          </a:solidFill>
                          <a:effectLst/>
                          <a:latin typeface="Arial" panose="020B0604020202020204" pitchFamily="34" charset="0"/>
                          <a:cs typeface="Arial" panose="020B0604020202020204" pitchFamily="34" charset="0"/>
                        </a:rPr>
                        <a:t>France métropolitaine</a:t>
                      </a:r>
                    </a:p>
                  </a:txBody>
                  <a:tcPr marL="9525" marR="9525" marT="9525" marB="0" anchor="ctr">
                    <a:lnL>
                      <a:noFill/>
                    </a:lnL>
                    <a:lnR>
                      <a:noFill/>
                    </a:lnR>
                    <a:lnT>
                      <a:noFill/>
                    </a:lnT>
                    <a:lnB>
                      <a:noFill/>
                    </a:lnB>
                    <a:solidFill>
                      <a:srgbClr val="DDEBF7"/>
                    </a:solidFill>
                  </a:tcPr>
                </a:tc>
                <a:tc>
                  <a:txBody>
                    <a:bodyPr/>
                    <a:lstStyle/>
                    <a:p>
                      <a:pPr algn="ctr" fontAlgn="ctr"/>
                      <a:r>
                        <a:rPr lang="fr-FR" sz="1100" b="1" i="0" u="none" strike="noStrike" dirty="0">
                          <a:solidFill>
                            <a:srgbClr val="00B050"/>
                          </a:solidFill>
                          <a:effectLst/>
                          <a:latin typeface="Arial" panose="020B0604020202020204" pitchFamily="34" charset="0"/>
                          <a:cs typeface="Arial" panose="020B0604020202020204" pitchFamily="34" charset="0"/>
                        </a:rPr>
                        <a:t>+54,7%</a:t>
                      </a:r>
                    </a:p>
                  </a:txBody>
                  <a:tcPr marL="9525" marR="9525" marT="9525" marB="0" anchor="ctr">
                    <a:lnL>
                      <a:noFill/>
                    </a:lnL>
                    <a:lnR>
                      <a:noFill/>
                    </a:lnR>
                    <a:lnT>
                      <a:noFill/>
                    </a:lnT>
                    <a:lnB>
                      <a:noFill/>
                    </a:lnB>
                    <a:solidFill>
                      <a:srgbClr val="DDEBF7"/>
                    </a:solidFill>
                  </a:tcPr>
                </a:tc>
                <a:tc>
                  <a:txBody>
                    <a:bodyPr/>
                    <a:lstStyle/>
                    <a:p>
                      <a:pPr algn="ctr" fontAlgn="ctr"/>
                      <a:r>
                        <a:rPr lang="fr-FR" sz="1100" b="1" i="0" u="none" strike="noStrike" dirty="0">
                          <a:solidFill>
                            <a:srgbClr val="00B050"/>
                          </a:solidFill>
                          <a:effectLst/>
                          <a:latin typeface="Arial" panose="020B0604020202020204" pitchFamily="34" charset="0"/>
                          <a:cs typeface="Arial" panose="020B0604020202020204" pitchFamily="34" charset="0"/>
                        </a:rPr>
                        <a:t>+13,9%</a:t>
                      </a:r>
                    </a:p>
                  </a:txBody>
                  <a:tcPr marL="9525" marR="9525" marT="9525" marB="0" anchor="ctr">
                    <a:lnL>
                      <a:noFill/>
                    </a:lnL>
                    <a:lnR>
                      <a:noFill/>
                    </a:lnR>
                    <a:lnT>
                      <a:noFill/>
                    </a:lnT>
                    <a:lnB>
                      <a:noFill/>
                    </a:lnB>
                    <a:solidFill>
                      <a:srgbClr val="DDEBF7"/>
                    </a:solidFill>
                  </a:tcPr>
                </a:tc>
                <a:tc>
                  <a:txBody>
                    <a:bodyPr/>
                    <a:lstStyle/>
                    <a:p>
                      <a:pPr algn="ctr" fontAlgn="ctr"/>
                      <a:r>
                        <a:rPr lang="fr-FR" sz="1100" b="1" i="0" u="none" strike="noStrike" dirty="0">
                          <a:solidFill>
                            <a:srgbClr val="7F7F7F"/>
                          </a:solidFill>
                          <a:effectLst/>
                          <a:latin typeface="Arial" panose="020B0604020202020204" pitchFamily="34" charset="0"/>
                          <a:cs typeface="Arial" panose="020B0604020202020204" pitchFamily="34" charset="0"/>
                        </a:rPr>
                        <a:t>16,3%</a:t>
                      </a:r>
                    </a:p>
                  </a:txBody>
                  <a:tcPr marL="9525" marR="9525" marT="9525" marB="0" anchor="ctr">
                    <a:lnL>
                      <a:noFill/>
                    </a:lnL>
                    <a:lnR>
                      <a:noFill/>
                    </a:lnR>
                    <a:lnT>
                      <a:noFill/>
                    </a:lnT>
                    <a:lnB>
                      <a:noFill/>
                    </a:lnB>
                    <a:solidFill>
                      <a:srgbClr val="DDEBF7"/>
                    </a:solidFill>
                  </a:tcPr>
                </a:tc>
                <a:tc>
                  <a:txBody>
                    <a:bodyPr/>
                    <a:lstStyle/>
                    <a:p>
                      <a:pPr algn="ctr" fontAlgn="ctr"/>
                      <a:r>
                        <a:rPr lang="fr-FR" sz="1100" b="1" i="0" u="none" strike="noStrike" dirty="0">
                          <a:solidFill>
                            <a:srgbClr val="C00000"/>
                          </a:solidFill>
                          <a:effectLst/>
                          <a:latin typeface="Arial" panose="020B0604020202020204" pitchFamily="34" charset="0"/>
                          <a:cs typeface="Arial" panose="020B0604020202020204" pitchFamily="34" charset="0"/>
                        </a:rPr>
                        <a:t>-5,9</a:t>
                      </a:r>
                    </a:p>
                  </a:txBody>
                  <a:tcPr marL="9525" marR="9525" marT="9525" marB="0" anchor="ctr">
                    <a:lnL>
                      <a:noFill/>
                    </a:lnL>
                    <a:lnR>
                      <a:noFill/>
                    </a:lnR>
                    <a:lnT>
                      <a:noFill/>
                    </a:lnT>
                    <a:lnB>
                      <a:noFill/>
                    </a:lnB>
                    <a:solidFill>
                      <a:srgbClr val="DDEBF7"/>
                    </a:solidFill>
                  </a:tcPr>
                </a:tc>
                <a:tc>
                  <a:txBody>
                    <a:bodyPr/>
                    <a:lstStyle/>
                    <a:p>
                      <a:pPr algn="ctr" fontAlgn="ctr"/>
                      <a:r>
                        <a:rPr lang="fr-FR" sz="1100" b="1" i="0" u="none" strike="noStrike" dirty="0">
                          <a:solidFill>
                            <a:srgbClr val="00B050"/>
                          </a:solidFill>
                          <a:effectLst/>
                          <a:latin typeface="Arial" panose="020B0604020202020204" pitchFamily="34" charset="0"/>
                          <a:cs typeface="Arial" panose="020B0604020202020204" pitchFamily="34" charset="0"/>
                        </a:rPr>
                        <a:t>+51,9%</a:t>
                      </a:r>
                    </a:p>
                  </a:txBody>
                  <a:tcPr marL="9525" marR="9525" marT="9525" marB="0" anchor="ctr">
                    <a:lnL>
                      <a:noFill/>
                    </a:lnL>
                    <a:lnR>
                      <a:noFill/>
                    </a:lnR>
                    <a:lnT>
                      <a:noFill/>
                    </a:lnT>
                    <a:lnB>
                      <a:noFill/>
                    </a:lnB>
                    <a:solidFill>
                      <a:srgbClr val="DDEBF7"/>
                    </a:solidFill>
                  </a:tcPr>
                </a:tc>
                <a:tc>
                  <a:txBody>
                    <a:bodyPr/>
                    <a:lstStyle/>
                    <a:p>
                      <a:pPr algn="ctr" fontAlgn="b"/>
                      <a:r>
                        <a:rPr lang="fr-FR" sz="1100" b="1" i="0" u="none" strike="noStrike" dirty="0">
                          <a:solidFill>
                            <a:srgbClr val="00B050"/>
                          </a:solidFill>
                          <a:effectLst/>
                          <a:latin typeface="Arial" panose="020B0604020202020204" pitchFamily="34" charset="0"/>
                          <a:cs typeface="Arial" panose="020B0604020202020204" pitchFamily="34" charset="0"/>
                        </a:rPr>
                        <a:t>+7,1%</a:t>
                      </a:r>
                    </a:p>
                  </a:txBody>
                  <a:tcPr marL="9525" marR="9525" marT="9525" marB="0" anchor="ctr">
                    <a:lnL>
                      <a:noFill/>
                    </a:lnL>
                    <a:lnR>
                      <a:noFill/>
                    </a:lnR>
                    <a:lnT>
                      <a:noFill/>
                    </a:lnT>
                    <a:lnB>
                      <a:noFill/>
                    </a:lnB>
                    <a:solidFill>
                      <a:srgbClr val="DDEBF7"/>
                    </a:solidFill>
                  </a:tcPr>
                </a:tc>
                <a:tc>
                  <a:txBody>
                    <a:bodyPr/>
                    <a:lstStyle/>
                    <a:p>
                      <a:pPr algn="ctr" fontAlgn="b"/>
                      <a:r>
                        <a:rPr lang="fr-FR" sz="1100" b="1" i="0" u="none" strike="noStrike" dirty="0">
                          <a:solidFill>
                            <a:srgbClr val="7F7F7F"/>
                          </a:solidFill>
                          <a:effectLst/>
                          <a:latin typeface="Arial" panose="020B0604020202020204" pitchFamily="34" charset="0"/>
                          <a:cs typeface="Arial" panose="020B0604020202020204" pitchFamily="34" charset="0"/>
                        </a:rPr>
                        <a:t>10,6%</a:t>
                      </a:r>
                    </a:p>
                  </a:txBody>
                  <a:tcPr marL="9525" marR="9525" marT="9525" marB="0" anchor="ctr">
                    <a:lnL>
                      <a:noFill/>
                    </a:lnL>
                    <a:lnR>
                      <a:noFill/>
                    </a:lnR>
                    <a:lnT>
                      <a:noFill/>
                    </a:lnT>
                    <a:lnB>
                      <a:noFill/>
                    </a:lnB>
                    <a:solidFill>
                      <a:srgbClr val="DDEBF7"/>
                    </a:solidFill>
                  </a:tcPr>
                </a:tc>
                <a:tc>
                  <a:txBody>
                    <a:bodyPr/>
                    <a:lstStyle/>
                    <a:p>
                      <a:pPr algn="ctr" fontAlgn="b"/>
                      <a:r>
                        <a:rPr lang="fr-FR" sz="1100" b="1" i="0" u="none" strike="noStrike" dirty="0">
                          <a:solidFill>
                            <a:srgbClr val="C00000"/>
                          </a:solidFill>
                          <a:effectLst/>
                          <a:latin typeface="Arial" panose="020B0604020202020204" pitchFamily="34" charset="0"/>
                          <a:cs typeface="Arial" panose="020B0604020202020204" pitchFamily="34" charset="0"/>
                        </a:rPr>
                        <a:t>-4,4</a:t>
                      </a: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2871844164"/>
                  </a:ext>
                </a:extLst>
              </a:tr>
              <a:tr h="227710">
                <a:tc>
                  <a:txBody>
                    <a:bodyPr/>
                    <a:lstStyle/>
                    <a:p>
                      <a:pPr algn="l" fontAlgn="b"/>
                      <a:r>
                        <a:rPr lang="fr-FR" sz="1000" b="1" i="0" u="none" strike="noStrike" dirty="0">
                          <a:solidFill>
                            <a:srgbClr val="7F7F7F"/>
                          </a:solidFill>
                          <a:effectLst/>
                          <a:latin typeface="Arial" panose="020B0604020202020204" pitchFamily="34" charset="0"/>
                          <a:cs typeface="Arial" panose="020B0604020202020204" pitchFamily="34" charset="0"/>
                        </a:rPr>
                        <a:t>France (</a:t>
                      </a:r>
                      <a:r>
                        <a:rPr lang="fr-FR" sz="1000" b="1" i="0" u="none" strike="noStrike" dirty="0" err="1">
                          <a:solidFill>
                            <a:srgbClr val="7F7F7F"/>
                          </a:solidFill>
                          <a:effectLst/>
                          <a:latin typeface="Arial" panose="020B0604020202020204" pitchFamily="34" charset="0"/>
                          <a:cs typeface="Arial" panose="020B0604020202020204" pitchFamily="34" charset="0"/>
                        </a:rPr>
                        <a:t>inc.</a:t>
                      </a:r>
                      <a:r>
                        <a:rPr lang="fr-FR" sz="1000" b="1" i="0" u="none" strike="noStrike" dirty="0">
                          <a:solidFill>
                            <a:srgbClr val="7F7F7F"/>
                          </a:solidFill>
                          <a:effectLst/>
                          <a:latin typeface="Arial" panose="020B0604020202020204" pitchFamily="34" charset="0"/>
                          <a:cs typeface="Arial" panose="020B0604020202020204" pitchFamily="34" charset="0"/>
                        </a:rPr>
                        <a:t> DROM)</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+54,2%</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+15,1%</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16,2%</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-5,5</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+51,7%</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+8,1%</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a:solidFill>
                            <a:srgbClr val="7F7F7F"/>
                          </a:solidFill>
                          <a:effectLst/>
                          <a:latin typeface="Arial" panose="020B0604020202020204" pitchFamily="34" charset="0"/>
                          <a:cs typeface="Arial" panose="020B0604020202020204" pitchFamily="34" charset="0"/>
                        </a:rPr>
                        <a:t>10,4%</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dirty="0">
                          <a:solidFill>
                            <a:srgbClr val="C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503598243"/>
                  </a:ext>
                </a:extLst>
              </a:tr>
              <a:tr h="227710">
                <a:tc>
                  <a:txBody>
                    <a:bodyPr/>
                    <a:lstStyle/>
                    <a:p>
                      <a:pPr algn="l" fontAlgn="b"/>
                      <a:r>
                        <a:rPr lang="fr-FR" sz="1000" b="1" i="0" u="none" strike="noStrike" dirty="0">
                          <a:solidFill>
                            <a:srgbClr val="7F7F7F"/>
                          </a:solidFill>
                          <a:effectLst/>
                          <a:latin typeface="Arial" panose="020B0604020202020204" pitchFamily="34" charset="0"/>
                          <a:cs typeface="Arial" panose="020B0604020202020204" pitchFamily="34" charset="0"/>
                        </a:rPr>
                        <a:t>DROM</a:t>
                      </a:r>
                    </a:p>
                  </a:txBody>
                  <a:tcPr marL="9525" marR="9525" marT="9525" marB="0" anchor="ctr">
                    <a:lnL>
                      <a:noFill/>
                    </a:lnL>
                    <a:lnR>
                      <a:noFill/>
                    </a:lnR>
                    <a:lnT>
                      <a:noFill/>
                    </a:lnT>
                    <a:lnB>
                      <a:noFill/>
                    </a:lnB>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+33,6%</a:t>
                      </a:r>
                    </a:p>
                  </a:txBody>
                  <a:tcPr marL="9525" marR="9525" marT="9525" marB="0" anchor="ctr">
                    <a:lnL>
                      <a:noFill/>
                    </a:lnL>
                    <a:lnR>
                      <a:noFill/>
                    </a:lnR>
                    <a:lnT>
                      <a:noFill/>
                    </a:lnT>
                    <a:lnB>
                      <a:noFill/>
                    </a:lnB>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10,9%</a:t>
                      </a:r>
                    </a:p>
                  </a:txBody>
                  <a:tcPr marL="9525" marR="9525" marT="9525" marB="0" anchor="ctr">
                    <a:lnL>
                      <a:noFill/>
                    </a:lnL>
                    <a:lnR>
                      <a:noFill/>
                    </a:lnR>
                    <a:lnT>
                      <a:noFill/>
                    </a:lnT>
                    <a:lnB>
                      <a:noFill/>
                    </a:lnB>
                    <a:no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a:t>
                      </a:r>
                      <a:r>
                        <a:rPr lang="fr-FR" sz="1000" b="0" i="0" u="none" strike="noStrike" dirty="0" smtClean="0">
                          <a:solidFill>
                            <a:srgbClr val="C00000"/>
                          </a:solidFill>
                          <a:effectLst/>
                          <a:latin typeface="Arial" panose="020B0604020202020204" pitchFamily="34" charset="0"/>
                          <a:cs typeface="Arial" panose="020B0604020202020204" pitchFamily="34" charset="0"/>
                        </a:rPr>
                        <a:t>3,3</a:t>
                      </a:r>
                      <a:endParaRPr lang="fr-FR" sz="10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no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+31,9%</a:t>
                      </a:r>
                    </a:p>
                  </a:txBody>
                  <a:tcPr marL="9525" marR="9525" marT="9525" marB="0" anchor="ctr">
                    <a:lnL>
                      <a:noFill/>
                    </a:lnL>
                    <a:lnR>
                      <a:noFill/>
                    </a:lnR>
                    <a:lnT>
                      <a:noFill/>
                    </a:lnT>
                    <a:lnB>
                      <a:noFill/>
                    </a:lnB>
                    <a:no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+8,1%</a:t>
                      </a:r>
                    </a:p>
                  </a:txBody>
                  <a:tcPr marL="9525" marR="9525" marT="9525" marB="0" anchor="ctr">
                    <a:lnL>
                      <a:noFill/>
                    </a:lnL>
                    <a:lnR>
                      <a:noFill/>
                    </a:lnR>
                    <a:lnT>
                      <a:noFill/>
                    </a:lnT>
                    <a:lnB>
                      <a:noFill/>
                    </a:lnB>
                    <a:noFill/>
                  </a:tcPr>
                </a:tc>
                <a:tc>
                  <a:txBody>
                    <a:bodyPr/>
                    <a:lstStyle/>
                    <a:p>
                      <a:pPr algn="ctr" fontAlgn="b"/>
                      <a:r>
                        <a:rPr lang="fr-FR" sz="1000" b="0" i="0" u="none" strike="noStrike">
                          <a:solidFill>
                            <a:srgbClr val="7F7F7F"/>
                          </a:solidFill>
                          <a:effectLst/>
                          <a:latin typeface="Arial" panose="020B0604020202020204" pitchFamily="34" charset="0"/>
                          <a:cs typeface="Arial" panose="020B0604020202020204" pitchFamily="34" charset="0"/>
                        </a:rPr>
                        <a:t>9,3%</a:t>
                      </a:r>
                    </a:p>
                  </a:txBody>
                  <a:tcPr marL="9525" marR="9525" marT="9525" marB="0" anchor="ctr">
                    <a:lnL>
                      <a:noFill/>
                    </a:lnL>
                    <a:lnR>
                      <a:noFill/>
                    </a:lnR>
                    <a:lnT>
                      <a:noFill/>
                    </a:lnT>
                    <a:lnB>
                      <a:noFill/>
                    </a:lnB>
                    <a:noFill/>
                  </a:tcPr>
                </a:tc>
                <a:tc>
                  <a:txBody>
                    <a:bodyPr/>
                    <a:lstStyle/>
                    <a:p>
                      <a:pPr algn="ctr" fontAlgn="b"/>
                      <a:r>
                        <a:rPr lang="fr-FR" sz="1000" b="0" i="0" u="none" strike="noStrike" dirty="0">
                          <a:solidFill>
                            <a:srgbClr val="C00000"/>
                          </a:solidFill>
                          <a:effectLst/>
                          <a:latin typeface="Arial" panose="020B0604020202020204" pitchFamily="34" charset="0"/>
                          <a:cs typeface="Arial" panose="020B0604020202020204" pitchFamily="34" charset="0"/>
                        </a:rPr>
                        <a:t>-</a:t>
                      </a:r>
                      <a:r>
                        <a:rPr lang="fr-FR" sz="1000" b="0" i="0" u="none" strike="noStrike" dirty="0" smtClean="0">
                          <a:solidFill>
                            <a:srgbClr val="C00000"/>
                          </a:solidFill>
                          <a:effectLst/>
                          <a:latin typeface="Arial" panose="020B0604020202020204" pitchFamily="34" charset="0"/>
                          <a:cs typeface="Arial" panose="020B0604020202020204" pitchFamily="34" charset="0"/>
                        </a:rPr>
                        <a:t>2,1</a:t>
                      </a:r>
                      <a:endParaRPr lang="fr-FR" sz="10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4256223075"/>
                  </a:ext>
                </a:extLst>
              </a:tr>
              <a:tr h="227710">
                <a:tc>
                  <a:txBody>
                    <a:bodyPr/>
                    <a:lstStyle/>
                    <a:p>
                      <a:pPr algn="l" fontAlgn="b"/>
                      <a:r>
                        <a:rPr lang="fr-FR" sz="1000" b="0" i="0" u="none" strike="noStrike">
                          <a:solidFill>
                            <a:srgbClr val="7F7F7F"/>
                          </a:solidFill>
                          <a:effectLst/>
                          <a:latin typeface="Arial" panose="020B0604020202020204" pitchFamily="34" charset="0"/>
                          <a:cs typeface="Arial" panose="020B0604020202020204" pitchFamily="34" charset="0"/>
                        </a:rPr>
                        <a:t>Guadeloupe</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+28,7%</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+22,0%</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2,6%</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a:solidFill>
                            <a:srgbClr val="C00000"/>
                          </a:solidFill>
                          <a:effectLst/>
                          <a:latin typeface="Arial" panose="020B0604020202020204" pitchFamily="34" charset="0"/>
                          <a:cs typeface="Arial" panose="020B0604020202020204" pitchFamily="34" charset="0"/>
                        </a:rPr>
                        <a:t>-0,14</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+24,2%</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+31,3%</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a:solidFill>
                            <a:srgbClr val="7F7F7F"/>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a:t>
                      </a:r>
                      <a:r>
                        <a:rPr lang="fr-FR" sz="1000" b="0" i="0" u="none" strike="noStrike" dirty="0" smtClean="0">
                          <a:solidFill>
                            <a:srgbClr val="00B050"/>
                          </a:solidFill>
                          <a:effectLst/>
                          <a:latin typeface="Arial" panose="020B0604020202020204" pitchFamily="34" charset="0"/>
                          <a:cs typeface="Arial" panose="020B0604020202020204" pitchFamily="34" charset="0"/>
                        </a:rPr>
                        <a:t>0,1</a:t>
                      </a:r>
                      <a:endParaRPr lang="fr-FR" sz="1000" b="0" i="0" u="none" strike="noStrike" dirty="0">
                        <a:solidFill>
                          <a:srgbClr val="00B05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701836241"/>
                  </a:ext>
                </a:extLst>
              </a:tr>
              <a:tr h="227710">
                <a:tc>
                  <a:txBody>
                    <a:bodyPr/>
                    <a:lstStyle/>
                    <a:p>
                      <a:pPr algn="l" fontAlgn="b"/>
                      <a:r>
                        <a:rPr lang="fr-FR" sz="1000" b="0" i="0" u="none" strike="noStrike" dirty="0">
                          <a:solidFill>
                            <a:srgbClr val="7F7F7F"/>
                          </a:solidFill>
                          <a:effectLst/>
                          <a:latin typeface="Arial" panose="020B0604020202020204" pitchFamily="34" charset="0"/>
                          <a:cs typeface="Arial" panose="020B0604020202020204" pitchFamily="34" charset="0"/>
                        </a:rPr>
                        <a:t>Martinique</a:t>
                      </a:r>
                    </a:p>
                  </a:txBody>
                  <a:tcPr marL="9525" marR="9525" marT="9525" marB="0" anchor="ctr">
                    <a:lnL>
                      <a:noFill/>
                    </a:lnL>
                    <a:lnR>
                      <a:noFill/>
                    </a:lnR>
                    <a:lnT>
                      <a:noFill/>
                    </a:lnT>
                    <a:lnB>
                      <a:noFill/>
                    </a:lnB>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+37,1%</a:t>
                      </a:r>
                    </a:p>
                  </a:txBody>
                  <a:tcPr marL="9525" marR="9525" marT="9525" marB="0" anchor="ctr">
                    <a:lnL>
                      <a:noFill/>
                    </a:lnL>
                    <a:lnR>
                      <a:noFill/>
                    </a:lnR>
                    <a:lnT>
                      <a:noFill/>
                    </a:lnT>
                    <a:lnB>
                      <a:noFill/>
                    </a:lnB>
                    <a:no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-20,0%</a:t>
                      </a:r>
                    </a:p>
                  </a:txBody>
                  <a:tcPr marL="9525" marR="9525" marT="9525" marB="0" anchor="ctr">
                    <a:lnL>
                      <a:noFill/>
                    </a:lnL>
                    <a:lnR>
                      <a:noFill/>
                    </a:lnR>
                    <a:lnT>
                      <a:noFill/>
                    </a:lnT>
                    <a:lnB>
                      <a:noFill/>
                    </a:lnB>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9,1%</a:t>
                      </a:r>
                    </a:p>
                  </a:txBody>
                  <a:tcPr marL="9525" marR="9525" marT="9525" marB="0" anchor="ctr">
                    <a:lnL>
                      <a:noFill/>
                    </a:lnL>
                    <a:lnR>
                      <a:noFill/>
                    </a:lnR>
                    <a:lnT>
                      <a:noFill/>
                    </a:lnT>
                    <a:lnB>
                      <a:noFill/>
                    </a:lnB>
                    <a:no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a:t>
                      </a:r>
                      <a:r>
                        <a:rPr lang="fr-FR" sz="1000" b="0" i="0" u="none" strike="noStrike" dirty="0" smtClean="0">
                          <a:solidFill>
                            <a:srgbClr val="C00000"/>
                          </a:solidFill>
                          <a:effectLst/>
                          <a:latin typeface="Arial" panose="020B0604020202020204" pitchFamily="34" charset="0"/>
                          <a:cs typeface="Arial" panose="020B0604020202020204" pitchFamily="34" charset="0"/>
                        </a:rPr>
                        <a:t>6,5</a:t>
                      </a:r>
                      <a:endParaRPr lang="fr-FR" sz="10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no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+39,4%</a:t>
                      </a:r>
                    </a:p>
                  </a:txBody>
                  <a:tcPr marL="9525" marR="9525" marT="9525" marB="0" anchor="ctr">
                    <a:lnL>
                      <a:noFill/>
                    </a:lnL>
                    <a:lnR>
                      <a:noFill/>
                    </a:lnR>
                    <a:lnT>
                      <a:noFill/>
                    </a:lnT>
                    <a:lnB>
                      <a:noFill/>
                    </a:lnB>
                    <a:no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-8,7%</a:t>
                      </a:r>
                    </a:p>
                  </a:txBody>
                  <a:tcPr marL="9525" marR="9525" marT="9525" marB="0" anchor="ctr">
                    <a:lnL>
                      <a:noFill/>
                    </a:lnL>
                    <a:lnR>
                      <a:noFill/>
                    </a:lnR>
                    <a:lnT>
                      <a:noFill/>
                    </a:lnT>
                    <a:lnB>
                      <a:noFill/>
                    </a:lnB>
                    <a:noFill/>
                  </a:tcPr>
                </a:tc>
                <a:tc>
                  <a:txBody>
                    <a:bodyPr/>
                    <a:lstStyle/>
                    <a:p>
                      <a:pPr algn="ctr" fontAlgn="b"/>
                      <a:r>
                        <a:rPr lang="fr-FR" sz="1000" b="0" i="0" u="none" strike="noStrike">
                          <a:solidFill>
                            <a:srgbClr val="7F7F7F"/>
                          </a:solidFill>
                          <a:effectLst/>
                          <a:latin typeface="Arial" panose="020B0604020202020204" pitchFamily="34" charset="0"/>
                          <a:cs typeface="Arial" panose="020B0604020202020204" pitchFamily="34" charset="0"/>
                        </a:rPr>
                        <a:t>10,9%</a:t>
                      </a:r>
                    </a:p>
                  </a:txBody>
                  <a:tcPr marL="9525" marR="9525" marT="9525" marB="0" anchor="ctr">
                    <a:lnL>
                      <a:noFill/>
                    </a:lnL>
                    <a:lnR>
                      <a:noFill/>
                    </a:lnR>
                    <a:lnT>
                      <a:noFill/>
                    </a:lnT>
                    <a:lnB>
                      <a:noFill/>
                    </a:lnB>
                    <a:noFill/>
                  </a:tcPr>
                </a:tc>
                <a:tc>
                  <a:txBody>
                    <a:bodyPr/>
                    <a:lstStyle/>
                    <a:p>
                      <a:pPr algn="ctr" fontAlgn="b"/>
                      <a:r>
                        <a:rPr lang="fr-FR" sz="1000" b="0" i="0" u="none" strike="noStrike" dirty="0">
                          <a:solidFill>
                            <a:srgbClr val="C00000"/>
                          </a:solidFill>
                          <a:effectLst/>
                          <a:latin typeface="Arial" panose="020B0604020202020204" pitchFamily="34" charset="0"/>
                          <a:cs typeface="Arial" panose="020B0604020202020204" pitchFamily="34" charset="0"/>
                        </a:rPr>
                        <a:t>-</a:t>
                      </a:r>
                      <a:r>
                        <a:rPr lang="fr-FR" sz="1000" b="0" i="0" u="none" strike="noStrike" dirty="0" smtClean="0">
                          <a:solidFill>
                            <a:srgbClr val="C00000"/>
                          </a:solidFill>
                          <a:effectLst/>
                          <a:latin typeface="Arial" panose="020B0604020202020204" pitchFamily="34" charset="0"/>
                          <a:cs typeface="Arial" panose="020B0604020202020204" pitchFamily="34" charset="0"/>
                        </a:rPr>
                        <a:t>5,7</a:t>
                      </a:r>
                      <a:endParaRPr lang="fr-FR" sz="10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2737360397"/>
                  </a:ext>
                </a:extLst>
              </a:tr>
              <a:tr h="227710">
                <a:tc>
                  <a:txBody>
                    <a:bodyPr/>
                    <a:lstStyle/>
                    <a:p>
                      <a:pPr algn="l" fontAlgn="b"/>
                      <a:r>
                        <a:rPr lang="fr-FR" sz="1000" b="0" i="0" u="none" strike="noStrike" dirty="0">
                          <a:solidFill>
                            <a:srgbClr val="7F7F7F"/>
                          </a:solidFill>
                          <a:effectLst/>
                          <a:latin typeface="Arial" panose="020B0604020202020204" pitchFamily="34" charset="0"/>
                          <a:cs typeface="Arial" panose="020B0604020202020204" pitchFamily="34" charset="0"/>
                        </a:rPr>
                        <a:t>Réunion</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+50,2%</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+6,1%</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41,8%</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a:t>
                      </a:r>
                      <a:r>
                        <a:rPr lang="fr-FR" sz="1000" b="0" i="0" u="none" strike="noStrike" dirty="0" smtClean="0">
                          <a:solidFill>
                            <a:srgbClr val="C00000"/>
                          </a:solidFill>
                          <a:effectLst/>
                          <a:latin typeface="Arial" panose="020B0604020202020204" pitchFamily="34" charset="0"/>
                          <a:cs typeface="Arial" panose="020B0604020202020204" pitchFamily="34" charset="0"/>
                        </a:rPr>
                        <a:t>17,4</a:t>
                      </a:r>
                      <a:endParaRPr lang="fr-FR" sz="10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+55,6%</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+11,2%</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a:solidFill>
                            <a:srgbClr val="7F7F7F"/>
                          </a:solidFill>
                          <a:effectLst/>
                          <a:latin typeface="Arial" panose="020B0604020202020204" pitchFamily="34" charset="0"/>
                          <a:cs typeface="Arial" panose="020B0604020202020204" pitchFamily="34" charset="0"/>
                        </a:rPr>
                        <a:t>31,9%</a:t>
                      </a:r>
                    </a:p>
                  </a:txBody>
                  <a:tcPr marL="9525" marR="9525" marT="9525" marB="0" anchor="ctr">
                    <a:lnL>
                      <a:noFill/>
                    </a:lnL>
                    <a:lnR>
                      <a:noFill/>
                    </a:lnR>
                    <a:lnT>
                      <a:noFill/>
                    </a:lnT>
                    <a:lnB>
                      <a:noFill/>
                    </a:lnB>
                    <a:solidFill>
                      <a:srgbClr val="F2F2F2"/>
                    </a:solidFill>
                  </a:tcPr>
                </a:tc>
                <a:tc>
                  <a:txBody>
                    <a:bodyPr/>
                    <a:lstStyle/>
                    <a:p>
                      <a:pPr algn="ctr" fontAlgn="b"/>
                      <a:r>
                        <a:rPr lang="fr-FR" sz="1000" b="0" i="0" u="none" strike="noStrike" dirty="0">
                          <a:solidFill>
                            <a:srgbClr val="C00000"/>
                          </a:solidFill>
                          <a:effectLst/>
                          <a:latin typeface="Arial" panose="020B0604020202020204" pitchFamily="34" charset="0"/>
                          <a:cs typeface="Arial" panose="020B0604020202020204" pitchFamily="34" charset="0"/>
                        </a:rPr>
                        <a:t>-</a:t>
                      </a:r>
                      <a:r>
                        <a:rPr lang="fr-FR" sz="1000" b="0" i="0" u="none" strike="noStrike" dirty="0" smtClean="0">
                          <a:solidFill>
                            <a:srgbClr val="C00000"/>
                          </a:solidFill>
                          <a:effectLst/>
                          <a:latin typeface="Arial" panose="020B0604020202020204" pitchFamily="34" charset="0"/>
                          <a:cs typeface="Arial" panose="020B0604020202020204" pitchFamily="34" charset="0"/>
                        </a:rPr>
                        <a:t>12,7</a:t>
                      </a:r>
                      <a:endParaRPr lang="fr-FR" sz="10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71841988"/>
                  </a:ext>
                </a:extLst>
              </a:tr>
              <a:tr h="227710">
                <a:tc>
                  <a:txBody>
                    <a:bodyPr/>
                    <a:lstStyle/>
                    <a:p>
                      <a:pPr algn="l" fontAlgn="b"/>
                      <a:r>
                        <a:rPr lang="fr-FR" sz="1000" b="0" i="0" u="none" strike="noStrike" dirty="0">
                          <a:solidFill>
                            <a:srgbClr val="7F7F7F"/>
                          </a:solidFill>
                          <a:effectLst/>
                          <a:latin typeface="Arial" panose="020B0604020202020204" pitchFamily="34" charset="0"/>
                          <a:cs typeface="Arial" panose="020B0604020202020204" pitchFamily="34" charset="0"/>
                        </a:rPr>
                        <a:t>Polynésie française</a:t>
                      </a:r>
                    </a:p>
                  </a:txBody>
                  <a:tcPr marL="9525" marR="9525" marT="9525" marB="0" anchor="ctr">
                    <a:lnL>
                      <a:noFill/>
                    </a:lnL>
                    <a:lnR>
                      <a:noFill/>
                    </a:lnR>
                    <a:lnT>
                      <a:noFill/>
                    </a:lnT>
                    <a:lnB>
                      <a:noFill/>
                    </a:lnB>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+40,8%</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noFill/>
                  </a:tcPr>
                </a:tc>
                <a:tc>
                  <a:txBody>
                    <a:bodyPr/>
                    <a:lstStyle/>
                    <a:p>
                      <a:pPr algn="ctr" fontAlgn="ctr"/>
                      <a:r>
                        <a:rPr lang="fr-FR" sz="1000" b="0" i="0" u="none" strike="noStrike" dirty="0">
                          <a:solidFill>
                            <a:srgbClr val="00B050"/>
                          </a:solidFill>
                          <a:effectLst/>
                          <a:latin typeface="Arial" panose="020B0604020202020204" pitchFamily="34" charset="0"/>
                          <a:cs typeface="Arial" panose="020B0604020202020204" pitchFamily="34" charset="0"/>
                        </a:rPr>
                        <a:t>+10,6%</a:t>
                      </a:r>
                    </a:p>
                  </a:txBody>
                  <a:tcPr marL="9525" marR="9525" marT="9525" marB="0" anchor="ctr">
                    <a:lnL>
                      <a:noFill/>
                    </a:lnL>
                    <a:lnR>
                      <a:noFill/>
                    </a:lnR>
                    <a:lnT>
                      <a:noFill/>
                    </a:lnT>
                    <a:lnB>
                      <a:noFill/>
                    </a:lnB>
                    <a:noFill/>
                  </a:tcPr>
                </a:tc>
                <a:tc>
                  <a:txBody>
                    <a:bodyPr/>
                    <a:lstStyle/>
                    <a:p>
                      <a:pPr algn="ctr" fontAlgn="ctr"/>
                      <a:r>
                        <a:rPr lang="fr-FR" sz="1000" b="0" i="0" u="none" strike="noStrike">
                          <a:solidFill>
                            <a:srgbClr val="7F7F7F"/>
                          </a:solidFill>
                          <a:effectLst/>
                          <a:latin typeface="Arial" panose="020B0604020202020204" pitchFamily="34" charset="0"/>
                          <a:cs typeface="Arial" panose="020B0604020202020204" pitchFamily="34" charset="0"/>
                        </a:rPr>
                        <a:t>42,8%</a:t>
                      </a:r>
                    </a:p>
                  </a:txBody>
                  <a:tcPr marL="9525" marR="9525" marT="9525" marB="0" anchor="ctr">
                    <a:lnL>
                      <a:noFill/>
                    </a:lnL>
                    <a:lnR>
                      <a:noFill/>
                    </a:lnR>
                    <a:lnT>
                      <a:noFill/>
                    </a:lnT>
                    <a:lnB>
                      <a:noFill/>
                    </a:lnB>
                    <a:noFill/>
                  </a:tcPr>
                </a:tc>
                <a:tc>
                  <a:txBody>
                    <a:bodyPr/>
                    <a:lstStyle/>
                    <a:p>
                      <a:pPr algn="ctr" fontAlgn="ctr"/>
                      <a:r>
                        <a:rPr lang="fr-FR" sz="1000" b="0" i="0" u="none" strike="noStrike" dirty="0">
                          <a:solidFill>
                            <a:srgbClr val="C00000"/>
                          </a:solidFill>
                          <a:effectLst/>
                          <a:latin typeface="Arial" panose="020B0604020202020204" pitchFamily="34" charset="0"/>
                          <a:cs typeface="Arial" panose="020B0604020202020204" pitchFamily="34" charset="0"/>
                        </a:rPr>
                        <a:t>-</a:t>
                      </a:r>
                      <a:r>
                        <a:rPr lang="fr-FR" sz="1000" b="0" i="0" u="none" strike="noStrike" dirty="0" smtClean="0">
                          <a:solidFill>
                            <a:srgbClr val="C00000"/>
                          </a:solidFill>
                          <a:effectLst/>
                          <a:latin typeface="Arial" panose="020B0604020202020204" pitchFamily="34" charset="0"/>
                          <a:cs typeface="Arial" panose="020B0604020202020204" pitchFamily="34" charset="0"/>
                        </a:rPr>
                        <a:t>11,7</a:t>
                      </a:r>
                      <a:endParaRPr lang="fr-FR" sz="10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no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+50,3%</a:t>
                      </a:r>
                    </a:p>
                  </a:txBody>
                  <a:tcPr marL="9525" marR="9525" marT="9525" marB="0" anchor="ctr">
                    <a:lnL>
                      <a:noFill/>
                    </a:lnL>
                    <a:lnR>
                      <a:noFill/>
                    </a:lnR>
                    <a:lnT>
                      <a:noFill/>
                    </a:lnT>
                    <a:lnB>
                      <a:noFill/>
                    </a:lnB>
                    <a:noFill/>
                  </a:tcPr>
                </a:tc>
                <a:tc>
                  <a:txBody>
                    <a:bodyPr/>
                    <a:lstStyle/>
                    <a:p>
                      <a:pPr algn="ctr" fontAlgn="b"/>
                      <a:r>
                        <a:rPr lang="fr-FR" sz="1000" b="0" i="0" u="none" strike="noStrike" dirty="0">
                          <a:solidFill>
                            <a:srgbClr val="00B050"/>
                          </a:solidFill>
                          <a:effectLst/>
                          <a:latin typeface="Arial" panose="020B0604020202020204" pitchFamily="34" charset="0"/>
                          <a:cs typeface="Arial" panose="020B0604020202020204" pitchFamily="34" charset="0"/>
                        </a:rPr>
                        <a:t>+14,0%</a:t>
                      </a:r>
                    </a:p>
                  </a:txBody>
                  <a:tcPr marL="9525" marR="9525" marT="9525" marB="0" anchor="ctr">
                    <a:lnL>
                      <a:noFill/>
                    </a:lnL>
                    <a:lnR>
                      <a:noFill/>
                    </a:lnR>
                    <a:lnT>
                      <a:noFill/>
                    </a:lnT>
                    <a:lnB>
                      <a:noFill/>
                    </a:lnB>
                    <a:noFill/>
                  </a:tcPr>
                </a:tc>
                <a:tc>
                  <a:txBody>
                    <a:bodyPr/>
                    <a:lstStyle/>
                    <a:p>
                      <a:pPr algn="ctr" fontAlgn="b"/>
                      <a:r>
                        <a:rPr lang="fr-FR" sz="1000" b="0" i="0" u="none" strike="noStrike" dirty="0">
                          <a:solidFill>
                            <a:srgbClr val="7F7F7F"/>
                          </a:solidFill>
                          <a:effectLst/>
                          <a:latin typeface="Arial" panose="020B0604020202020204" pitchFamily="34" charset="0"/>
                          <a:cs typeface="Arial" panose="020B0604020202020204" pitchFamily="34" charset="0"/>
                        </a:rPr>
                        <a:t>29,6%</a:t>
                      </a:r>
                    </a:p>
                  </a:txBody>
                  <a:tcPr marL="9525" marR="9525" marT="9525" marB="0" anchor="ctr">
                    <a:lnL>
                      <a:noFill/>
                    </a:lnL>
                    <a:lnR>
                      <a:noFill/>
                    </a:lnR>
                    <a:lnT>
                      <a:noFill/>
                    </a:lnT>
                    <a:lnB>
                      <a:noFill/>
                    </a:lnB>
                    <a:noFill/>
                  </a:tcPr>
                </a:tc>
                <a:tc>
                  <a:txBody>
                    <a:bodyPr/>
                    <a:lstStyle/>
                    <a:p>
                      <a:pPr algn="ctr" fontAlgn="b"/>
                      <a:r>
                        <a:rPr lang="fr-FR" sz="1000" b="0" i="0" u="none" strike="noStrike" dirty="0">
                          <a:solidFill>
                            <a:srgbClr val="C00000"/>
                          </a:solidFill>
                          <a:effectLst/>
                          <a:latin typeface="Arial" panose="020B0604020202020204" pitchFamily="34" charset="0"/>
                          <a:cs typeface="Arial" panose="020B0604020202020204" pitchFamily="34" charset="0"/>
                        </a:rPr>
                        <a:t>-</a:t>
                      </a:r>
                      <a:r>
                        <a:rPr lang="fr-FR" sz="1000" b="0" i="0" u="none" strike="noStrike" dirty="0" smtClean="0">
                          <a:solidFill>
                            <a:srgbClr val="C00000"/>
                          </a:solidFill>
                          <a:effectLst/>
                          <a:latin typeface="Arial" panose="020B0604020202020204" pitchFamily="34" charset="0"/>
                          <a:cs typeface="Arial" panose="020B0604020202020204" pitchFamily="34" charset="0"/>
                        </a:rPr>
                        <a:t>9,5</a:t>
                      </a:r>
                      <a:endParaRPr lang="fr-FR" sz="10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362203277"/>
                  </a:ext>
                </a:extLst>
              </a:tr>
            </a:tbl>
          </a:graphicData>
        </a:graphic>
      </p:graphicFrame>
    </p:spTree>
    <p:extLst>
      <p:ext uri="{BB962C8B-B14F-4D97-AF65-F5344CB8AC3E}">
        <p14:creationId xmlns:p14="http://schemas.microsoft.com/office/powerpoint/2010/main" val="2717013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latin typeface="Arial" panose="020B0604020202020204" pitchFamily="34" charset="0"/>
                <a:cs typeface="Arial" panose="020B0604020202020204" pitchFamily="34" charset="0"/>
              </a:rPr>
              <a:t>23</a:t>
            </a:fld>
            <a:endParaRPr lang="fr-FR"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EB19FC2D-2871-900F-CC39-6ED9BAB1BCD8}"/>
              </a:ext>
            </a:extLst>
          </p:cNvPr>
          <p:cNvSpPr/>
          <p:nvPr/>
        </p:nvSpPr>
        <p:spPr>
          <a:xfrm>
            <a:off x="0" y="0"/>
            <a:ext cx="12192000" cy="1189413"/>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E1081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9">
            <a:extLst>
              <a:ext uri="{FF2B5EF4-FFF2-40B4-BE49-F238E27FC236}">
                <a16:creationId xmlns:a16="http://schemas.microsoft.com/office/drawing/2014/main" id="{1E5A921F-37AF-759B-4C48-4044B87BB9B7}"/>
              </a:ext>
            </a:extLst>
          </p:cNvPr>
          <p:cNvSpPr/>
          <p:nvPr/>
        </p:nvSpPr>
        <p:spPr>
          <a:xfrm>
            <a:off x="4554404" y="0"/>
            <a:ext cx="2256155" cy="45719"/>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16" name="Groupe 15">
            <a:extLst>
              <a:ext uri="{FF2B5EF4-FFF2-40B4-BE49-F238E27FC236}">
                <a16:creationId xmlns:a16="http://schemas.microsoft.com/office/drawing/2014/main" id="{C7BA4C31-17F0-8F70-0766-AE2668BEE628}"/>
              </a:ext>
            </a:extLst>
          </p:cNvPr>
          <p:cNvGrpSpPr/>
          <p:nvPr/>
        </p:nvGrpSpPr>
        <p:grpSpPr>
          <a:xfrm>
            <a:off x="1232958" y="772556"/>
            <a:ext cx="9353550" cy="70663"/>
            <a:chOff x="1409700" y="800100"/>
            <a:chExt cx="9607232" cy="0"/>
          </a:xfrm>
        </p:grpSpPr>
        <p:sp>
          <p:nvSpPr>
            <p:cNvPr id="9" name="object 7">
              <a:extLst>
                <a:ext uri="{FF2B5EF4-FFF2-40B4-BE49-F238E27FC236}">
                  <a16:creationId xmlns:a16="http://schemas.microsoft.com/office/drawing/2014/main" id="{FFE458A1-0C8F-7551-AF37-52A65FD56DF6}"/>
                </a:ext>
              </a:extLst>
            </p:cNvPr>
            <p:cNvSpPr/>
            <p:nvPr/>
          </p:nvSpPr>
          <p:spPr>
            <a:xfrm>
              <a:off x="9936797" y="800100"/>
              <a:ext cx="1080135" cy="0"/>
            </a:xfrm>
            <a:custGeom>
              <a:avLst/>
              <a:gdLst/>
              <a:ahLst/>
              <a:cxnLst/>
              <a:rect l="l" t="t" r="r" b="b"/>
              <a:pathLst>
                <a:path w="1080134">
                  <a:moveTo>
                    <a:pt x="0" y="0"/>
                  </a:moveTo>
                  <a:lnTo>
                    <a:pt x="1079995" y="0"/>
                  </a:lnTo>
                </a:path>
              </a:pathLst>
            </a:custGeom>
            <a:ln w="38100">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1CA90D-0225-0764-5D4D-C24CB74CE9D3}"/>
                </a:ext>
              </a:extLst>
            </p:cNvPr>
            <p:cNvCxnSpPr>
              <a:cxnSpLocks/>
            </p:cNvCxnSpPr>
            <p:nvPr/>
          </p:nvCxnSpPr>
          <p:spPr>
            <a:xfrm flipH="1">
              <a:off x="1409700" y="800100"/>
              <a:ext cx="85270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object 12">
            <a:extLst>
              <a:ext uri="{FF2B5EF4-FFF2-40B4-BE49-F238E27FC236}">
                <a16:creationId xmlns:a16="http://schemas.microsoft.com/office/drawing/2014/main" id="{C936699E-23D1-90BB-CC87-FBFD368B7AD9}"/>
              </a:ext>
            </a:extLst>
          </p:cNvPr>
          <p:cNvSpPr txBox="1"/>
          <p:nvPr/>
        </p:nvSpPr>
        <p:spPr>
          <a:xfrm>
            <a:off x="3769172" y="189620"/>
            <a:ext cx="5715000" cy="443711"/>
          </a:xfrm>
          <a:prstGeom prst="rect">
            <a:avLst/>
          </a:prstGeom>
        </p:spPr>
        <p:txBody>
          <a:bodyPr vert="horz" wrap="square" lIns="0" tIns="12700" rIns="0" bIns="0" rtlCol="0">
            <a:spAutoFit/>
          </a:bodyPr>
          <a:lstStyle/>
          <a:p>
            <a:pPr marL="12700">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TRANSPORTS : AÉRIEN</a:t>
            </a:r>
          </a:p>
        </p:txBody>
      </p:sp>
      <p:sp>
        <p:nvSpPr>
          <p:cNvPr id="17" name="object 5">
            <a:extLst>
              <a:ext uri="{FF2B5EF4-FFF2-40B4-BE49-F238E27FC236}">
                <a16:creationId xmlns:a16="http://schemas.microsoft.com/office/drawing/2014/main" id="{854B0936-326C-C4FA-A627-7125D787B64C}"/>
              </a:ext>
            </a:extLst>
          </p:cNvPr>
          <p:cNvSpPr/>
          <p:nvPr/>
        </p:nvSpPr>
        <p:spPr>
          <a:xfrm>
            <a:off x="6218" y="17866"/>
            <a:ext cx="4041466" cy="1189413"/>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F8364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9">
            <a:extLst>
              <a:ext uri="{FF2B5EF4-FFF2-40B4-BE49-F238E27FC236}">
                <a16:creationId xmlns:a16="http://schemas.microsoft.com/office/drawing/2014/main" id="{3135B627-2063-02FA-580B-FA1DD714975F}"/>
              </a:ext>
            </a:extLst>
          </p:cNvPr>
          <p:cNvSpPr txBox="1"/>
          <p:nvPr/>
        </p:nvSpPr>
        <p:spPr>
          <a:xfrm>
            <a:off x="-694133" y="826365"/>
            <a:ext cx="11280641" cy="259045"/>
          </a:xfrm>
          <a:prstGeom prst="rect">
            <a:avLst/>
          </a:prstGeom>
        </p:spPr>
        <p:txBody>
          <a:bodyPr vert="horz" wrap="square" lIns="0" tIns="12700" rIns="0" bIns="0" rtlCol="0">
            <a:spAutoFit/>
          </a:bodyPr>
          <a:lstStyle/>
          <a:p>
            <a:pPr marL="12700" marR="496570" algn="r">
              <a:lnSpc>
                <a:spcPct val="100000"/>
              </a:lnSpc>
              <a:spcBef>
                <a:spcPts val="100"/>
              </a:spcBef>
            </a:pPr>
            <a:r>
              <a:rPr lang="fr-FR" sz="1600" spc="40" dirty="0">
                <a:solidFill>
                  <a:srgbClr val="FFFFFF"/>
                </a:solidFill>
                <a:latin typeface="Arial" panose="020B0604020202020204" pitchFamily="34" charset="0"/>
                <a:cs typeface="Arial" panose="020B0604020202020204" pitchFamily="34" charset="0"/>
              </a:rPr>
              <a:t>Arrivées aériennes internationales</a:t>
            </a:r>
            <a:endParaRPr sz="1600" spc="40" dirty="0">
              <a:solidFill>
                <a:srgbClr val="FFFFFF"/>
              </a:solidFill>
              <a:latin typeface="Arial" panose="020B0604020202020204" pitchFamily="34" charset="0"/>
              <a:cs typeface="Arial" panose="020B0604020202020204" pitchFamily="34" charset="0"/>
            </a:endParaRPr>
          </a:p>
        </p:txBody>
      </p:sp>
      <p:grpSp>
        <p:nvGrpSpPr>
          <p:cNvPr id="37" name="Groupe 36">
            <a:extLst>
              <a:ext uri="{FF2B5EF4-FFF2-40B4-BE49-F238E27FC236}">
                <a16:creationId xmlns:a16="http://schemas.microsoft.com/office/drawing/2014/main" id="{5B21ABA1-32D2-3BFA-3F16-719E4B53A972}"/>
              </a:ext>
            </a:extLst>
          </p:cNvPr>
          <p:cNvGrpSpPr/>
          <p:nvPr/>
        </p:nvGrpSpPr>
        <p:grpSpPr>
          <a:xfrm>
            <a:off x="10792340" y="415400"/>
            <a:ext cx="894524" cy="469618"/>
            <a:chOff x="14835498" y="331603"/>
            <a:chExt cx="1409029" cy="739729"/>
          </a:xfrm>
        </p:grpSpPr>
        <p:sp>
          <p:nvSpPr>
            <p:cNvPr id="38" name="bg object 22">
              <a:extLst>
                <a:ext uri="{FF2B5EF4-FFF2-40B4-BE49-F238E27FC236}">
                  <a16:creationId xmlns:a16="http://schemas.microsoft.com/office/drawing/2014/main" id="{1C633BD3-404B-ED1F-D591-199578C26D0A}"/>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bg object 23">
              <a:extLst>
                <a:ext uri="{FF2B5EF4-FFF2-40B4-BE49-F238E27FC236}">
                  <a16:creationId xmlns:a16="http://schemas.microsoft.com/office/drawing/2014/main" id="{81A4FD1B-F3E7-FF2A-645A-9D000D909949}"/>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bg object 24">
              <a:extLst>
                <a:ext uri="{FF2B5EF4-FFF2-40B4-BE49-F238E27FC236}">
                  <a16:creationId xmlns:a16="http://schemas.microsoft.com/office/drawing/2014/main" id="{1560A84B-2033-E2D6-1776-64D079404984}"/>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41" name="bg object 25">
              <a:extLst>
                <a:ext uri="{FF2B5EF4-FFF2-40B4-BE49-F238E27FC236}">
                  <a16:creationId xmlns:a16="http://schemas.microsoft.com/office/drawing/2014/main" id="{39321362-E2F2-2C98-066F-6A145486135B}"/>
                </a:ext>
              </a:extLst>
            </p:cNvPr>
            <p:cNvPicPr/>
            <p:nvPr/>
          </p:nvPicPr>
          <p:blipFill>
            <a:blip r:embed="rId3" cstate="print"/>
            <a:stretch>
              <a:fillRect/>
            </a:stretch>
          </p:blipFill>
          <p:spPr>
            <a:xfrm>
              <a:off x="14863369" y="372145"/>
              <a:ext cx="174078" cy="190474"/>
            </a:xfrm>
            <a:prstGeom prst="rect">
              <a:avLst/>
            </a:prstGeom>
          </p:spPr>
        </p:pic>
        <p:sp>
          <p:nvSpPr>
            <p:cNvPr id="42" name="bg object 26">
              <a:extLst>
                <a:ext uri="{FF2B5EF4-FFF2-40B4-BE49-F238E27FC236}">
                  <a16:creationId xmlns:a16="http://schemas.microsoft.com/office/drawing/2014/main" id="{7304C593-1A64-82C5-9201-5BD2BDEC192D}"/>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43" name="bg object 27">
              <a:extLst>
                <a:ext uri="{FF2B5EF4-FFF2-40B4-BE49-F238E27FC236}">
                  <a16:creationId xmlns:a16="http://schemas.microsoft.com/office/drawing/2014/main" id="{C9D2CBE8-209B-B37C-F3E1-EECD3C844015}"/>
                </a:ext>
              </a:extLst>
            </p:cNvPr>
            <p:cNvPicPr/>
            <p:nvPr/>
          </p:nvPicPr>
          <p:blipFill>
            <a:blip r:embed="rId3" cstate="print"/>
            <a:stretch>
              <a:fillRect/>
            </a:stretch>
          </p:blipFill>
          <p:spPr>
            <a:xfrm>
              <a:off x="15319313" y="615600"/>
              <a:ext cx="174066" cy="190474"/>
            </a:xfrm>
            <a:prstGeom prst="rect">
              <a:avLst/>
            </a:prstGeom>
          </p:spPr>
        </p:pic>
        <p:sp>
          <p:nvSpPr>
            <p:cNvPr id="44" name="bg object 28">
              <a:extLst>
                <a:ext uri="{FF2B5EF4-FFF2-40B4-BE49-F238E27FC236}">
                  <a16:creationId xmlns:a16="http://schemas.microsoft.com/office/drawing/2014/main" id="{3552A1BC-05EC-AC7C-E9EB-99B50115B7E7}"/>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45" name="bg object 29">
              <a:extLst>
                <a:ext uri="{FF2B5EF4-FFF2-40B4-BE49-F238E27FC236}">
                  <a16:creationId xmlns:a16="http://schemas.microsoft.com/office/drawing/2014/main" id="{105617AD-B576-7D36-D4EC-B596091065FF}"/>
                </a:ext>
              </a:extLst>
            </p:cNvPr>
            <p:cNvPicPr/>
            <p:nvPr/>
          </p:nvPicPr>
          <p:blipFill>
            <a:blip r:embed="rId4" cstate="print"/>
            <a:stretch>
              <a:fillRect/>
            </a:stretch>
          </p:blipFill>
          <p:spPr>
            <a:xfrm>
              <a:off x="14863181" y="891808"/>
              <a:ext cx="1378851" cy="179524"/>
            </a:xfrm>
            <a:prstGeom prst="rect">
              <a:avLst/>
            </a:prstGeom>
          </p:spPr>
        </p:pic>
      </p:grpSp>
      <p:sp>
        <p:nvSpPr>
          <p:cNvPr id="58" name="Rectangle 57">
            <a:extLst>
              <a:ext uri="{FF2B5EF4-FFF2-40B4-BE49-F238E27FC236}">
                <a16:creationId xmlns:a16="http://schemas.microsoft.com/office/drawing/2014/main" id="{2459239F-8EFC-A15D-DCCD-13B2E39EBA31}"/>
              </a:ext>
            </a:extLst>
          </p:cNvPr>
          <p:cNvSpPr/>
          <p:nvPr/>
        </p:nvSpPr>
        <p:spPr>
          <a:xfrm>
            <a:off x="88285" y="1268114"/>
            <a:ext cx="9893915" cy="276999"/>
          </a:xfrm>
          <a:prstGeom prst="rect">
            <a:avLst/>
          </a:prstGeom>
          <a:noFill/>
        </p:spPr>
        <p:txBody>
          <a:bodyPr wrap="square" rtlCol="0">
            <a:spAutoFit/>
          </a:bodyPr>
          <a:lstStyle/>
          <a:p>
            <a:pPr>
              <a:tabLst>
                <a:tab pos="457200" algn="l"/>
              </a:tabLst>
            </a:pPr>
            <a:r>
              <a:rPr lang="fr-FR" sz="1200" b="1" dirty="0">
                <a:solidFill>
                  <a:srgbClr val="E10816"/>
                </a:solidFill>
                <a:latin typeface="Marianne" panose="02000000000000000000" pitchFamily="50" charset="0"/>
                <a:cs typeface="Arial" panose="020B0604020202020204" pitchFamily="34" charset="0"/>
              </a:rPr>
              <a:t>Réservations et projections des arrivées aériennes pour octobre, novembre et décembre par rapport à 2019</a:t>
            </a:r>
            <a:endParaRPr lang="fr-FR" sz="1200" dirty="0">
              <a:solidFill>
                <a:srgbClr val="E10816"/>
              </a:solidFill>
              <a:latin typeface="Marianne" panose="02000000000000000000" pitchFamily="50" charset="0"/>
              <a:cs typeface="Arial" panose="020B0604020202020204" pitchFamily="34" charset="0"/>
            </a:endParaRPr>
          </a:p>
        </p:txBody>
      </p:sp>
      <p:sp>
        <p:nvSpPr>
          <p:cNvPr id="6" name="Espace réservé du pied de page 2">
            <a:extLst>
              <a:ext uri="{FF2B5EF4-FFF2-40B4-BE49-F238E27FC236}">
                <a16:creationId xmlns:a16="http://schemas.microsoft.com/office/drawing/2014/main" id="{F1C56BCF-EC63-FD8C-8A82-751F21B33518}"/>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A845F601-4EDF-C3AB-C76F-0FFA481A2B1B}"/>
              </a:ext>
            </a:extLst>
          </p:cNvPr>
          <p:cNvSpPr/>
          <p:nvPr/>
        </p:nvSpPr>
        <p:spPr>
          <a:xfrm>
            <a:off x="8972552" y="2058491"/>
            <a:ext cx="3103700" cy="3600986"/>
          </a:xfrm>
          <a:prstGeom prst="rect">
            <a:avLst/>
          </a:prstGeom>
        </p:spPr>
        <p:txBody>
          <a:bodyPr wrap="square">
            <a:spAutoFit/>
          </a:bodyPr>
          <a:lstStyle/>
          <a:p>
            <a:pPr algn="just">
              <a:tabLst>
                <a:tab pos="457200" algn="l"/>
              </a:tabLst>
            </a:pPr>
            <a:r>
              <a:rPr lang="fr-FR" sz="1200" dirty="0">
                <a:solidFill>
                  <a:srgbClr val="7F7F7F"/>
                </a:solidFill>
                <a:latin typeface="Arial" panose="020B0604020202020204" pitchFamily="34" charset="0"/>
                <a:cs typeface="Arial" panose="020B0604020202020204" pitchFamily="34" charset="0"/>
              </a:rPr>
              <a:t>Les perspectives aériennes des trois principales destinations européennes continuent de se redresser par rapport à 2019. </a:t>
            </a:r>
          </a:p>
          <a:p>
            <a:pPr algn="just">
              <a:tabLst>
                <a:tab pos="457200" algn="l"/>
              </a:tabLst>
            </a:pPr>
            <a:endParaRPr lang="fr-FR" sz="1200" dirty="0">
              <a:solidFill>
                <a:srgbClr val="7F7F7F"/>
              </a:solidFill>
              <a:latin typeface="Arial" panose="020B0604020202020204" pitchFamily="34" charset="0"/>
              <a:cs typeface="Arial" panose="020B0604020202020204" pitchFamily="34" charset="0"/>
            </a:endParaRPr>
          </a:p>
          <a:p>
            <a:pPr algn="just">
              <a:tabLst>
                <a:tab pos="457200" algn="l"/>
              </a:tabLst>
            </a:pPr>
            <a:r>
              <a:rPr lang="fr-FR" sz="1200" dirty="0">
                <a:solidFill>
                  <a:srgbClr val="7F7F7F"/>
                </a:solidFill>
                <a:latin typeface="Arial" panose="020B0604020202020204" pitchFamily="34" charset="0"/>
                <a:cs typeface="Arial" panose="020B0604020202020204" pitchFamily="34" charset="0"/>
              </a:rPr>
              <a:t>L’Espagne continue son rebond avec des perspectives toujours très favorables pour les clientèles en provenance d’Amérique du Nord et du Mexique. </a:t>
            </a:r>
          </a:p>
          <a:p>
            <a:pPr algn="just">
              <a:tabLst>
                <a:tab pos="457200" algn="l"/>
              </a:tabLst>
            </a:pPr>
            <a:endParaRPr lang="fr-FR" sz="1200" dirty="0">
              <a:solidFill>
                <a:srgbClr val="7F7F7F"/>
              </a:solidFill>
              <a:latin typeface="Arial" panose="020B0604020202020204" pitchFamily="34" charset="0"/>
              <a:cs typeface="Arial" panose="020B0604020202020204" pitchFamily="34" charset="0"/>
            </a:endParaRPr>
          </a:p>
          <a:p>
            <a:pPr algn="just">
              <a:tabLst>
                <a:tab pos="457200" algn="l"/>
              </a:tabLst>
            </a:pPr>
            <a:r>
              <a:rPr lang="fr-FR" sz="1200" dirty="0">
                <a:solidFill>
                  <a:srgbClr val="7F7F7F"/>
                </a:solidFill>
                <a:latin typeface="Arial" panose="020B0604020202020204" pitchFamily="34" charset="0"/>
                <a:cs typeface="Arial" panose="020B0604020202020204" pitchFamily="34" charset="0"/>
              </a:rPr>
              <a:t>La France continue d’attirer les clientèles d’Amérique du Nord (+29% pour le Canada et +9% pour les Etats-Unis par rapport à 2019)</a:t>
            </a:r>
          </a:p>
          <a:p>
            <a:pPr algn="just">
              <a:tabLst>
                <a:tab pos="457200" algn="l"/>
              </a:tabLst>
            </a:pPr>
            <a:endParaRPr lang="fr-FR" sz="1200" dirty="0">
              <a:solidFill>
                <a:srgbClr val="7F7F7F"/>
              </a:solidFill>
              <a:latin typeface="Arial" panose="020B0604020202020204" pitchFamily="34" charset="0"/>
              <a:cs typeface="Arial" panose="020B0604020202020204" pitchFamily="34" charset="0"/>
            </a:endParaRPr>
          </a:p>
          <a:p>
            <a:pPr algn="just">
              <a:tabLst>
                <a:tab pos="457200" algn="l"/>
              </a:tabLst>
            </a:pPr>
            <a:r>
              <a:rPr lang="fr-FR" sz="1200" dirty="0">
                <a:solidFill>
                  <a:srgbClr val="7F7F7F"/>
                </a:solidFill>
                <a:latin typeface="Arial" panose="020B0604020202020204" pitchFamily="34" charset="0"/>
                <a:cs typeface="Arial" panose="020B0604020202020204" pitchFamily="34" charset="0"/>
              </a:rPr>
              <a:t>Bien que la clientèle asiatique soit toujours en retrait, celle-ci continue son redressement. </a:t>
            </a:r>
          </a:p>
          <a:p>
            <a:pPr algn="just">
              <a:tabLst>
                <a:tab pos="457200" algn="l"/>
              </a:tabLst>
            </a:pPr>
            <a:endParaRPr lang="fr-FR" sz="1200" dirty="0">
              <a:solidFill>
                <a:srgbClr val="7F7F7F"/>
              </a:solidFill>
              <a:latin typeface="Arial" panose="020B0604020202020204" pitchFamily="34" charset="0"/>
              <a:cs typeface="Arial" panose="020B0604020202020204" pitchFamily="34" charset="0"/>
            </a:endParaRPr>
          </a:p>
        </p:txBody>
      </p:sp>
      <p:sp>
        <p:nvSpPr>
          <p:cNvPr id="11" name="Google Shape;172;p24">
            <a:extLst>
              <a:ext uri="{FF2B5EF4-FFF2-40B4-BE49-F238E27FC236}">
                <a16:creationId xmlns:a16="http://schemas.microsoft.com/office/drawing/2014/main" id="{4A9DA98B-7F02-006D-9DE5-ED5B23DD0F0C}"/>
              </a:ext>
            </a:extLst>
          </p:cNvPr>
          <p:cNvSpPr/>
          <p:nvPr/>
        </p:nvSpPr>
        <p:spPr>
          <a:xfrm>
            <a:off x="176984" y="5937020"/>
            <a:ext cx="4163319" cy="246221"/>
          </a:xfrm>
          <a:prstGeom prst="rect">
            <a:avLst/>
          </a:prstGeom>
          <a:noFill/>
        </p:spPr>
        <p:txBody>
          <a:bodyPr wrap="none" rtlCol="0">
            <a:spAutoFit/>
          </a:bodyPr>
          <a:lstStyle/>
          <a:p>
            <a:r>
              <a:rPr lang="fr-FR" sz="1000" i="1" dirty="0">
                <a:solidFill>
                  <a:srgbClr val="7F7F7F"/>
                </a:solidFill>
                <a:latin typeface="Marianne" panose="02000000000000000000" pitchFamily="50" charset="0"/>
                <a:cs typeface="Arial" panose="020B0604020202020204" pitchFamily="34" charset="0"/>
                <a:sym typeface="Roboto"/>
              </a:rPr>
              <a:t>Source : </a:t>
            </a:r>
            <a:r>
              <a:rPr lang="fr-FR" sz="1000" i="1" dirty="0" err="1">
                <a:solidFill>
                  <a:srgbClr val="7F7F7F"/>
                </a:solidFill>
                <a:latin typeface="Marianne" panose="02000000000000000000" pitchFamily="50" charset="0"/>
                <a:cs typeface="Arial" panose="020B0604020202020204" pitchFamily="34" charset="0"/>
                <a:sym typeface="Roboto"/>
              </a:rPr>
              <a:t>ForwardKeys</a:t>
            </a:r>
            <a:r>
              <a:rPr lang="fr-FR" sz="1000" i="1" dirty="0">
                <a:solidFill>
                  <a:srgbClr val="7F7F7F"/>
                </a:solidFill>
                <a:latin typeface="Marianne" panose="02000000000000000000" pitchFamily="50" charset="0"/>
                <a:cs typeface="Arial" panose="020B0604020202020204" pitchFamily="34" charset="0"/>
                <a:sym typeface="Roboto"/>
              </a:rPr>
              <a:t>, traitements </a:t>
            </a:r>
            <a:r>
              <a:rPr lang="fr-FR" sz="1000" i="1" dirty="0">
                <a:solidFill>
                  <a:srgbClr val="7F7F7F"/>
                </a:solidFill>
                <a:latin typeface="Arial" panose="020B0604020202020204" pitchFamily="34" charset="0"/>
                <a:cs typeface="Arial" panose="020B0604020202020204" pitchFamily="34" charset="0"/>
                <a:sym typeface="Roboto"/>
              </a:rPr>
              <a:t>Atout</a:t>
            </a:r>
            <a:r>
              <a:rPr lang="fr-FR" sz="1000" i="1" dirty="0">
                <a:solidFill>
                  <a:srgbClr val="7F7F7F"/>
                </a:solidFill>
                <a:latin typeface="Marianne" panose="02000000000000000000" pitchFamily="50" charset="0"/>
                <a:cs typeface="Arial" panose="020B0604020202020204" pitchFamily="34" charset="0"/>
                <a:sym typeface="Roboto"/>
              </a:rPr>
              <a:t> France, septembre 2023</a:t>
            </a:r>
            <a:endParaRPr sz="1000" i="1" dirty="0">
              <a:solidFill>
                <a:srgbClr val="7F7F7F"/>
              </a:solidFill>
              <a:latin typeface="Marianne" panose="02000000000000000000" pitchFamily="50" charset="0"/>
              <a:cs typeface="Arial" panose="020B0604020202020204" pitchFamily="34" charset="0"/>
              <a:sym typeface="Calibri"/>
            </a:endParaRPr>
          </a:p>
        </p:txBody>
      </p:sp>
      <p:grpSp>
        <p:nvGrpSpPr>
          <p:cNvPr id="13" name="Groupe 12">
            <a:extLst>
              <a:ext uri="{FF2B5EF4-FFF2-40B4-BE49-F238E27FC236}">
                <a16:creationId xmlns:a16="http://schemas.microsoft.com/office/drawing/2014/main" id="{DD5ABEAD-81E9-DC0F-3FC6-A99CC6C90084}"/>
              </a:ext>
            </a:extLst>
          </p:cNvPr>
          <p:cNvGrpSpPr/>
          <p:nvPr/>
        </p:nvGrpSpPr>
        <p:grpSpPr>
          <a:xfrm>
            <a:off x="205556" y="2233596"/>
            <a:ext cx="8662221" cy="3200400"/>
            <a:chOff x="281756" y="1855276"/>
            <a:chExt cx="8662221" cy="3200400"/>
          </a:xfrm>
        </p:grpSpPr>
        <p:pic>
          <p:nvPicPr>
            <p:cNvPr id="15" name="Image 14">
              <a:extLst>
                <a:ext uri="{FF2B5EF4-FFF2-40B4-BE49-F238E27FC236}">
                  <a16:creationId xmlns:a16="http://schemas.microsoft.com/office/drawing/2014/main" id="{17733F0C-4B09-98B1-4EFB-99AE90BBF537}"/>
                </a:ext>
              </a:extLst>
            </p:cNvPr>
            <p:cNvPicPr>
              <a:picLocks noChangeAspect="1"/>
            </p:cNvPicPr>
            <p:nvPr/>
          </p:nvPicPr>
          <p:blipFill rotWithShape="1">
            <a:blip r:embed="rId5"/>
            <a:srcRect b="1008"/>
            <a:stretch/>
          </p:blipFill>
          <p:spPr>
            <a:xfrm>
              <a:off x="281756" y="1855276"/>
              <a:ext cx="1552575" cy="3130439"/>
            </a:xfrm>
            <a:prstGeom prst="rect">
              <a:avLst/>
            </a:prstGeom>
          </p:spPr>
        </p:pic>
        <p:pic>
          <p:nvPicPr>
            <p:cNvPr id="18" name="Image 17">
              <a:extLst>
                <a:ext uri="{FF2B5EF4-FFF2-40B4-BE49-F238E27FC236}">
                  <a16:creationId xmlns:a16="http://schemas.microsoft.com/office/drawing/2014/main" id="{ED8527FF-7C35-DA2A-80B1-12302765B874}"/>
                </a:ext>
              </a:extLst>
            </p:cNvPr>
            <p:cNvPicPr>
              <a:picLocks noChangeAspect="1"/>
            </p:cNvPicPr>
            <p:nvPr/>
          </p:nvPicPr>
          <p:blipFill rotWithShape="1">
            <a:blip r:embed="rId6"/>
            <a:srcRect l="11476" r="15272"/>
            <a:stretch/>
          </p:blipFill>
          <p:spPr>
            <a:xfrm>
              <a:off x="1834333" y="1855276"/>
              <a:ext cx="2128067" cy="3200400"/>
            </a:xfrm>
            <a:prstGeom prst="rect">
              <a:avLst/>
            </a:prstGeom>
          </p:spPr>
        </p:pic>
        <p:pic>
          <p:nvPicPr>
            <p:cNvPr id="19" name="Image 18">
              <a:extLst>
                <a:ext uri="{FF2B5EF4-FFF2-40B4-BE49-F238E27FC236}">
                  <a16:creationId xmlns:a16="http://schemas.microsoft.com/office/drawing/2014/main" id="{41835536-7E7D-E369-C267-D00125316765}"/>
                </a:ext>
              </a:extLst>
            </p:cNvPr>
            <p:cNvPicPr>
              <a:picLocks noChangeAspect="1"/>
            </p:cNvPicPr>
            <p:nvPr/>
          </p:nvPicPr>
          <p:blipFill rotWithShape="1">
            <a:blip r:embed="rId7"/>
            <a:srcRect l="5229" b="1008"/>
            <a:stretch/>
          </p:blipFill>
          <p:spPr>
            <a:xfrm>
              <a:off x="3810000" y="1855276"/>
              <a:ext cx="2762250" cy="3130439"/>
            </a:xfrm>
            <a:prstGeom prst="rect">
              <a:avLst/>
            </a:prstGeom>
          </p:spPr>
        </p:pic>
        <p:pic>
          <p:nvPicPr>
            <p:cNvPr id="21" name="Image 20">
              <a:extLst>
                <a:ext uri="{FF2B5EF4-FFF2-40B4-BE49-F238E27FC236}">
                  <a16:creationId xmlns:a16="http://schemas.microsoft.com/office/drawing/2014/main" id="{E3AF0F99-4AEB-5A6B-782B-3F0D256E1631}"/>
                </a:ext>
              </a:extLst>
            </p:cNvPr>
            <p:cNvPicPr>
              <a:picLocks noChangeAspect="1"/>
            </p:cNvPicPr>
            <p:nvPr/>
          </p:nvPicPr>
          <p:blipFill>
            <a:blip r:embed="rId8"/>
            <a:stretch>
              <a:fillRect/>
            </a:stretch>
          </p:blipFill>
          <p:spPr>
            <a:xfrm>
              <a:off x="6438902" y="1909140"/>
              <a:ext cx="2505075" cy="3076575"/>
            </a:xfrm>
            <a:prstGeom prst="rect">
              <a:avLst/>
            </a:prstGeom>
          </p:spPr>
        </p:pic>
      </p:grpSp>
      <p:sp>
        <p:nvSpPr>
          <p:cNvPr id="22" name="ZoneTexte 21">
            <a:extLst>
              <a:ext uri="{FF2B5EF4-FFF2-40B4-BE49-F238E27FC236}">
                <a16:creationId xmlns:a16="http://schemas.microsoft.com/office/drawing/2014/main" id="{8E06F294-1676-EF45-D40B-CFF1755D7277}"/>
              </a:ext>
            </a:extLst>
          </p:cNvPr>
          <p:cNvSpPr txBox="1"/>
          <p:nvPr/>
        </p:nvSpPr>
        <p:spPr>
          <a:xfrm>
            <a:off x="2776537" y="1728903"/>
            <a:ext cx="942974" cy="276999"/>
          </a:xfrm>
          <a:prstGeom prst="rect">
            <a:avLst/>
          </a:prstGeom>
          <a:noFill/>
        </p:spPr>
        <p:txBody>
          <a:bodyPr wrap="square" rtlCol="0">
            <a:spAutoFit/>
          </a:bodyPr>
          <a:lstStyle/>
          <a:p>
            <a:r>
              <a:rPr lang="fr-FR" sz="1200" b="1" dirty="0">
                <a:solidFill>
                  <a:srgbClr val="E10816"/>
                </a:solidFill>
                <a:latin typeface="Marianne" panose="02000000000000000000" pitchFamily="50" charset="0"/>
              </a:rPr>
              <a:t>France</a:t>
            </a:r>
          </a:p>
        </p:txBody>
      </p:sp>
      <p:sp>
        <p:nvSpPr>
          <p:cNvPr id="23" name="ZoneTexte 22">
            <a:extLst>
              <a:ext uri="{FF2B5EF4-FFF2-40B4-BE49-F238E27FC236}">
                <a16:creationId xmlns:a16="http://schemas.microsoft.com/office/drawing/2014/main" id="{797B8530-D5E0-5694-4607-32E2824460E1}"/>
              </a:ext>
            </a:extLst>
          </p:cNvPr>
          <p:cNvSpPr txBox="1"/>
          <p:nvPr/>
        </p:nvSpPr>
        <p:spPr>
          <a:xfrm>
            <a:off x="4858016" y="1738930"/>
            <a:ext cx="942974" cy="276999"/>
          </a:xfrm>
          <a:prstGeom prst="rect">
            <a:avLst/>
          </a:prstGeom>
          <a:noFill/>
        </p:spPr>
        <p:txBody>
          <a:bodyPr wrap="square" rtlCol="0">
            <a:spAutoFit/>
          </a:bodyPr>
          <a:lstStyle/>
          <a:p>
            <a:r>
              <a:rPr lang="fr-FR" sz="1200" b="1" dirty="0">
                <a:solidFill>
                  <a:srgbClr val="E10816"/>
                </a:solidFill>
                <a:latin typeface="Marianne" panose="02000000000000000000" pitchFamily="50" charset="0"/>
              </a:rPr>
              <a:t>Italie</a:t>
            </a:r>
          </a:p>
        </p:txBody>
      </p:sp>
      <p:sp>
        <p:nvSpPr>
          <p:cNvPr id="24" name="ZoneTexte 23">
            <a:extLst>
              <a:ext uri="{FF2B5EF4-FFF2-40B4-BE49-F238E27FC236}">
                <a16:creationId xmlns:a16="http://schemas.microsoft.com/office/drawing/2014/main" id="{15A0D92A-009B-867D-C6FA-DDF2F7F65F46}"/>
              </a:ext>
            </a:extLst>
          </p:cNvPr>
          <p:cNvSpPr txBox="1"/>
          <p:nvPr/>
        </p:nvSpPr>
        <p:spPr>
          <a:xfrm>
            <a:off x="7258054" y="1728903"/>
            <a:ext cx="942974" cy="276999"/>
          </a:xfrm>
          <a:prstGeom prst="rect">
            <a:avLst/>
          </a:prstGeom>
          <a:noFill/>
        </p:spPr>
        <p:txBody>
          <a:bodyPr wrap="square" rtlCol="0">
            <a:spAutoFit/>
          </a:bodyPr>
          <a:lstStyle/>
          <a:p>
            <a:r>
              <a:rPr lang="fr-FR" sz="1200" b="1" dirty="0">
                <a:solidFill>
                  <a:srgbClr val="E10816"/>
                </a:solidFill>
                <a:latin typeface="Marianne" panose="02000000000000000000" pitchFamily="50" charset="0"/>
              </a:rPr>
              <a:t>Espagne</a:t>
            </a:r>
          </a:p>
        </p:txBody>
      </p:sp>
    </p:spTree>
    <p:extLst>
      <p:ext uri="{BB962C8B-B14F-4D97-AF65-F5344CB8AC3E}">
        <p14:creationId xmlns:p14="http://schemas.microsoft.com/office/powerpoint/2010/main" val="379818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a:xfrm>
            <a:off x="9702800" y="6356350"/>
            <a:ext cx="1651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58947D-6135-4BBC-93EE-A0BD5B10D0F8}" type="slidenum">
              <a:rPr lang="fr-FR" smtClean="0"/>
              <a:pPr/>
              <a:t>24</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Intentions de voyage avec focus saisonnier</a:t>
            </a:r>
          </a:p>
        </p:txBody>
      </p:sp>
      <p:sp>
        <p:nvSpPr>
          <p:cNvPr id="3" name="object 3">
            <a:extLst>
              <a:ext uri="{FF2B5EF4-FFF2-40B4-BE49-F238E27FC236}">
                <a16:creationId xmlns:a16="http://schemas.microsoft.com/office/drawing/2014/main" id="{9E9A490A-8652-3E4E-A3F1-438D34AE68B1}"/>
              </a:ext>
            </a:extLst>
          </p:cNvPr>
          <p:cNvSpPr/>
          <p:nvPr/>
        </p:nvSpPr>
        <p:spPr>
          <a:xfrm>
            <a:off x="-12833" y="0"/>
            <a:ext cx="12204833" cy="1294116"/>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FFC000"/>
          </a:solidFill>
        </p:spPr>
        <p:txBody>
          <a:bodyPr wrap="square" lIns="0" tIns="0" rIns="0" bIns="0" rtlCol="0"/>
          <a:lstStyle/>
          <a:p>
            <a:endParaRPr dirty="0"/>
          </a:p>
        </p:txBody>
      </p:sp>
      <p:sp>
        <p:nvSpPr>
          <p:cNvPr id="5" name="object 9">
            <a:extLst>
              <a:ext uri="{FF2B5EF4-FFF2-40B4-BE49-F238E27FC236}">
                <a16:creationId xmlns:a16="http://schemas.microsoft.com/office/drawing/2014/main" id="{BF90498F-457B-E85B-1BAC-376B0DBDBCFA}"/>
              </a:ext>
            </a:extLst>
          </p:cNvPr>
          <p:cNvSpPr/>
          <p:nvPr/>
        </p:nvSpPr>
        <p:spPr>
          <a:xfrm>
            <a:off x="5175169" y="1337"/>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sp>
        <p:nvSpPr>
          <p:cNvPr id="10" name="object 7">
            <a:extLst>
              <a:ext uri="{FF2B5EF4-FFF2-40B4-BE49-F238E27FC236}">
                <a16:creationId xmlns:a16="http://schemas.microsoft.com/office/drawing/2014/main" id="{AAA16963-F4F9-2F83-3F7A-94476830B110}"/>
              </a:ext>
            </a:extLst>
          </p:cNvPr>
          <p:cNvSpPr/>
          <p:nvPr/>
        </p:nvSpPr>
        <p:spPr>
          <a:xfrm>
            <a:off x="9511899" y="615852"/>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cxnSp>
        <p:nvCxnSpPr>
          <p:cNvPr id="12" name="Connecteur droit 11">
            <a:extLst>
              <a:ext uri="{FF2B5EF4-FFF2-40B4-BE49-F238E27FC236}">
                <a16:creationId xmlns:a16="http://schemas.microsoft.com/office/drawing/2014/main" id="{263D140E-FA53-4BB1-667D-DD97DEC8C42C}"/>
              </a:ext>
            </a:extLst>
          </p:cNvPr>
          <p:cNvCxnSpPr>
            <a:cxnSpLocks/>
          </p:cNvCxnSpPr>
          <p:nvPr/>
        </p:nvCxnSpPr>
        <p:spPr>
          <a:xfrm flipH="1">
            <a:off x="1143000" y="615852"/>
            <a:ext cx="836889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FCD8D43-C87B-2407-97D5-B9FEE71DD924}"/>
              </a:ext>
            </a:extLst>
          </p:cNvPr>
          <p:cNvSpPr/>
          <p:nvPr/>
        </p:nvSpPr>
        <p:spPr>
          <a:xfrm>
            <a:off x="4921624" y="111073"/>
            <a:ext cx="4353005" cy="520152"/>
          </a:xfrm>
          <a:prstGeom prst="rect">
            <a:avLst/>
          </a:prstGeom>
        </p:spPr>
        <p:txBody>
          <a:bodyPr wrap="square">
            <a:spAutoFit/>
          </a:bodyPr>
          <a:lstStyle/>
          <a:p>
            <a:pPr lvl="0">
              <a:defRPr/>
            </a:pPr>
            <a:r>
              <a:rPr lang="fr-FR" sz="2800" spc="-25" dirty="0">
                <a:solidFill>
                  <a:schemeClr val="bg1"/>
                </a:solidFill>
                <a:latin typeface="Arial" panose="020B0604020202020204" pitchFamily="34" charset="0"/>
                <a:cs typeface="Arial" panose="020B0604020202020204" pitchFamily="34" charset="0"/>
              </a:rPr>
              <a:t>BAROMETRE</a:t>
            </a:r>
            <a:endParaRPr lang="fr-FR" sz="2800" kern="0" dirty="0">
              <a:solidFill>
                <a:schemeClr val="bg1"/>
              </a:solidFill>
              <a:latin typeface="Arial" panose="020B0604020202020204" pitchFamily="34" charset="0"/>
              <a:cs typeface="Arial" panose="020B0604020202020204" pitchFamily="34" charset="0"/>
            </a:endParaRPr>
          </a:p>
        </p:txBody>
      </p:sp>
      <p:sp>
        <p:nvSpPr>
          <p:cNvPr id="17" name="object 5">
            <a:extLst>
              <a:ext uri="{FF2B5EF4-FFF2-40B4-BE49-F238E27FC236}">
                <a16:creationId xmlns:a16="http://schemas.microsoft.com/office/drawing/2014/main" id="{A3DF3CB6-044B-E8C7-1E9D-27FD1CB1AB9C}"/>
              </a:ext>
            </a:extLst>
          </p:cNvPr>
          <p:cNvSpPr/>
          <p:nvPr/>
        </p:nvSpPr>
        <p:spPr>
          <a:xfrm>
            <a:off x="-12831" y="-15380"/>
            <a:ext cx="3327532" cy="1309496"/>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FFDF79"/>
          </a:solidFill>
        </p:spPr>
        <p:txBody>
          <a:bodyPr wrap="square" lIns="0" tIns="0" rIns="0" bIns="0" rtlCol="0"/>
          <a:lstStyle/>
          <a:p>
            <a:endParaRPr/>
          </a:p>
        </p:txBody>
      </p:sp>
      <p:sp>
        <p:nvSpPr>
          <p:cNvPr id="18" name="object 8">
            <a:extLst>
              <a:ext uri="{FF2B5EF4-FFF2-40B4-BE49-F238E27FC236}">
                <a16:creationId xmlns:a16="http://schemas.microsoft.com/office/drawing/2014/main" id="{85B101F0-3D6F-30B5-3C50-C721C2B4E392}"/>
              </a:ext>
            </a:extLst>
          </p:cNvPr>
          <p:cNvSpPr/>
          <p:nvPr/>
        </p:nvSpPr>
        <p:spPr>
          <a:xfrm>
            <a:off x="11921490" y="416717"/>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FFDF79"/>
          </a:solidFill>
        </p:spPr>
        <p:txBody>
          <a:bodyPr wrap="square" lIns="0" tIns="0" rIns="0" bIns="0" rtlCol="0"/>
          <a:lstStyle/>
          <a:p>
            <a:endParaRPr/>
          </a:p>
        </p:txBody>
      </p:sp>
      <p:sp>
        <p:nvSpPr>
          <p:cNvPr id="25" name="Rectangle 24">
            <a:extLst>
              <a:ext uri="{FF2B5EF4-FFF2-40B4-BE49-F238E27FC236}">
                <a16:creationId xmlns:a16="http://schemas.microsoft.com/office/drawing/2014/main" id="{9DFB51C3-0290-DC01-A793-510720C8FEF5}"/>
              </a:ext>
            </a:extLst>
          </p:cNvPr>
          <p:cNvSpPr/>
          <p:nvPr/>
        </p:nvSpPr>
        <p:spPr>
          <a:xfrm>
            <a:off x="415337" y="1398307"/>
            <a:ext cx="3860573" cy="400110"/>
          </a:xfrm>
          <a:prstGeom prst="rect">
            <a:avLst/>
          </a:prstGeom>
        </p:spPr>
        <p:txBody>
          <a:bodyPr wrap="square">
            <a:spAutoFit/>
          </a:bodyPr>
          <a:lstStyle/>
          <a:p>
            <a:pPr>
              <a:tabLst>
                <a:tab pos="457200" algn="l"/>
              </a:tabLst>
            </a:pPr>
            <a:r>
              <a:rPr lang="fr-FR" sz="2000" b="1" dirty="0">
                <a:solidFill>
                  <a:schemeClr val="bg1"/>
                </a:solidFill>
                <a:latin typeface="Marianne" panose="02000000000000000000" pitchFamily="50" charset="0"/>
                <a:cs typeface="Calibri" panose="020F0502020204030204" pitchFamily="34" charset="0"/>
              </a:rPr>
              <a:t>Clientèle domestique</a:t>
            </a:r>
          </a:p>
        </p:txBody>
      </p:sp>
      <p:sp>
        <p:nvSpPr>
          <p:cNvPr id="35" name="object 9">
            <a:extLst>
              <a:ext uri="{FF2B5EF4-FFF2-40B4-BE49-F238E27FC236}">
                <a16:creationId xmlns:a16="http://schemas.microsoft.com/office/drawing/2014/main" id="{A7AEBD92-7349-0CD5-A9F3-C4FB581E60D2}"/>
              </a:ext>
            </a:extLst>
          </p:cNvPr>
          <p:cNvSpPr txBox="1"/>
          <p:nvPr/>
        </p:nvSpPr>
        <p:spPr>
          <a:xfrm>
            <a:off x="-682582" y="769639"/>
            <a:ext cx="11280641" cy="259045"/>
          </a:xfrm>
          <a:prstGeom prst="rect">
            <a:avLst/>
          </a:prstGeom>
        </p:spPr>
        <p:txBody>
          <a:bodyPr vert="horz" wrap="square" lIns="0" tIns="12700" rIns="0" bIns="0" rtlCol="0">
            <a:spAutoFit/>
          </a:bodyPr>
          <a:lstStyle/>
          <a:p>
            <a:pPr marL="12700" marR="496570" algn="r">
              <a:spcBef>
                <a:spcPts val="100"/>
              </a:spcBef>
            </a:pPr>
            <a:r>
              <a:rPr lang="fr-FR" sz="1600" dirty="0">
                <a:solidFill>
                  <a:schemeClr val="bg1"/>
                </a:solidFill>
                <a:latin typeface="Arial" panose="020B0604020202020204" pitchFamily="34" charset="0"/>
                <a:cs typeface="Arial" panose="020B0604020202020204" pitchFamily="34" charset="0"/>
              </a:rPr>
              <a:t>Baromètre des intentions de départ des Français en automne 2023</a:t>
            </a:r>
            <a:endParaRPr sz="1600" spc="40" dirty="0">
              <a:solidFill>
                <a:schemeClr val="bg1"/>
              </a:solidFill>
              <a:latin typeface="Arial" panose="020B0604020202020204" pitchFamily="34" charset="0"/>
              <a:cs typeface="Arial" panose="020B0604020202020204" pitchFamily="34" charset="0"/>
            </a:endParaRPr>
          </a:p>
        </p:txBody>
      </p:sp>
      <p:sp>
        <p:nvSpPr>
          <p:cNvPr id="36" name="Espace réservé du pied de page 2">
            <a:extLst>
              <a:ext uri="{FF2B5EF4-FFF2-40B4-BE49-F238E27FC236}">
                <a16:creationId xmlns:a16="http://schemas.microsoft.com/office/drawing/2014/main" id="{4002A0D7-F17F-FC26-B7BA-B29C6DD3776B}"/>
              </a:ext>
            </a:extLst>
          </p:cNvPr>
          <p:cNvSpPr txBox="1">
            <a:spLocks/>
          </p:cNvSpPr>
          <p:nvPr/>
        </p:nvSpPr>
        <p:spPr>
          <a:xfrm>
            <a:off x="2510181" y="6422516"/>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41" name="Groupe 40">
            <a:extLst>
              <a:ext uri="{FF2B5EF4-FFF2-40B4-BE49-F238E27FC236}">
                <a16:creationId xmlns:a16="http://schemas.microsoft.com/office/drawing/2014/main" id="{E1B712A4-2D9A-8F45-595C-C4CB0A81851C}"/>
              </a:ext>
            </a:extLst>
          </p:cNvPr>
          <p:cNvGrpSpPr/>
          <p:nvPr/>
        </p:nvGrpSpPr>
        <p:grpSpPr>
          <a:xfrm>
            <a:off x="9702800" y="1679443"/>
            <a:ext cx="2489200" cy="1261884"/>
            <a:chOff x="4814596" y="3255426"/>
            <a:chExt cx="2267339" cy="1179162"/>
          </a:xfrm>
        </p:grpSpPr>
        <p:sp>
          <p:nvSpPr>
            <p:cNvPr id="42" name="Rectangle 41">
              <a:extLst>
                <a:ext uri="{FF2B5EF4-FFF2-40B4-BE49-F238E27FC236}">
                  <a16:creationId xmlns:a16="http://schemas.microsoft.com/office/drawing/2014/main" id="{BFDDB043-049E-583C-72A7-DE7AFDC0F01D}"/>
                </a:ext>
              </a:extLst>
            </p:cNvPr>
            <p:cNvSpPr/>
            <p:nvPr/>
          </p:nvSpPr>
          <p:spPr>
            <a:xfrm>
              <a:off x="4814596" y="3259472"/>
              <a:ext cx="2267339" cy="11539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CE2F7E60-D0F3-717E-39A2-7B3FA5ADE27B}"/>
                </a:ext>
              </a:extLst>
            </p:cNvPr>
            <p:cNvSpPr/>
            <p:nvPr/>
          </p:nvSpPr>
          <p:spPr>
            <a:xfrm>
              <a:off x="4934196" y="3255426"/>
              <a:ext cx="2028137" cy="1179162"/>
            </a:xfrm>
            <a:prstGeom prst="rect">
              <a:avLst/>
            </a:prstGeom>
          </p:spPr>
          <p:txBody>
            <a:bodyPr wrap="square">
              <a:spAutoFit/>
            </a:bodyPr>
            <a:lstStyle/>
            <a:p>
              <a:pPr algn="ctr"/>
              <a:r>
                <a:rPr lang="fr-FR" sz="2400" b="1" dirty="0" smtClean="0">
                  <a:solidFill>
                    <a:schemeClr val="bg1"/>
                  </a:solidFill>
                  <a:latin typeface="Arial" panose="020B0604020202020204" pitchFamily="34" charset="0"/>
                  <a:cs typeface="Arial" panose="020B0604020202020204" pitchFamily="34" charset="0"/>
                </a:rPr>
                <a:t>36%</a:t>
              </a:r>
              <a:endParaRPr lang="fr-FR" sz="1300" b="1" dirty="0">
                <a:solidFill>
                  <a:schemeClr val="bg1"/>
                </a:solidFill>
                <a:latin typeface="Arial" panose="020B0604020202020204" pitchFamily="34" charset="0"/>
                <a:cs typeface="Arial" panose="020B0604020202020204" pitchFamily="34" charset="0"/>
              </a:endParaRPr>
            </a:p>
            <a:p>
              <a:pPr algn="ctr"/>
              <a:r>
                <a:rPr lang="fr-FR" sz="1300" i="1" dirty="0">
                  <a:solidFill>
                    <a:schemeClr val="bg1"/>
                  </a:solidFill>
                  <a:latin typeface="Arial" panose="020B0604020202020204" pitchFamily="34" charset="0"/>
                  <a:cs typeface="Arial" panose="020B0604020202020204" pitchFamily="34" charset="0"/>
                </a:rPr>
                <a:t>Des Français envisagent d’effectuer un séjour au cours de </a:t>
              </a:r>
              <a:r>
                <a:rPr lang="fr-FR" sz="1300" b="1" i="1" dirty="0">
                  <a:solidFill>
                    <a:schemeClr val="bg1"/>
                  </a:solidFill>
                  <a:latin typeface="Arial" panose="020B0604020202020204" pitchFamily="34" charset="0"/>
                  <a:cs typeface="Arial" panose="020B0604020202020204" pitchFamily="34" charset="0"/>
                </a:rPr>
                <a:t>l’automne </a:t>
              </a:r>
              <a:r>
                <a:rPr lang="fr-FR" sz="1300" i="1" dirty="0">
                  <a:solidFill>
                    <a:schemeClr val="bg1"/>
                  </a:solidFill>
                  <a:latin typeface="Arial" panose="020B0604020202020204" pitchFamily="34" charset="0"/>
                  <a:cs typeface="Arial" panose="020B0604020202020204" pitchFamily="34" charset="0"/>
                </a:rPr>
                <a:t>(octobre-novembre </a:t>
              </a:r>
              <a:r>
                <a:rPr lang="fr-FR" sz="1300" i="1" dirty="0" smtClean="0">
                  <a:solidFill>
                    <a:schemeClr val="bg1"/>
                  </a:solidFill>
                  <a:latin typeface="Arial" panose="020B0604020202020204" pitchFamily="34" charset="0"/>
                  <a:cs typeface="Arial" panose="020B0604020202020204" pitchFamily="34" charset="0"/>
                </a:rPr>
                <a:t>2023)*</a:t>
              </a:r>
            </a:p>
          </p:txBody>
        </p:sp>
      </p:grpSp>
      <p:grpSp>
        <p:nvGrpSpPr>
          <p:cNvPr id="44" name="Groupe 43">
            <a:extLst>
              <a:ext uri="{FF2B5EF4-FFF2-40B4-BE49-F238E27FC236}">
                <a16:creationId xmlns:a16="http://schemas.microsoft.com/office/drawing/2014/main" id="{83AB26B2-F252-5C5B-43E9-B5FE30D8C393}"/>
              </a:ext>
            </a:extLst>
          </p:cNvPr>
          <p:cNvGrpSpPr/>
          <p:nvPr/>
        </p:nvGrpSpPr>
        <p:grpSpPr>
          <a:xfrm>
            <a:off x="10881552" y="351738"/>
            <a:ext cx="894524" cy="469618"/>
            <a:chOff x="14835498" y="331603"/>
            <a:chExt cx="1409029" cy="739729"/>
          </a:xfrm>
        </p:grpSpPr>
        <p:sp>
          <p:nvSpPr>
            <p:cNvPr id="45" name="bg object 22">
              <a:extLst>
                <a:ext uri="{FF2B5EF4-FFF2-40B4-BE49-F238E27FC236}">
                  <a16:creationId xmlns:a16="http://schemas.microsoft.com/office/drawing/2014/main" id="{64BD4BD2-500D-B12D-A255-24EB27A84FCD}"/>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46" name="bg object 23">
              <a:extLst>
                <a:ext uri="{FF2B5EF4-FFF2-40B4-BE49-F238E27FC236}">
                  <a16:creationId xmlns:a16="http://schemas.microsoft.com/office/drawing/2014/main" id="{30F10C4E-9E13-D1D6-1651-7F08F5A02E2B}"/>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47" name="bg object 24">
              <a:extLst>
                <a:ext uri="{FF2B5EF4-FFF2-40B4-BE49-F238E27FC236}">
                  <a16:creationId xmlns:a16="http://schemas.microsoft.com/office/drawing/2014/main" id="{C81D3545-973B-7FCE-DEB7-1BB29D95A779}"/>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48" name="bg object 25">
              <a:extLst>
                <a:ext uri="{FF2B5EF4-FFF2-40B4-BE49-F238E27FC236}">
                  <a16:creationId xmlns:a16="http://schemas.microsoft.com/office/drawing/2014/main" id="{31D02B10-3715-0885-FF71-F9C592DEF153}"/>
                </a:ext>
              </a:extLst>
            </p:cNvPr>
            <p:cNvPicPr/>
            <p:nvPr/>
          </p:nvPicPr>
          <p:blipFill>
            <a:blip r:embed="rId3" cstate="print"/>
            <a:stretch>
              <a:fillRect/>
            </a:stretch>
          </p:blipFill>
          <p:spPr>
            <a:xfrm>
              <a:off x="14863369" y="372145"/>
              <a:ext cx="174078" cy="190474"/>
            </a:xfrm>
            <a:prstGeom prst="rect">
              <a:avLst/>
            </a:prstGeom>
          </p:spPr>
        </p:pic>
        <p:sp>
          <p:nvSpPr>
            <p:cNvPr id="49" name="bg object 26">
              <a:extLst>
                <a:ext uri="{FF2B5EF4-FFF2-40B4-BE49-F238E27FC236}">
                  <a16:creationId xmlns:a16="http://schemas.microsoft.com/office/drawing/2014/main" id="{4FF67D82-D81C-6852-6F41-C5A66FB8910A}"/>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50" name="bg object 27">
              <a:extLst>
                <a:ext uri="{FF2B5EF4-FFF2-40B4-BE49-F238E27FC236}">
                  <a16:creationId xmlns:a16="http://schemas.microsoft.com/office/drawing/2014/main" id="{D55222EE-2BD6-87A4-2A2C-F42078A0419D}"/>
                </a:ext>
              </a:extLst>
            </p:cNvPr>
            <p:cNvPicPr/>
            <p:nvPr/>
          </p:nvPicPr>
          <p:blipFill>
            <a:blip r:embed="rId3" cstate="print"/>
            <a:stretch>
              <a:fillRect/>
            </a:stretch>
          </p:blipFill>
          <p:spPr>
            <a:xfrm>
              <a:off x="15319313" y="615600"/>
              <a:ext cx="174066" cy="190474"/>
            </a:xfrm>
            <a:prstGeom prst="rect">
              <a:avLst/>
            </a:prstGeom>
          </p:spPr>
        </p:pic>
        <p:sp>
          <p:nvSpPr>
            <p:cNvPr id="51" name="bg object 28">
              <a:extLst>
                <a:ext uri="{FF2B5EF4-FFF2-40B4-BE49-F238E27FC236}">
                  <a16:creationId xmlns:a16="http://schemas.microsoft.com/office/drawing/2014/main" id="{8CC0C735-FF5F-7969-68E4-B5307D84F2A6}"/>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52" name="bg object 29">
              <a:extLst>
                <a:ext uri="{FF2B5EF4-FFF2-40B4-BE49-F238E27FC236}">
                  <a16:creationId xmlns:a16="http://schemas.microsoft.com/office/drawing/2014/main" id="{CDBD52A5-4793-414B-B608-FC39B7E7A8CC}"/>
                </a:ext>
              </a:extLst>
            </p:cNvPr>
            <p:cNvPicPr/>
            <p:nvPr/>
          </p:nvPicPr>
          <p:blipFill>
            <a:blip r:embed="rId4" cstate="print"/>
            <a:stretch>
              <a:fillRect/>
            </a:stretch>
          </p:blipFill>
          <p:spPr>
            <a:xfrm>
              <a:off x="14863181" y="891808"/>
              <a:ext cx="1378851" cy="179524"/>
            </a:xfrm>
            <a:prstGeom prst="rect">
              <a:avLst/>
            </a:prstGeom>
          </p:spPr>
        </p:pic>
      </p:grpSp>
      <p:pic>
        <p:nvPicPr>
          <p:cNvPr id="6" name="Image 5">
            <a:extLst>
              <a:ext uri="{FF2B5EF4-FFF2-40B4-BE49-F238E27FC236}">
                <a16:creationId xmlns:a16="http://schemas.microsoft.com/office/drawing/2014/main" id="{DA27F6B8-397D-ACE7-B97F-35C8D9BD2246}"/>
              </a:ext>
            </a:extLst>
          </p:cNvPr>
          <p:cNvPicPr>
            <a:picLocks noChangeAspect="1"/>
          </p:cNvPicPr>
          <p:nvPr/>
        </p:nvPicPr>
        <p:blipFill rotWithShape="1">
          <a:blip r:embed="rId5"/>
          <a:srcRect l="17695" t="48835" r="36613" b="11288"/>
          <a:stretch/>
        </p:blipFill>
        <p:spPr>
          <a:xfrm>
            <a:off x="48885" y="1231305"/>
            <a:ext cx="6142366" cy="2875742"/>
          </a:xfrm>
          <a:prstGeom prst="rect">
            <a:avLst/>
          </a:prstGeom>
        </p:spPr>
      </p:pic>
      <p:sp>
        <p:nvSpPr>
          <p:cNvPr id="16" name="ZoneTexte 15">
            <a:extLst>
              <a:ext uri="{FF2B5EF4-FFF2-40B4-BE49-F238E27FC236}">
                <a16:creationId xmlns:a16="http://schemas.microsoft.com/office/drawing/2014/main" id="{9B831619-BB4D-83C6-FC27-E9EFF7CC003C}"/>
              </a:ext>
            </a:extLst>
          </p:cNvPr>
          <p:cNvSpPr txBox="1"/>
          <p:nvPr/>
        </p:nvSpPr>
        <p:spPr>
          <a:xfrm>
            <a:off x="9266776" y="5980363"/>
            <a:ext cx="2862346" cy="307777"/>
          </a:xfrm>
          <a:prstGeom prst="rect">
            <a:avLst/>
          </a:prstGeom>
          <a:noFill/>
        </p:spPr>
        <p:txBody>
          <a:bodyPr wrap="square" rtlCol="0">
            <a:spAutoFit/>
          </a:bodyPr>
          <a:lstStyle/>
          <a:p>
            <a:pPr algn="ctr"/>
            <a:r>
              <a:rPr lang="fr-FR" sz="1400" b="1" dirty="0"/>
              <a:t>Source : </a:t>
            </a:r>
            <a:r>
              <a:rPr lang="fr-FR" sz="1400" b="1" dirty="0" err="1"/>
              <a:t>YouGov</a:t>
            </a:r>
            <a:r>
              <a:rPr lang="fr-FR" sz="1400" b="1" dirty="0"/>
              <a:t> pour Atout France</a:t>
            </a:r>
          </a:p>
        </p:txBody>
      </p:sp>
      <p:pic>
        <p:nvPicPr>
          <p:cNvPr id="20" name="Image 19">
            <a:extLst>
              <a:ext uri="{FF2B5EF4-FFF2-40B4-BE49-F238E27FC236}">
                <a16:creationId xmlns:a16="http://schemas.microsoft.com/office/drawing/2014/main" id="{87ABBCCD-414E-B7FA-2137-7A33867CACDE}"/>
              </a:ext>
            </a:extLst>
          </p:cNvPr>
          <p:cNvPicPr>
            <a:picLocks noChangeAspect="1"/>
          </p:cNvPicPr>
          <p:nvPr/>
        </p:nvPicPr>
        <p:blipFill rotWithShape="1">
          <a:blip r:embed="rId6"/>
          <a:srcRect l="17361" t="48154" r="20416" b="10731"/>
          <a:stretch/>
        </p:blipFill>
        <p:spPr>
          <a:xfrm>
            <a:off x="62878" y="4007156"/>
            <a:ext cx="8068751" cy="2525548"/>
          </a:xfrm>
          <a:prstGeom prst="rect">
            <a:avLst/>
          </a:prstGeom>
        </p:spPr>
      </p:pic>
      <p:grpSp>
        <p:nvGrpSpPr>
          <p:cNvPr id="21" name="Groupe 20">
            <a:extLst>
              <a:ext uri="{FF2B5EF4-FFF2-40B4-BE49-F238E27FC236}">
                <a16:creationId xmlns:a16="http://schemas.microsoft.com/office/drawing/2014/main" id="{B0D67E48-C898-7A40-8B68-F93C8A817427}"/>
              </a:ext>
            </a:extLst>
          </p:cNvPr>
          <p:cNvGrpSpPr/>
          <p:nvPr/>
        </p:nvGrpSpPr>
        <p:grpSpPr>
          <a:xfrm>
            <a:off x="9724568" y="3769500"/>
            <a:ext cx="2489200" cy="1239188"/>
            <a:chOff x="4814596" y="3255426"/>
            <a:chExt cx="2267339" cy="1157954"/>
          </a:xfrm>
        </p:grpSpPr>
        <p:sp>
          <p:nvSpPr>
            <p:cNvPr id="22" name="Rectangle 21">
              <a:extLst>
                <a:ext uri="{FF2B5EF4-FFF2-40B4-BE49-F238E27FC236}">
                  <a16:creationId xmlns:a16="http://schemas.microsoft.com/office/drawing/2014/main" id="{E3F28E50-92EC-69B0-8BBB-98B3CE3F1CBE}"/>
                </a:ext>
              </a:extLst>
            </p:cNvPr>
            <p:cNvSpPr/>
            <p:nvPr/>
          </p:nvSpPr>
          <p:spPr>
            <a:xfrm>
              <a:off x="4814596" y="3259472"/>
              <a:ext cx="2267339" cy="11539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A94C642D-BBC2-D5B7-D336-EB1E0BE3917C}"/>
                </a:ext>
              </a:extLst>
            </p:cNvPr>
            <p:cNvSpPr/>
            <p:nvPr/>
          </p:nvSpPr>
          <p:spPr>
            <a:xfrm>
              <a:off x="4934196" y="3255426"/>
              <a:ext cx="2028137" cy="1020982"/>
            </a:xfrm>
            <a:prstGeom prst="rect">
              <a:avLst/>
            </a:prstGeom>
          </p:spPr>
          <p:txBody>
            <a:bodyPr wrap="square">
              <a:spAutoFit/>
            </a:bodyPr>
            <a:lstStyle/>
            <a:p>
              <a:pPr algn="ctr"/>
              <a:r>
                <a:rPr lang="fr-FR" sz="1300" i="1" dirty="0">
                  <a:solidFill>
                    <a:schemeClr val="bg1"/>
                  </a:solidFill>
                  <a:latin typeface="Arial" panose="020B0604020202020204" pitchFamily="34" charset="0"/>
                  <a:cs typeface="Arial" panose="020B0604020202020204" pitchFamily="34" charset="0"/>
                </a:rPr>
                <a:t> Les espaces urbains sont en tête des destinations envisagées pour </a:t>
              </a:r>
              <a:r>
                <a:rPr lang="fr-FR" sz="1300" b="1" i="1" dirty="0">
                  <a:solidFill>
                    <a:schemeClr val="bg1"/>
                  </a:solidFill>
                  <a:latin typeface="Arial" panose="020B0604020202020204" pitchFamily="34" charset="0"/>
                  <a:cs typeface="Arial" panose="020B0604020202020204" pitchFamily="34" charset="0"/>
                </a:rPr>
                <a:t>l’automne 2023</a:t>
              </a:r>
              <a:r>
                <a:rPr lang="fr-FR" sz="1300" i="1" dirty="0">
                  <a:solidFill>
                    <a:schemeClr val="bg1"/>
                  </a:solidFill>
                  <a:latin typeface="Arial" panose="020B0604020202020204" pitchFamily="34" charset="0"/>
                  <a:cs typeface="Arial" panose="020B0604020202020204" pitchFamily="34" charset="0"/>
                </a:rPr>
                <a:t>, devant  le littoral et la campagne</a:t>
              </a:r>
            </a:p>
          </p:txBody>
        </p:sp>
      </p:grpSp>
      <p:sp>
        <p:nvSpPr>
          <p:cNvPr id="32" name="ZoneTexte 31">
            <a:extLst>
              <a:ext uri="{FF2B5EF4-FFF2-40B4-BE49-F238E27FC236}">
                <a16:creationId xmlns:a16="http://schemas.microsoft.com/office/drawing/2014/main" id="{9B831619-BB4D-83C6-FC27-E9EFF7CC003C}"/>
              </a:ext>
            </a:extLst>
          </p:cNvPr>
          <p:cNvSpPr txBox="1"/>
          <p:nvPr/>
        </p:nvSpPr>
        <p:spPr>
          <a:xfrm>
            <a:off x="9266776" y="6249577"/>
            <a:ext cx="2862346" cy="215444"/>
          </a:xfrm>
          <a:prstGeom prst="rect">
            <a:avLst/>
          </a:prstGeom>
          <a:noFill/>
        </p:spPr>
        <p:txBody>
          <a:bodyPr wrap="square" rtlCol="0">
            <a:spAutoFit/>
          </a:bodyPr>
          <a:lstStyle/>
          <a:p>
            <a:r>
              <a:rPr lang="fr-FR" sz="800" dirty="0" smtClean="0"/>
              <a:t>* Écart avec le graphique s’expliquant par les séjours multiples</a:t>
            </a:r>
            <a:endParaRPr lang="fr-FR" sz="800" dirty="0"/>
          </a:p>
        </p:txBody>
      </p:sp>
    </p:spTree>
    <p:extLst>
      <p:ext uri="{BB962C8B-B14F-4D97-AF65-F5344CB8AC3E}">
        <p14:creationId xmlns:p14="http://schemas.microsoft.com/office/powerpoint/2010/main" val="4101433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7857" y="1498950"/>
            <a:ext cx="3251412" cy="1980746"/>
          </a:xfrm>
          <a:prstGeom prst="rect">
            <a:avLst/>
          </a:prstGeom>
        </p:spPr>
      </p:pic>
      <p:sp>
        <p:nvSpPr>
          <p:cNvPr id="4" name="Rectangle 3"/>
          <p:cNvSpPr/>
          <p:nvPr/>
        </p:nvSpPr>
        <p:spPr>
          <a:xfrm>
            <a:off x="5001568" y="5892750"/>
            <a:ext cx="2188864" cy="523220"/>
          </a:xfrm>
          <a:prstGeom prst="rect">
            <a:avLst/>
          </a:prstGeom>
        </p:spPr>
        <p:txBody>
          <a:bodyPr wrap="square">
            <a:spAutoFit/>
          </a:bodyPr>
          <a:lstStyle/>
          <a:p>
            <a:pPr algn="ctr">
              <a:tabLst>
                <a:tab pos="457200" algn="l"/>
              </a:tabLst>
            </a:pPr>
            <a:r>
              <a:rPr lang="en-US" sz="1400" dirty="0">
                <a:solidFill>
                  <a:srgbClr val="0B277F"/>
                </a:solidFill>
                <a:latin typeface="Arial" panose="020B0604020202020204" pitchFamily="34" charset="0"/>
                <a:cs typeface="Arial" panose="020B0604020202020204" pitchFamily="34" charset="0"/>
              </a:rPr>
              <a:t>Pour </a:t>
            </a:r>
            <a:r>
              <a:rPr lang="en-US" sz="1400" dirty="0" err="1">
                <a:solidFill>
                  <a:srgbClr val="0B277F"/>
                </a:solidFill>
                <a:latin typeface="Arial" panose="020B0604020202020204" pitchFamily="34" charset="0"/>
                <a:cs typeface="Arial" panose="020B0604020202020204" pitchFamily="34" charset="0"/>
              </a:rPr>
              <a:t>en</a:t>
            </a:r>
            <a:r>
              <a:rPr lang="en-US" sz="1400" dirty="0">
                <a:solidFill>
                  <a:srgbClr val="0B277F"/>
                </a:solidFill>
                <a:latin typeface="Arial" panose="020B0604020202020204" pitchFamily="34" charset="0"/>
                <a:cs typeface="Arial" panose="020B0604020202020204" pitchFamily="34" charset="0"/>
              </a:rPr>
              <a:t> savoir plus :</a:t>
            </a:r>
          </a:p>
          <a:p>
            <a:pPr algn="ctr">
              <a:tabLst>
                <a:tab pos="457200" algn="l"/>
              </a:tabLst>
            </a:pPr>
            <a:r>
              <a:rPr lang="en-US" sz="1400" b="1" u="sng" dirty="0">
                <a:solidFill>
                  <a:srgbClr val="0B277F"/>
                </a:solidFill>
                <a:latin typeface="Arial" panose="020B0604020202020204" pitchFamily="34" charset="0"/>
                <a:cs typeface="Arial" panose="020B0604020202020204" pitchFamily="34" charset="0"/>
              </a:rPr>
              <a:t>www.atout-france.fr</a:t>
            </a:r>
            <a:endParaRPr lang="fr-FR" sz="1400" b="1" u="sng" dirty="0">
              <a:solidFill>
                <a:srgbClr val="0B277F"/>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6A3AC0A8-BB3E-E287-1505-D26C1AB7D333}"/>
              </a:ext>
            </a:extLst>
          </p:cNvPr>
          <p:cNvSpPr>
            <a:spLocks noGrp="1"/>
          </p:cNvSpPr>
          <p:nvPr>
            <p:ph type="sldNum" sz="quarter" idx="4294967295"/>
          </p:nvPr>
        </p:nvSpPr>
        <p:spPr/>
        <p:txBody>
          <a:bodyPr/>
          <a:lstStyle/>
          <a:p>
            <a:fld id="{65578A32-BC6E-4755-9465-FBE331EAA991}" type="slidenum">
              <a:rPr lang="fr-FR" smtClean="0"/>
              <a:t>25</a:t>
            </a:fld>
            <a:endParaRPr lang="fr-FR"/>
          </a:p>
        </p:txBody>
      </p:sp>
      <p:sp>
        <p:nvSpPr>
          <p:cNvPr id="7" name="Rectangle 6"/>
          <p:cNvSpPr/>
          <p:nvPr/>
        </p:nvSpPr>
        <p:spPr>
          <a:xfrm>
            <a:off x="9151665" y="4394393"/>
            <a:ext cx="2844800" cy="1200329"/>
          </a:xfrm>
          <a:prstGeom prst="rect">
            <a:avLst/>
          </a:prstGeom>
        </p:spPr>
        <p:txBody>
          <a:bodyPr wrap="square">
            <a:spAutoFit/>
          </a:bodyPr>
          <a:lstStyle/>
          <a:p>
            <a:pPr>
              <a:spcAft>
                <a:spcPts val="0"/>
              </a:spcAft>
            </a:pPr>
            <a:r>
              <a:rPr lang="fr-FR" sz="900" b="1" dirty="0">
                <a:solidFill>
                  <a:srgbClr val="1D3176"/>
                </a:solidFill>
                <a:latin typeface="Century Gothic" panose="020B0502020202020204" pitchFamily="34" charset="0"/>
                <a:ea typeface="Times New Roman" panose="02020603050405020304" pitchFamily="18" charset="0"/>
                <a:cs typeface="Times New Roman" panose="02020603050405020304" pitchFamily="18" charset="0"/>
              </a:rPr>
              <a:t>Alain DESPRES</a:t>
            </a:r>
            <a:r>
              <a:rPr lang="fr-FR" sz="900" dirty="0">
                <a:solidFill>
                  <a:srgbClr val="1D3176"/>
                </a:solidFill>
                <a:latin typeface="Calibri" panose="020F0502020204030204" pitchFamily="34" charset="0"/>
                <a:ea typeface="Times New Roman" panose="02020603050405020304" pitchFamily="18" charset="0"/>
                <a:cs typeface="Times New Roman" panose="02020603050405020304" pitchFamily="18" charset="0"/>
              </a:rPr>
              <a:t> </a:t>
            </a:r>
            <a:br>
              <a:rPr lang="fr-FR" sz="900" dirty="0">
                <a:solidFill>
                  <a:srgbClr val="1D3176"/>
                </a:solidFill>
                <a:latin typeface="Calibri" panose="020F0502020204030204" pitchFamily="34" charset="0"/>
                <a:ea typeface="Times New Roman" panose="02020603050405020304" pitchFamily="18" charset="0"/>
                <a:cs typeface="Times New Roman" panose="02020603050405020304" pitchFamily="18" charset="0"/>
              </a:rPr>
            </a:br>
            <a:r>
              <a:rPr lang="fr-FR" sz="900" dirty="0">
                <a:solidFill>
                  <a:srgbClr val="1D3176"/>
                </a:solidFill>
                <a:latin typeface="Century Gothic" panose="020B0502020202020204" pitchFamily="34" charset="0"/>
                <a:ea typeface="Times New Roman" panose="02020603050405020304" pitchFamily="18" charset="0"/>
                <a:cs typeface="Times New Roman" panose="02020603050405020304" pitchFamily="18" charset="0"/>
              </a:rPr>
              <a:t>Responsable Conjoncture et Observation</a:t>
            </a:r>
            <a:endParaRPr lang="fr-FR" sz="900" dirty="0">
              <a:latin typeface="Calibri" panose="020F0502020204030204" pitchFamily="34" charset="0"/>
              <a:ea typeface="Calibri" panose="020F0502020204030204" pitchFamily="34" charset="0"/>
              <a:cs typeface="Times New Roman" panose="02020603050405020304" pitchFamily="18" charset="0"/>
            </a:endParaRPr>
          </a:p>
          <a:p>
            <a:r>
              <a:rPr lang="fr-FR" sz="900" dirty="0">
                <a:solidFill>
                  <a:srgbClr val="1D3176"/>
                </a:solidFill>
                <a:latin typeface="Century Gothic" panose="020B0502020202020204" pitchFamily="34" charset="0"/>
                <a:ea typeface="Times New Roman" panose="02020603050405020304" pitchFamily="18" charset="0"/>
                <a:cs typeface="Times New Roman" panose="02020603050405020304" pitchFamily="18" charset="0"/>
              </a:rPr>
              <a:t>Direction Ingénierie, observation et prospective</a:t>
            </a:r>
            <a:r>
              <a:rPr lang="fr-FR" sz="900" dirty="0">
                <a:solidFill>
                  <a:srgbClr val="008080"/>
                </a:solidFill>
                <a:latin typeface="Times New Roman" panose="02020603050405020304" pitchFamily="18" charset="0"/>
                <a:ea typeface="Times New Roman" panose="02020603050405020304" pitchFamily="18" charset="0"/>
              </a:rPr>
              <a:t/>
            </a:r>
            <a:br>
              <a:rPr lang="fr-FR" sz="900" dirty="0">
                <a:solidFill>
                  <a:srgbClr val="008080"/>
                </a:solidFill>
                <a:latin typeface="Times New Roman" panose="02020603050405020304" pitchFamily="18" charset="0"/>
                <a:ea typeface="Times New Roman" panose="02020603050405020304" pitchFamily="18" charset="0"/>
              </a:rPr>
            </a:br>
            <a:r>
              <a:rPr lang="fr-FR" sz="900" dirty="0">
                <a:solidFill>
                  <a:srgbClr val="008080"/>
                </a:solidFill>
                <a:latin typeface="Times New Roman" panose="02020603050405020304" pitchFamily="18" charset="0"/>
                <a:ea typeface="Times New Roman" panose="02020603050405020304" pitchFamily="18" charset="0"/>
              </a:rPr>
              <a:t/>
            </a:r>
            <a:br>
              <a:rPr lang="fr-FR" sz="900" dirty="0">
                <a:solidFill>
                  <a:srgbClr val="008080"/>
                </a:solidFill>
                <a:latin typeface="Times New Roman" panose="02020603050405020304" pitchFamily="18" charset="0"/>
                <a:ea typeface="Times New Roman" panose="02020603050405020304" pitchFamily="18" charset="0"/>
              </a:rPr>
            </a:br>
            <a:r>
              <a:rPr lang="fr-FR" sz="900"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Tél : </a:t>
            </a:r>
            <a:r>
              <a:rPr lang="fr-FR" sz="900" dirty="0">
                <a:solidFill>
                  <a:srgbClr val="1D3176"/>
                </a:solidFill>
                <a:latin typeface="Century Gothic" panose="020B0502020202020204" pitchFamily="34" charset="0"/>
                <a:ea typeface="Times New Roman" panose="02020603050405020304" pitchFamily="18" charset="0"/>
                <a:cs typeface="Times New Roman" panose="02020603050405020304" pitchFamily="18" charset="0"/>
              </a:rPr>
              <a:t>+33 (0)1 42 96 74 32</a:t>
            </a:r>
            <a:r>
              <a:rPr lang="fr-FR" sz="900" dirty="0">
                <a:solidFill>
                  <a:srgbClr val="1F497D"/>
                </a:solidFill>
                <a:latin typeface="Times New Roman" panose="02020603050405020304" pitchFamily="18" charset="0"/>
                <a:ea typeface="Times New Roman" panose="02020603050405020304" pitchFamily="18" charset="0"/>
              </a:rPr>
              <a:t/>
            </a:r>
            <a:br>
              <a:rPr lang="fr-FR" sz="900" dirty="0">
                <a:solidFill>
                  <a:srgbClr val="1F497D"/>
                </a:solidFill>
                <a:latin typeface="Times New Roman" panose="02020603050405020304" pitchFamily="18" charset="0"/>
                <a:ea typeface="Times New Roman" panose="02020603050405020304" pitchFamily="18" charset="0"/>
              </a:rPr>
            </a:br>
            <a:r>
              <a:rPr lang="fr-FR" sz="900"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200/216 Rue Raymond </a:t>
            </a:r>
            <a:r>
              <a:rPr lang="fr-FR" sz="900" dirty="0" err="1">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Losserand</a:t>
            </a:r>
            <a:r>
              <a:rPr lang="fr-FR" sz="900" dirty="0">
                <a:solidFill>
                  <a:srgbClr val="1F497D"/>
                </a:solidFill>
                <a:latin typeface="Times New Roman" panose="02020603050405020304" pitchFamily="18" charset="0"/>
                <a:ea typeface="Times New Roman" panose="02020603050405020304" pitchFamily="18" charset="0"/>
              </a:rPr>
              <a:t/>
            </a:r>
            <a:br>
              <a:rPr lang="fr-FR" sz="900" dirty="0">
                <a:solidFill>
                  <a:srgbClr val="1F497D"/>
                </a:solidFill>
                <a:latin typeface="Times New Roman" panose="02020603050405020304" pitchFamily="18" charset="0"/>
                <a:ea typeface="Times New Roman" panose="02020603050405020304" pitchFamily="18" charset="0"/>
              </a:rPr>
            </a:br>
            <a:r>
              <a:rPr lang="fr-FR" sz="900" dirty="0">
                <a:solidFill>
                  <a:srgbClr val="002060"/>
                </a:solidFill>
                <a:latin typeface="Century Gothic" panose="020B0502020202020204" pitchFamily="34" charset="0"/>
                <a:ea typeface="Times New Roman" panose="02020603050405020304" pitchFamily="18" charset="0"/>
                <a:cs typeface="Times New Roman" panose="02020603050405020304" pitchFamily="18" charset="0"/>
              </a:rPr>
              <a:t>CS 60043 - 75680 Paris Cedex 14</a:t>
            </a:r>
            <a:r>
              <a:rPr lang="fr-FR" sz="900" dirty="0">
                <a:solidFill>
                  <a:srgbClr val="1F497D"/>
                </a:solidFill>
                <a:latin typeface="Times New Roman" panose="02020603050405020304" pitchFamily="18" charset="0"/>
                <a:ea typeface="Times New Roman" panose="02020603050405020304" pitchFamily="18" charset="0"/>
              </a:rPr>
              <a:t/>
            </a:r>
            <a:br>
              <a:rPr lang="fr-FR" sz="900" dirty="0">
                <a:solidFill>
                  <a:srgbClr val="1F497D"/>
                </a:solidFill>
                <a:latin typeface="Times New Roman" panose="02020603050405020304" pitchFamily="18" charset="0"/>
                <a:ea typeface="Times New Roman" panose="02020603050405020304" pitchFamily="18" charset="0"/>
              </a:rPr>
            </a:br>
            <a:r>
              <a:rPr lang="fr-FR" sz="900" dirty="0">
                <a:solidFill>
                  <a:srgbClr val="0563C1"/>
                </a:solidFill>
                <a:latin typeface="Century Gothic" panose="020B0502020202020204" pitchFamily="34" charset="0"/>
                <a:ea typeface="Times New Roman" panose="02020603050405020304" pitchFamily="18" charset="0"/>
                <a:cs typeface="Times New Roman" panose="02020603050405020304" pitchFamily="18" charset="0"/>
                <a:hlinkClick r:id="rId4" action="ppaction://hlinkfile"/>
              </a:rPr>
              <a:t>atout-france.fr</a:t>
            </a:r>
            <a:r>
              <a:rPr lang="fr-FR" sz="900" dirty="0">
                <a:solidFill>
                  <a:srgbClr val="000066"/>
                </a:solidFill>
                <a:latin typeface="Century Gothic" panose="020B0502020202020204" pitchFamily="34" charset="0"/>
                <a:ea typeface="Times New Roman" panose="02020603050405020304" pitchFamily="18" charset="0"/>
                <a:cs typeface="Times New Roman" panose="02020603050405020304" pitchFamily="18" charset="0"/>
              </a:rPr>
              <a:t> – </a:t>
            </a:r>
            <a:r>
              <a:rPr lang="fr-FR" sz="900" dirty="0">
                <a:solidFill>
                  <a:srgbClr val="0563C1"/>
                </a:solidFill>
                <a:latin typeface="Century Gothic" panose="020B0502020202020204" pitchFamily="34" charset="0"/>
                <a:ea typeface="Times New Roman" panose="02020603050405020304" pitchFamily="18" charset="0"/>
                <a:cs typeface="Times New Roman" panose="02020603050405020304" pitchFamily="18" charset="0"/>
                <a:hlinkClick r:id="rId5" action="ppaction://hlinkfile"/>
              </a:rPr>
              <a:t>France.fr</a:t>
            </a:r>
            <a:endParaRPr lang="fr-FR" sz="900" dirty="0"/>
          </a:p>
        </p:txBody>
      </p:sp>
      <p:sp>
        <p:nvSpPr>
          <p:cNvPr id="10" name="Rectangle 9"/>
          <p:cNvSpPr/>
          <p:nvPr/>
        </p:nvSpPr>
        <p:spPr>
          <a:xfrm>
            <a:off x="838200" y="4394393"/>
            <a:ext cx="6096000" cy="1246495"/>
          </a:xfrm>
          <a:prstGeom prst="rect">
            <a:avLst/>
          </a:prstGeom>
        </p:spPr>
        <p:txBody>
          <a:bodyPr>
            <a:spAutoFit/>
          </a:bodyPr>
          <a:lstStyle/>
          <a:p>
            <a:pPr>
              <a:lnSpc>
                <a:spcPts val="1200"/>
              </a:lnSpc>
              <a:spcAft>
                <a:spcPts val="0"/>
              </a:spcAft>
            </a:pPr>
            <a:r>
              <a:rPr lang="fr-FR" sz="900" b="1" dirty="0">
                <a:solidFill>
                  <a:srgbClr val="002060"/>
                </a:solidFill>
                <a:latin typeface="Century Gothic" panose="020B0502020202020204" pitchFamily="34" charset="0"/>
                <a:ea typeface="Calibri" panose="020F0502020204030204" pitchFamily="34" charset="0"/>
              </a:rPr>
              <a:t>Hugo ALVAREZ</a:t>
            </a:r>
            <a:r>
              <a:rPr lang="fr-FR" sz="900" dirty="0">
                <a:solidFill>
                  <a:srgbClr val="1F497D"/>
                </a:solidFill>
                <a:latin typeface="Times New Roman" panose="02020603050405020304" pitchFamily="18" charset="0"/>
                <a:ea typeface="Calibri" panose="020F0502020204030204" pitchFamily="34" charset="0"/>
              </a:rPr>
              <a:t/>
            </a:r>
            <a:br>
              <a:rPr lang="fr-FR" sz="900" dirty="0">
                <a:solidFill>
                  <a:srgbClr val="1F497D"/>
                </a:solidFill>
                <a:latin typeface="Times New Roman" panose="02020603050405020304" pitchFamily="18" charset="0"/>
                <a:ea typeface="Calibri" panose="020F0502020204030204" pitchFamily="34" charset="0"/>
              </a:rPr>
            </a:br>
            <a:r>
              <a:rPr lang="fr-FR" sz="900" dirty="0">
                <a:solidFill>
                  <a:srgbClr val="1D3176"/>
                </a:solidFill>
                <a:latin typeface="Century Gothic" panose="020B0502020202020204" pitchFamily="34" charset="0"/>
                <a:ea typeface="Calibri" panose="020F0502020204030204" pitchFamily="34" charset="0"/>
              </a:rPr>
              <a:t>Sous-Directeur Observation, Prospective et Stratégie</a:t>
            </a:r>
          </a:p>
          <a:p>
            <a:pPr>
              <a:lnSpc>
                <a:spcPts val="1200"/>
              </a:lnSpc>
              <a:spcAft>
                <a:spcPts val="0"/>
              </a:spcAft>
            </a:pPr>
            <a:r>
              <a:rPr lang="fr-FR" sz="900" dirty="0">
                <a:solidFill>
                  <a:srgbClr val="1D3176"/>
                </a:solidFill>
                <a:latin typeface="Century Gothic" panose="020B0502020202020204" pitchFamily="34" charset="0"/>
                <a:ea typeface="Times New Roman" panose="02020603050405020304" pitchFamily="18" charset="0"/>
                <a:cs typeface="Times New Roman" panose="02020603050405020304" pitchFamily="18" charset="0"/>
              </a:rPr>
              <a:t>Direction Ingénierie, observation et prospective</a:t>
            </a:r>
            <a:endParaRPr lang="fr-FR" sz="900" dirty="0">
              <a:latin typeface="Calibri" panose="020F0502020204030204" pitchFamily="34" charset="0"/>
              <a:ea typeface="Calibri" panose="020F0502020204030204" pitchFamily="34" charset="0"/>
            </a:endParaRPr>
          </a:p>
          <a:p>
            <a:r>
              <a:rPr lang="fr-FR" sz="900" dirty="0">
                <a:solidFill>
                  <a:srgbClr val="1F497D"/>
                </a:solidFill>
                <a:latin typeface="Times New Roman" panose="02020603050405020304" pitchFamily="18" charset="0"/>
                <a:ea typeface="Calibri" panose="020F0502020204030204" pitchFamily="34" charset="0"/>
              </a:rPr>
              <a:t/>
            </a:r>
            <a:br>
              <a:rPr lang="fr-FR" sz="900" dirty="0">
                <a:solidFill>
                  <a:srgbClr val="1F497D"/>
                </a:solidFill>
                <a:latin typeface="Times New Roman" panose="02020603050405020304" pitchFamily="18" charset="0"/>
                <a:ea typeface="Calibri" panose="020F0502020204030204" pitchFamily="34" charset="0"/>
              </a:rPr>
            </a:br>
            <a:r>
              <a:rPr lang="fr-FR" sz="900" dirty="0">
                <a:solidFill>
                  <a:srgbClr val="002060"/>
                </a:solidFill>
                <a:latin typeface="Century Gothic" panose="020B0502020202020204" pitchFamily="34" charset="0"/>
                <a:ea typeface="Calibri" panose="020F0502020204030204" pitchFamily="34" charset="0"/>
                <a:cs typeface="Calibri" panose="020F0502020204030204" pitchFamily="34" charset="0"/>
              </a:rPr>
              <a:t>Tél : 06 26 36 21 12</a:t>
            </a:r>
            <a:r>
              <a:rPr lang="fr-FR" sz="900" dirty="0">
                <a:solidFill>
                  <a:srgbClr val="1F497D"/>
                </a:solidFill>
                <a:latin typeface="Times New Roman" panose="02020603050405020304" pitchFamily="18" charset="0"/>
                <a:ea typeface="Calibri" panose="020F0502020204030204" pitchFamily="34" charset="0"/>
              </a:rPr>
              <a:t/>
            </a:r>
            <a:br>
              <a:rPr lang="fr-FR" sz="900" dirty="0">
                <a:solidFill>
                  <a:srgbClr val="1F497D"/>
                </a:solidFill>
                <a:latin typeface="Times New Roman" panose="02020603050405020304" pitchFamily="18" charset="0"/>
                <a:ea typeface="Calibri" panose="020F0502020204030204" pitchFamily="34" charset="0"/>
              </a:rPr>
            </a:br>
            <a:r>
              <a:rPr lang="fr-FR" sz="900" dirty="0">
                <a:solidFill>
                  <a:srgbClr val="002060"/>
                </a:solidFill>
                <a:latin typeface="Century Gothic" panose="020B0502020202020204" pitchFamily="34" charset="0"/>
                <a:ea typeface="Calibri" panose="020F0502020204030204" pitchFamily="34" charset="0"/>
                <a:cs typeface="Calibri" panose="020F0502020204030204" pitchFamily="34" charset="0"/>
              </a:rPr>
              <a:t>200/216 Rue Raymond </a:t>
            </a:r>
            <a:r>
              <a:rPr lang="fr-FR" sz="900" dirty="0" err="1">
                <a:solidFill>
                  <a:srgbClr val="002060"/>
                </a:solidFill>
                <a:latin typeface="Century Gothic" panose="020B0502020202020204" pitchFamily="34" charset="0"/>
                <a:ea typeface="Calibri" panose="020F0502020204030204" pitchFamily="34" charset="0"/>
                <a:cs typeface="Calibri" panose="020F0502020204030204" pitchFamily="34" charset="0"/>
              </a:rPr>
              <a:t>Losserand</a:t>
            </a:r>
            <a:r>
              <a:rPr lang="fr-FR" sz="900" dirty="0">
                <a:solidFill>
                  <a:srgbClr val="1F497D"/>
                </a:solidFill>
                <a:latin typeface="Times New Roman" panose="02020603050405020304" pitchFamily="18" charset="0"/>
                <a:ea typeface="Calibri" panose="020F0502020204030204" pitchFamily="34" charset="0"/>
              </a:rPr>
              <a:t/>
            </a:r>
            <a:br>
              <a:rPr lang="fr-FR" sz="900" dirty="0">
                <a:solidFill>
                  <a:srgbClr val="1F497D"/>
                </a:solidFill>
                <a:latin typeface="Times New Roman" panose="02020603050405020304" pitchFamily="18" charset="0"/>
                <a:ea typeface="Calibri" panose="020F0502020204030204" pitchFamily="34" charset="0"/>
              </a:rPr>
            </a:br>
            <a:r>
              <a:rPr lang="fr-FR" sz="900" dirty="0">
                <a:solidFill>
                  <a:srgbClr val="002060"/>
                </a:solidFill>
                <a:latin typeface="Century Gothic" panose="020B0502020202020204" pitchFamily="34" charset="0"/>
                <a:ea typeface="Calibri" panose="020F0502020204030204" pitchFamily="34" charset="0"/>
                <a:cs typeface="Calibri" panose="020F0502020204030204" pitchFamily="34" charset="0"/>
              </a:rPr>
              <a:t>CS 60043 - 75680 Paris Cedex 14</a:t>
            </a:r>
            <a:r>
              <a:rPr lang="fr-FR" sz="900" dirty="0">
                <a:solidFill>
                  <a:srgbClr val="1F497D"/>
                </a:solidFill>
                <a:latin typeface="Times New Roman" panose="02020603050405020304" pitchFamily="18" charset="0"/>
                <a:ea typeface="Calibri" panose="020F0502020204030204" pitchFamily="34" charset="0"/>
              </a:rPr>
              <a:t/>
            </a:r>
            <a:br>
              <a:rPr lang="fr-FR" sz="900" dirty="0">
                <a:solidFill>
                  <a:srgbClr val="1F497D"/>
                </a:solidFill>
                <a:latin typeface="Times New Roman" panose="02020603050405020304" pitchFamily="18" charset="0"/>
                <a:ea typeface="Calibri" panose="020F0502020204030204" pitchFamily="34" charset="0"/>
              </a:rPr>
            </a:br>
            <a:r>
              <a:rPr lang="fr-FR" sz="900" u="sng" dirty="0">
                <a:solidFill>
                  <a:srgbClr val="000066"/>
                </a:solidFill>
                <a:latin typeface="Century Gothic" panose="020B0502020202020204" pitchFamily="34" charset="0"/>
                <a:ea typeface="Calibri" panose="020F0502020204030204" pitchFamily="34" charset="0"/>
                <a:cs typeface="Calibri" panose="020F0502020204030204" pitchFamily="34" charset="0"/>
                <a:hlinkClick r:id="rId4" action="ppaction://hlinkfile"/>
              </a:rPr>
              <a:t>atout-france.fr</a:t>
            </a:r>
            <a:r>
              <a:rPr lang="fr-FR" sz="900" dirty="0">
                <a:solidFill>
                  <a:srgbClr val="000066"/>
                </a:solidFill>
                <a:latin typeface="Century Gothic" panose="020B0502020202020204" pitchFamily="34" charset="0"/>
                <a:ea typeface="Calibri" panose="020F0502020204030204" pitchFamily="34" charset="0"/>
                <a:cs typeface="Calibri" panose="020F0502020204030204" pitchFamily="34" charset="0"/>
              </a:rPr>
              <a:t> – </a:t>
            </a:r>
            <a:r>
              <a:rPr lang="fr-FR" sz="900" u="sng" dirty="0">
                <a:solidFill>
                  <a:srgbClr val="000066"/>
                </a:solidFill>
                <a:latin typeface="Century Gothic" panose="020B0502020202020204" pitchFamily="34" charset="0"/>
                <a:ea typeface="Calibri" panose="020F0502020204030204" pitchFamily="34" charset="0"/>
                <a:cs typeface="Calibri" panose="020F0502020204030204" pitchFamily="34" charset="0"/>
                <a:hlinkClick r:id="rId5" action="ppaction://hlinkfile"/>
              </a:rPr>
              <a:t>France.fr</a:t>
            </a:r>
            <a:endParaRPr lang="fr-FR" sz="900" dirty="0"/>
          </a:p>
        </p:txBody>
      </p:sp>
    </p:spTree>
    <p:extLst>
      <p:ext uri="{BB962C8B-B14F-4D97-AF65-F5344CB8AC3E}">
        <p14:creationId xmlns:p14="http://schemas.microsoft.com/office/powerpoint/2010/main" val="220709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
          </p:nvPr>
        </p:nvSpPr>
        <p:spPr>
          <a:xfrm>
            <a:off x="9702800" y="6356350"/>
            <a:ext cx="1651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58947D-6135-4BBC-93EE-A0BD5B10D0F8}" type="slidenum">
              <a:rPr lang="fr-FR" smtClean="0"/>
              <a:pPr/>
              <a:t>3</a:t>
            </a:fld>
            <a:endParaRPr lang="fr-FR" dirty="0"/>
          </a:p>
        </p:txBody>
      </p:sp>
      <p:sp>
        <p:nvSpPr>
          <p:cNvPr id="14" name="ZoneTexte 13">
            <a:extLst>
              <a:ext uri="{FF2B5EF4-FFF2-40B4-BE49-F238E27FC236}">
                <a16:creationId xmlns:a16="http://schemas.microsoft.com/office/drawing/2014/main" id="{65E72BCA-A01C-6D75-2529-33E443AC1682}"/>
              </a:ext>
            </a:extLst>
          </p:cNvPr>
          <p:cNvSpPr txBox="1"/>
          <p:nvPr/>
        </p:nvSpPr>
        <p:spPr>
          <a:xfrm>
            <a:off x="6511636" y="5997696"/>
            <a:ext cx="5545108"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latin typeface="Marianne" panose="02000000000000000000" pitchFamily="50" charset="0"/>
              </a:rPr>
              <a:t>Source : Banque de France, Poste Voyages de la Balance des paiements, septembre 2023</a:t>
            </a:r>
          </a:p>
        </p:txBody>
      </p:sp>
      <p:sp>
        <p:nvSpPr>
          <p:cNvPr id="6" name="object 3">
            <a:extLst>
              <a:ext uri="{FF2B5EF4-FFF2-40B4-BE49-F238E27FC236}">
                <a16:creationId xmlns:a16="http://schemas.microsoft.com/office/drawing/2014/main" id="{F2999EBC-5379-9305-6EDD-24BB195205AE}"/>
              </a:ext>
            </a:extLst>
          </p:cNvPr>
          <p:cNvSpPr/>
          <p:nvPr/>
        </p:nvSpPr>
        <p:spPr>
          <a:xfrm>
            <a:off x="-1" y="0"/>
            <a:ext cx="12192000" cy="1207193"/>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4F73B7"/>
          </a:solidFill>
        </p:spPr>
        <p:txBody>
          <a:bodyPr wrap="square" lIns="0" tIns="0" rIns="0" bIns="0" rtlCol="0"/>
          <a:lstStyle/>
          <a:p>
            <a:endParaRPr dirty="0"/>
          </a:p>
        </p:txBody>
      </p:sp>
      <p:sp>
        <p:nvSpPr>
          <p:cNvPr id="7" name="object 9">
            <a:extLst>
              <a:ext uri="{FF2B5EF4-FFF2-40B4-BE49-F238E27FC236}">
                <a16:creationId xmlns:a16="http://schemas.microsoft.com/office/drawing/2014/main" id="{575779B6-76FC-4CF9-9632-32564F8C7B50}"/>
              </a:ext>
            </a:extLst>
          </p:cNvPr>
          <p:cNvSpPr/>
          <p:nvPr/>
        </p:nvSpPr>
        <p:spPr>
          <a:xfrm>
            <a:off x="4873942" y="0"/>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sp>
        <p:nvSpPr>
          <p:cNvPr id="8" name="object 12">
            <a:extLst>
              <a:ext uri="{FF2B5EF4-FFF2-40B4-BE49-F238E27FC236}">
                <a16:creationId xmlns:a16="http://schemas.microsoft.com/office/drawing/2014/main" id="{846416F1-F7B0-7AEE-0EDD-8DA2D17E6883}"/>
              </a:ext>
            </a:extLst>
          </p:cNvPr>
          <p:cNvSpPr txBox="1"/>
          <p:nvPr/>
        </p:nvSpPr>
        <p:spPr>
          <a:xfrm>
            <a:off x="2563050" y="180709"/>
            <a:ext cx="7574657" cy="443711"/>
          </a:xfrm>
          <a:prstGeom prst="rect">
            <a:avLst/>
          </a:prstGeom>
        </p:spPr>
        <p:txBody>
          <a:bodyPr vert="horz" wrap="square" lIns="0" tIns="12700" rIns="0" bIns="0" rtlCol="0">
            <a:spAutoFit/>
          </a:bodyPr>
          <a:lstStyle/>
          <a:p>
            <a:pPr marL="12700">
              <a:lnSpc>
                <a:spcPct val="100000"/>
              </a:lnSpc>
              <a:spcBef>
                <a:spcPts val="100"/>
              </a:spcBef>
              <a:tabLst>
                <a:tab pos="1244600" algn="l"/>
              </a:tabLst>
            </a:pPr>
            <a:r>
              <a:rPr lang="fr-FR" sz="2800" spc="-25" dirty="0">
                <a:solidFill>
                  <a:schemeClr val="bg1"/>
                </a:solidFill>
                <a:latin typeface="Marianne" panose="02000000000000000000"/>
                <a:cs typeface="Tahoma"/>
              </a:rPr>
              <a:t>RECETTES INTERNATIONALES</a:t>
            </a:r>
            <a:endParaRPr lang="fr-FR" sz="2800" dirty="0">
              <a:solidFill>
                <a:schemeClr val="bg1"/>
              </a:solidFill>
              <a:latin typeface="Marianne" panose="02000000000000000000"/>
              <a:cs typeface="Arial"/>
            </a:endParaRPr>
          </a:p>
        </p:txBody>
      </p:sp>
      <p:grpSp>
        <p:nvGrpSpPr>
          <p:cNvPr id="21" name="Groupe 20">
            <a:extLst>
              <a:ext uri="{FF2B5EF4-FFF2-40B4-BE49-F238E27FC236}">
                <a16:creationId xmlns:a16="http://schemas.microsoft.com/office/drawing/2014/main" id="{11C2C103-D059-E08F-F6FE-535D95BC41AB}"/>
              </a:ext>
            </a:extLst>
          </p:cNvPr>
          <p:cNvGrpSpPr/>
          <p:nvPr/>
        </p:nvGrpSpPr>
        <p:grpSpPr>
          <a:xfrm>
            <a:off x="1362075" y="734138"/>
            <a:ext cx="8631485" cy="45719"/>
            <a:chOff x="404515" y="791289"/>
            <a:chExt cx="9589046" cy="0"/>
          </a:xfrm>
        </p:grpSpPr>
        <p:cxnSp>
          <p:nvCxnSpPr>
            <p:cNvPr id="9" name="Connecteur droit 8">
              <a:extLst>
                <a:ext uri="{FF2B5EF4-FFF2-40B4-BE49-F238E27FC236}">
                  <a16:creationId xmlns:a16="http://schemas.microsoft.com/office/drawing/2014/main" id="{2E893FC8-FAB0-0B99-E88C-A3E738B0C27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bject 7">
              <a:extLst>
                <a:ext uri="{FF2B5EF4-FFF2-40B4-BE49-F238E27FC236}">
                  <a16:creationId xmlns:a16="http://schemas.microsoft.com/office/drawing/2014/main" id="{CF03F11A-CC72-8846-F862-4D2227452A80}"/>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19" name="object 8">
            <a:extLst>
              <a:ext uri="{FF2B5EF4-FFF2-40B4-BE49-F238E27FC236}">
                <a16:creationId xmlns:a16="http://schemas.microsoft.com/office/drawing/2014/main" id="{D5E0D0B7-B82B-401D-6E73-67C0ACB6AF8B}"/>
              </a:ext>
            </a:extLst>
          </p:cNvPr>
          <p:cNvSpPr/>
          <p:nvPr/>
        </p:nvSpPr>
        <p:spPr>
          <a:xfrm>
            <a:off x="11921489" y="326924"/>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9AAFD6"/>
          </a:solidFill>
        </p:spPr>
        <p:txBody>
          <a:bodyPr wrap="square" lIns="0" tIns="0" rIns="0" bIns="0" rtlCol="0"/>
          <a:lstStyle/>
          <a:p>
            <a:endParaRPr/>
          </a:p>
        </p:txBody>
      </p:sp>
      <p:sp>
        <p:nvSpPr>
          <p:cNvPr id="20" name="object 5">
            <a:extLst>
              <a:ext uri="{FF2B5EF4-FFF2-40B4-BE49-F238E27FC236}">
                <a16:creationId xmlns:a16="http://schemas.microsoft.com/office/drawing/2014/main" id="{EC552344-8FC8-18CF-C8D7-FC7921DB5959}"/>
              </a:ext>
            </a:extLst>
          </p:cNvPr>
          <p:cNvSpPr/>
          <p:nvPr/>
        </p:nvSpPr>
        <p:spPr>
          <a:xfrm>
            <a:off x="0" y="0"/>
            <a:ext cx="2971800" cy="1207193"/>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9AAFD6"/>
          </a:solidFill>
        </p:spPr>
        <p:txBody>
          <a:bodyPr wrap="square" lIns="0" tIns="0" rIns="0" bIns="0" rtlCol="0"/>
          <a:lstStyle/>
          <a:p>
            <a:endParaRPr/>
          </a:p>
        </p:txBody>
      </p:sp>
      <p:sp>
        <p:nvSpPr>
          <p:cNvPr id="5" name="object 9">
            <a:extLst>
              <a:ext uri="{FF2B5EF4-FFF2-40B4-BE49-F238E27FC236}">
                <a16:creationId xmlns:a16="http://schemas.microsoft.com/office/drawing/2014/main" id="{6A1E9929-7E7C-ED52-8176-8B76FFD4CCEA}"/>
              </a:ext>
            </a:extLst>
          </p:cNvPr>
          <p:cNvSpPr txBox="1"/>
          <p:nvPr/>
        </p:nvSpPr>
        <p:spPr>
          <a:xfrm>
            <a:off x="1865379" y="778753"/>
            <a:ext cx="84612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Marianne" panose="02000000000000000000" pitchFamily="50" charset="0"/>
              </a:rPr>
              <a:t>Recettes, dépenses et soldes</a:t>
            </a:r>
            <a:endParaRPr sz="1600" spc="40" dirty="0">
              <a:solidFill>
                <a:srgbClr val="FFFFFF"/>
              </a:solidFill>
              <a:latin typeface="Marianne" panose="02000000000000000000" pitchFamily="50" charset="0"/>
            </a:endParaRPr>
          </a:p>
        </p:txBody>
      </p:sp>
      <p:graphicFrame>
        <p:nvGraphicFramePr>
          <p:cNvPr id="11" name="Tableau 10">
            <a:extLst>
              <a:ext uri="{FF2B5EF4-FFF2-40B4-BE49-F238E27FC236}">
                <a16:creationId xmlns:a16="http://schemas.microsoft.com/office/drawing/2014/main" id="{B10E0C55-DDF2-401F-05C3-FC7D0A708057}"/>
              </a:ext>
            </a:extLst>
          </p:cNvPr>
          <p:cNvGraphicFramePr>
            <a:graphicFrameLocks noGrp="1"/>
          </p:cNvGraphicFramePr>
          <p:nvPr>
            <p:custDataLst>
              <p:tags r:id="rId1"/>
            </p:custDataLst>
            <p:extLst>
              <p:ext uri="{D42A27DB-BD31-4B8C-83A1-F6EECF244321}">
                <p14:modId xmlns:p14="http://schemas.microsoft.com/office/powerpoint/2010/main" val="1501605422"/>
              </p:ext>
            </p:extLst>
          </p:nvPr>
        </p:nvGraphicFramePr>
        <p:xfrm>
          <a:off x="301328" y="1251807"/>
          <a:ext cx="10891024" cy="4521054"/>
        </p:xfrm>
        <a:graphic>
          <a:graphicData uri="http://schemas.openxmlformats.org/drawingml/2006/table">
            <a:tbl>
              <a:tblPr/>
              <a:tblGrid>
                <a:gridCol w="745603">
                  <a:extLst>
                    <a:ext uri="{9D8B030D-6E8A-4147-A177-3AD203B41FA5}">
                      <a16:colId xmlns:a16="http://schemas.microsoft.com/office/drawing/2014/main" val="1435194388"/>
                    </a:ext>
                  </a:extLst>
                </a:gridCol>
                <a:gridCol w="2410252">
                  <a:extLst>
                    <a:ext uri="{9D8B030D-6E8A-4147-A177-3AD203B41FA5}">
                      <a16:colId xmlns:a16="http://schemas.microsoft.com/office/drawing/2014/main" val="3317436453"/>
                    </a:ext>
                  </a:extLst>
                </a:gridCol>
                <a:gridCol w="595013">
                  <a:extLst>
                    <a:ext uri="{9D8B030D-6E8A-4147-A177-3AD203B41FA5}">
                      <a16:colId xmlns:a16="http://schemas.microsoft.com/office/drawing/2014/main" val="3669713274"/>
                    </a:ext>
                  </a:extLst>
                </a:gridCol>
                <a:gridCol w="595013">
                  <a:extLst>
                    <a:ext uri="{9D8B030D-6E8A-4147-A177-3AD203B41FA5}">
                      <a16:colId xmlns:a16="http://schemas.microsoft.com/office/drawing/2014/main" val="1744415155"/>
                    </a:ext>
                  </a:extLst>
                </a:gridCol>
                <a:gridCol w="595013">
                  <a:extLst>
                    <a:ext uri="{9D8B030D-6E8A-4147-A177-3AD203B41FA5}">
                      <a16:colId xmlns:a16="http://schemas.microsoft.com/office/drawing/2014/main" val="3036788600"/>
                    </a:ext>
                  </a:extLst>
                </a:gridCol>
                <a:gridCol w="595013">
                  <a:extLst>
                    <a:ext uri="{9D8B030D-6E8A-4147-A177-3AD203B41FA5}">
                      <a16:colId xmlns:a16="http://schemas.microsoft.com/office/drawing/2014/main" val="555967403"/>
                    </a:ext>
                  </a:extLst>
                </a:gridCol>
                <a:gridCol w="595013">
                  <a:extLst>
                    <a:ext uri="{9D8B030D-6E8A-4147-A177-3AD203B41FA5}">
                      <a16:colId xmlns:a16="http://schemas.microsoft.com/office/drawing/2014/main" val="3542966248"/>
                    </a:ext>
                  </a:extLst>
                </a:gridCol>
                <a:gridCol w="595013">
                  <a:extLst>
                    <a:ext uri="{9D8B030D-6E8A-4147-A177-3AD203B41FA5}">
                      <a16:colId xmlns:a16="http://schemas.microsoft.com/office/drawing/2014/main" val="2990307752"/>
                    </a:ext>
                  </a:extLst>
                </a:gridCol>
                <a:gridCol w="595013">
                  <a:extLst>
                    <a:ext uri="{9D8B030D-6E8A-4147-A177-3AD203B41FA5}">
                      <a16:colId xmlns:a16="http://schemas.microsoft.com/office/drawing/2014/main" val="1947994558"/>
                    </a:ext>
                  </a:extLst>
                </a:gridCol>
                <a:gridCol w="595013">
                  <a:extLst>
                    <a:ext uri="{9D8B030D-6E8A-4147-A177-3AD203B41FA5}">
                      <a16:colId xmlns:a16="http://schemas.microsoft.com/office/drawing/2014/main" val="305786652"/>
                    </a:ext>
                  </a:extLst>
                </a:gridCol>
                <a:gridCol w="595013">
                  <a:extLst>
                    <a:ext uri="{9D8B030D-6E8A-4147-A177-3AD203B41FA5}">
                      <a16:colId xmlns:a16="http://schemas.microsoft.com/office/drawing/2014/main" val="58430025"/>
                    </a:ext>
                  </a:extLst>
                </a:gridCol>
                <a:gridCol w="595013">
                  <a:extLst>
                    <a:ext uri="{9D8B030D-6E8A-4147-A177-3AD203B41FA5}">
                      <a16:colId xmlns:a16="http://schemas.microsoft.com/office/drawing/2014/main" val="2503131231"/>
                    </a:ext>
                  </a:extLst>
                </a:gridCol>
                <a:gridCol w="595013">
                  <a:extLst>
                    <a:ext uri="{9D8B030D-6E8A-4147-A177-3AD203B41FA5}">
                      <a16:colId xmlns:a16="http://schemas.microsoft.com/office/drawing/2014/main" val="2252833570"/>
                    </a:ext>
                  </a:extLst>
                </a:gridCol>
                <a:gridCol w="595013">
                  <a:extLst>
                    <a:ext uri="{9D8B030D-6E8A-4147-A177-3AD203B41FA5}">
                      <a16:colId xmlns:a16="http://schemas.microsoft.com/office/drawing/2014/main" val="1024655432"/>
                    </a:ext>
                  </a:extLst>
                </a:gridCol>
                <a:gridCol w="595013">
                  <a:extLst>
                    <a:ext uri="{9D8B030D-6E8A-4147-A177-3AD203B41FA5}">
                      <a16:colId xmlns:a16="http://schemas.microsoft.com/office/drawing/2014/main" val="66404058"/>
                    </a:ext>
                  </a:extLst>
                </a:gridCol>
              </a:tblGrid>
              <a:tr h="301008">
                <a:tc>
                  <a:txBody>
                    <a:bodyPr/>
                    <a:lstStyle/>
                    <a:p>
                      <a:pPr algn="l" rtl="0" fontAlgn="ctr"/>
                      <a:r>
                        <a:rPr lang="fr-FR" sz="1000" b="1" i="0" u="none" strike="noStrike">
                          <a:solidFill>
                            <a:srgbClr val="FFFFFF"/>
                          </a:solidFill>
                          <a:effectLst/>
                          <a:latin typeface="Marianne" panose="02000000000000000000" pitchFamily="50"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l" rtl="0" fontAlgn="ctr"/>
                      <a:r>
                        <a:rPr lang="fr-FR" sz="1000" b="1" i="0" u="none" strike="noStrike">
                          <a:solidFill>
                            <a:srgbClr val="FFFFFF"/>
                          </a:solidFill>
                          <a:effectLst/>
                          <a:latin typeface="Marianne" panose="02000000000000000000" pitchFamily="50"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r" rtl="0" fontAlgn="ctr"/>
                      <a:r>
                        <a:rPr lang="fr-FR" sz="1000" b="1" i="0" u="none" strike="noStrike">
                          <a:solidFill>
                            <a:srgbClr val="FFFFFF"/>
                          </a:solidFill>
                          <a:effectLst/>
                          <a:latin typeface="Marianne" panose="02000000000000000000" pitchFamily="50" charset="0"/>
                        </a:rPr>
                        <a:t>août-22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546A"/>
                    </a:solidFill>
                  </a:tcPr>
                </a:tc>
                <a:tc>
                  <a:txBody>
                    <a:bodyPr/>
                    <a:lstStyle/>
                    <a:p>
                      <a:pPr algn="r" rtl="0" fontAlgn="ctr"/>
                      <a:r>
                        <a:rPr lang="fr-FR" sz="1000" b="1" i="0" u="none" strike="noStrike">
                          <a:solidFill>
                            <a:srgbClr val="FFFFFF"/>
                          </a:solidFill>
                          <a:effectLst/>
                          <a:latin typeface="Marianne" panose="02000000000000000000" pitchFamily="50" charset="0"/>
                        </a:rPr>
                        <a:t>sept-22</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r" rtl="0" fontAlgn="ctr"/>
                      <a:r>
                        <a:rPr lang="fr-FR" sz="1000" b="1" i="0" u="none" strike="noStrike">
                          <a:solidFill>
                            <a:srgbClr val="FFFFFF"/>
                          </a:solidFill>
                          <a:effectLst/>
                          <a:latin typeface="Marianne" panose="02000000000000000000" pitchFamily="50" charset="0"/>
                        </a:rPr>
                        <a:t>oct-22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r" rtl="0" fontAlgn="ctr"/>
                      <a:r>
                        <a:rPr lang="fr-FR" sz="1000" b="1" i="0" u="none" strike="noStrike">
                          <a:solidFill>
                            <a:srgbClr val="FFFFFF"/>
                          </a:solidFill>
                          <a:effectLst/>
                          <a:latin typeface="Marianne" panose="02000000000000000000" pitchFamily="50" charset="0"/>
                        </a:rPr>
                        <a:t>nov-22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r" rtl="0" fontAlgn="ctr"/>
                      <a:r>
                        <a:rPr lang="fr-FR" sz="1000" b="1" i="0" u="none" strike="noStrike">
                          <a:solidFill>
                            <a:srgbClr val="FFFFFF"/>
                          </a:solidFill>
                          <a:effectLst/>
                          <a:latin typeface="Marianne" panose="02000000000000000000" pitchFamily="50" charset="0"/>
                        </a:rPr>
                        <a:t>déc-22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r" rtl="0" fontAlgn="ctr"/>
                      <a:r>
                        <a:rPr lang="fr-FR" sz="1000" b="1" i="0" u="none" strike="noStrike">
                          <a:solidFill>
                            <a:srgbClr val="FFFFFF"/>
                          </a:solidFill>
                          <a:effectLst/>
                          <a:latin typeface="Marianne" panose="02000000000000000000" pitchFamily="50" charset="0"/>
                        </a:rPr>
                        <a:t>janv-23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r" rtl="0" fontAlgn="ctr"/>
                      <a:r>
                        <a:rPr lang="fr-FR" sz="1000" b="1" i="0" u="none" strike="noStrike">
                          <a:solidFill>
                            <a:srgbClr val="FFFFFF"/>
                          </a:solidFill>
                          <a:effectLst/>
                          <a:latin typeface="Marianne" panose="02000000000000000000" pitchFamily="50" charset="0"/>
                        </a:rPr>
                        <a:t>févr-23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r" rtl="0" fontAlgn="ctr"/>
                      <a:r>
                        <a:rPr lang="fr-FR" sz="1000" b="1" i="0" u="none" strike="noStrike">
                          <a:solidFill>
                            <a:srgbClr val="FFFFFF"/>
                          </a:solidFill>
                          <a:effectLst/>
                          <a:latin typeface="Marianne" panose="02000000000000000000" pitchFamily="50" charset="0"/>
                        </a:rPr>
                        <a:t>mars-23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r" rtl="0" fontAlgn="ctr"/>
                      <a:r>
                        <a:rPr lang="fr-FR" sz="1000" b="1" i="0" u="none" strike="noStrike">
                          <a:solidFill>
                            <a:srgbClr val="FFFFFF"/>
                          </a:solidFill>
                          <a:effectLst/>
                          <a:latin typeface="Marianne" panose="02000000000000000000" pitchFamily="50" charset="0"/>
                        </a:rPr>
                        <a:t>avr-23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r" rtl="0" fontAlgn="ctr"/>
                      <a:r>
                        <a:rPr lang="fr-FR" sz="1000" b="1" i="0" u="none" strike="noStrike">
                          <a:solidFill>
                            <a:srgbClr val="FFFFFF"/>
                          </a:solidFill>
                          <a:effectLst/>
                          <a:latin typeface="Marianne" panose="02000000000000000000" pitchFamily="50" charset="0"/>
                        </a:rPr>
                        <a:t>mai-23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r" rtl="0" fontAlgn="ctr"/>
                      <a:r>
                        <a:rPr lang="fr-FR" sz="1000" b="1" i="0" u="none" strike="noStrike">
                          <a:solidFill>
                            <a:srgbClr val="FFFFFF"/>
                          </a:solidFill>
                          <a:effectLst/>
                          <a:latin typeface="Marianne" panose="02000000000000000000" pitchFamily="50" charset="0"/>
                        </a:rPr>
                        <a:t>juin-23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8FC5"/>
                    </a:solidFill>
                  </a:tcPr>
                </a:tc>
                <a:tc>
                  <a:txBody>
                    <a:bodyPr/>
                    <a:lstStyle/>
                    <a:p>
                      <a:pPr algn="r" rtl="0" fontAlgn="ctr"/>
                      <a:r>
                        <a:rPr lang="fr-FR" sz="1000" b="1" i="0" u="none" strike="noStrike">
                          <a:solidFill>
                            <a:srgbClr val="FFFFFF"/>
                          </a:solidFill>
                          <a:effectLst/>
                          <a:latin typeface="Marianne" panose="02000000000000000000" pitchFamily="50" charset="0"/>
                        </a:rPr>
                        <a:t>juil-23</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8FC5"/>
                    </a:solidFill>
                  </a:tcPr>
                </a:tc>
                <a:tc>
                  <a:txBody>
                    <a:bodyPr/>
                    <a:lstStyle/>
                    <a:p>
                      <a:pPr algn="r" rtl="0" fontAlgn="ctr"/>
                      <a:r>
                        <a:rPr lang="fr-FR" sz="1000" b="1" i="0" u="none" strike="noStrike">
                          <a:solidFill>
                            <a:srgbClr val="FFFFFF"/>
                          </a:solidFill>
                          <a:effectLst/>
                          <a:latin typeface="Marianne" panose="02000000000000000000" pitchFamily="50" charset="0"/>
                        </a:rPr>
                        <a:t>août-23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546A"/>
                    </a:solidFill>
                  </a:tcPr>
                </a:tc>
                <a:extLst>
                  <a:ext uri="{0D108BD9-81ED-4DB2-BD59-A6C34878D82A}">
                    <a16:rowId xmlns:a16="http://schemas.microsoft.com/office/drawing/2014/main" val="850273779"/>
                  </a:ext>
                </a:extLst>
              </a:tr>
              <a:tr h="223192">
                <a:tc rowSpan="6">
                  <a:txBody>
                    <a:bodyPr/>
                    <a:lstStyle/>
                    <a:p>
                      <a:pPr algn="ctr" rtl="0" fontAlgn="ctr"/>
                      <a:r>
                        <a:rPr lang="fr-FR" sz="1000" b="1" i="0" u="none" strike="noStrike">
                          <a:solidFill>
                            <a:srgbClr val="FFFFFF"/>
                          </a:solidFill>
                          <a:effectLst/>
                          <a:latin typeface="Marianne" panose="02000000000000000000" pitchFamily="50" charset="0"/>
                        </a:rPr>
                        <a:t>Recettes</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l" rtl="0" fontAlgn="ctr"/>
                      <a:r>
                        <a:rPr lang="fr-FR" sz="1000" b="0" i="0" u="none" strike="noStrike" dirty="0">
                          <a:solidFill>
                            <a:srgbClr val="7F7F7F"/>
                          </a:solidFill>
                          <a:effectLst/>
                          <a:latin typeface="Marianne" panose="02000000000000000000" pitchFamily="50" charset="0"/>
                        </a:rPr>
                        <a:t>volume mensuel en Md€</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fr-FR" sz="1000" b="0" i="0" u="none" strike="noStrike">
                          <a:solidFill>
                            <a:srgbClr val="7F7F7F"/>
                          </a:solidFill>
                          <a:effectLst/>
                          <a:latin typeface="Marianne" panose="02000000000000000000" pitchFamily="50" charset="0"/>
                        </a:rPr>
                        <a:t>5,6</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7,9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620754703"/>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n-1</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36,1%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28,8%</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17,0%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13,2%</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02532505"/>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2019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-3,9%</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2,0%</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11,7%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25360814"/>
                  </a:ext>
                </a:extLst>
              </a:tr>
              <a:tr h="29072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volume cumulé de janv à date en Md€</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39,6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rtl="0" fontAlgn="ctr"/>
                      <a:r>
                        <a:rPr lang="fr-FR" sz="1000" b="0" i="0" u="none" strike="noStrike">
                          <a:solidFill>
                            <a:srgbClr val="7F7F7F"/>
                          </a:solidFill>
                          <a:effectLst/>
                          <a:latin typeface="Marianne" panose="02000000000000000000" pitchFamily="50" charset="0"/>
                        </a:rPr>
                        <a:t>45,2</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49,4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52,7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56,7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21,4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28,3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36,2</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44,3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516831772"/>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n-1</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94,9%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83,4%</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75,6%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69,4%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64,3%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29,7%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22,9%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12,3%</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1" i="0" u="none" strike="noStrike">
                          <a:solidFill>
                            <a:srgbClr val="7F7F7F"/>
                          </a:solidFill>
                          <a:effectLst/>
                          <a:latin typeface="Marianne" panose="02000000000000000000" pitchFamily="50" charset="0"/>
                        </a:rPr>
                        <a:t>11,6%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747346999"/>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2019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0,7%</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13,5%</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1" i="0" u="none" strike="noStrike">
                          <a:solidFill>
                            <a:srgbClr val="7F7F7F"/>
                          </a:solidFill>
                          <a:effectLst/>
                          <a:latin typeface="Marianne" panose="02000000000000000000" pitchFamily="50" charset="0"/>
                        </a:rPr>
                        <a:t>13,2%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580366177"/>
                  </a:ext>
                </a:extLst>
              </a:tr>
              <a:tr h="223192">
                <a:tc rowSpan="6">
                  <a:txBody>
                    <a:bodyPr/>
                    <a:lstStyle/>
                    <a:p>
                      <a:pPr algn="ctr" rtl="0" fontAlgn="ctr"/>
                      <a:r>
                        <a:rPr lang="fr-FR" sz="1000" b="1" i="0" u="none" strike="noStrike">
                          <a:solidFill>
                            <a:srgbClr val="FFFFFF"/>
                          </a:solidFill>
                          <a:effectLst/>
                          <a:latin typeface="Marianne" panose="02000000000000000000" pitchFamily="50" charset="0"/>
                        </a:rPr>
                        <a:t>Dépenses</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l" rtl="0" fontAlgn="ctr"/>
                      <a:r>
                        <a:rPr lang="fr-FR" sz="1000" b="0" i="0" u="none" strike="noStrike">
                          <a:solidFill>
                            <a:srgbClr val="7F7F7F"/>
                          </a:solidFill>
                          <a:effectLst/>
                          <a:latin typeface="Marianne" panose="02000000000000000000" pitchFamily="50" charset="0"/>
                        </a:rPr>
                        <a:t>volume mensuel en Md€</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fr-FR" sz="1000" b="0" i="0" u="none" strike="noStrike">
                          <a:solidFill>
                            <a:srgbClr val="7F7F7F"/>
                          </a:solidFill>
                          <a:effectLst/>
                          <a:latin typeface="Marianne" panose="02000000000000000000" pitchFamily="50" charset="0"/>
                        </a:rPr>
                        <a:t>4,0</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5,4</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545246471"/>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n-1</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35,2%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22,0%</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16,1%</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8673693"/>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2019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-3,5%</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17,8%</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727869509"/>
                  </a:ext>
                </a:extLst>
              </a:tr>
              <a:tr h="29072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volume cumulé de janv à date en Md€</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25,8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rtl="0" fontAlgn="ctr"/>
                      <a:r>
                        <a:rPr lang="fr-FR" sz="1000" b="0" i="0" u="none" strike="noStrike">
                          <a:solidFill>
                            <a:srgbClr val="7F7F7F"/>
                          </a:solidFill>
                          <a:effectLst/>
                          <a:latin typeface="Marianne" panose="02000000000000000000" pitchFamily="50" charset="0"/>
                        </a:rPr>
                        <a:t>29,7</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36,4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39,2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22,7</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29,6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706536313"/>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n-1</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38,3%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35,9%</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30,2%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28,7%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48,3%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21,5%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20,1%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20,2%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17,8%</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1" i="0" u="none" strike="noStrike">
                          <a:solidFill>
                            <a:srgbClr val="7F7F7F"/>
                          </a:solidFill>
                          <a:effectLst/>
                          <a:latin typeface="Marianne" panose="02000000000000000000" pitchFamily="50" charset="0"/>
                        </a:rPr>
                        <a:t>14,7%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850058189"/>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2019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-18,2%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-16,5%</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-15,0%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-10,1%</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1" i="0" u="none" strike="noStrike">
                          <a:solidFill>
                            <a:srgbClr val="7F7F7F"/>
                          </a:solidFill>
                          <a:effectLst/>
                          <a:latin typeface="Marianne" panose="02000000000000000000" pitchFamily="50" charset="0"/>
                        </a:rPr>
                        <a:t>-6,1%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760410339"/>
                  </a:ext>
                </a:extLst>
              </a:tr>
              <a:tr h="223192">
                <a:tc rowSpan="6">
                  <a:txBody>
                    <a:bodyPr/>
                    <a:lstStyle/>
                    <a:p>
                      <a:pPr algn="ctr" rtl="0" fontAlgn="ctr"/>
                      <a:r>
                        <a:rPr lang="fr-FR" sz="1000" b="1" i="0" u="none" strike="noStrike">
                          <a:solidFill>
                            <a:srgbClr val="FFFFFF"/>
                          </a:solidFill>
                          <a:effectLst/>
                          <a:latin typeface="Marianne" panose="02000000000000000000" pitchFamily="50" charset="0"/>
                        </a:rPr>
                        <a:t>Solde</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3B7"/>
                    </a:solidFill>
                  </a:tcPr>
                </a:tc>
                <a:tc>
                  <a:txBody>
                    <a:bodyPr/>
                    <a:lstStyle/>
                    <a:p>
                      <a:pPr algn="l" rtl="0" fontAlgn="ctr"/>
                      <a:r>
                        <a:rPr lang="fr-FR" sz="1000" b="0" i="0" u="none" strike="noStrike">
                          <a:solidFill>
                            <a:srgbClr val="7F7F7F"/>
                          </a:solidFill>
                          <a:effectLst/>
                          <a:latin typeface="Marianne" panose="02000000000000000000" pitchFamily="50" charset="0"/>
                        </a:rPr>
                        <a:t>volume mensuel en Md€</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fr-FR" sz="1000" b="0" i="0" u="none" strike="noStrike">
                          <a:solidFill>
                            <a:srgbClr val="7F7F7F"/>
                          </a:solidFill>
                          <a:effectLst/>
                          <a:latin typeface="Marianne" panose="02000000000000000000" pitchFamily="50" charset="0"/>
                        </a:rPr>
                        <a:t>1,6</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2,5</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602981090"/>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n-1</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49,5%</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68,5%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404,8%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7,4%</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30,5%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47941515"/>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2019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-4,9%</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-62,6%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192,7%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88,1%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441,3%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531,7%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123,2%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Marianne" panose="02000000000000000000" pitchFamily="50" charset="0"/>
                        </a:rPr>
                        <a:t>-21,3%</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1" i="0" u="none" strike="noStrike">
                          <a:solidFill>
                            <a:srgbClr val="7F7F7F"/>
                          </a:solidFill>
                          <a:effectLst/>
                          <a:latin typeface="Marianne" panose="02000000000000000000" pitchFamily="50" charset="0"/>
                        </a:rPr>
                        <a:t>23,9%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91987280"/>
                  </a:ext>
                </a:extLst>
              </a:tr>
              <a:tr h="29072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volume cumulé de janv à date en Md€</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13,8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rtl="0" fontAlgn="ctr"/>
                      <a:r>
                        <a:rPr lang="fr-FR" sz="1000" b="0" i="0" u="none" strike="noStrike">
                          <a:solidFill>
                            <a:srgbClr val="7F7F7F"/>
                          </a:solidFill>
                          <a:effectLst/>
                          <a:latin typeface="Marianne" panose="02000000000000000000" pitchFamily="50" charset="0"/>
                        </a:rPr>
                        <a:t>15,4</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0" i="0" u="none" strike="noStrike">
                          <a:solidFill>
                            <a:srgbClr val="7F7F7F"/>
                          </a:solidFill>
                          <a:effectLst/>
                          <a:latin typeface="Marianne" panose="02000000000000000000" pitchFamily="50" charset="0"/>
                        </a:rPr>
                        <a:t>13,5</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14,7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836585475"/>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n-1</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723,7%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462,1%</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409,0%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419,9%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333,4%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4,1%</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1" i="0" u="none" strike="noStrike">
                          <a:solidFill>
                            <a:srgbClr val="7F7F7F"/>
                          </a:solidFill>
                          <a:effectLst/>
                          <a:latin typeface="Marianne" panose="02000000000000000000" pitchFamily="50" charset="0"/>
                        </a:rPr>
                        <a:t>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558021344"/>
                  </a:ext>
                </a:extLst>
              </a:tr>
              <a:tr h="223192">
                <a:tc vMerge="1">
                  <a:txBody>
                    <a:bodyPr/>
                    <a:lstStyle/>
                    <a:p>
                      <a:endParaRPr lang="fr-FR"/>
                    </a:p>
                  </a:txBody>
                  <a:tcPr/>
                </a:tc>
                <a:tc>
                  <a:txBody>
                    <a:bodyPr/>
                    <a:lstStyle/>
                    <a:p>
                      <a:pPr algn="l" rtl="0" fontAlgn="ctr"/>
                      <a:r>
                        <a:rPr lang="fr-FR" sz="1000" b="0" i="0" u="none" strike="noStrike">
                          <a:solidFill>
                            <a:srgbClr val="7F7F7F"/>
                          </a:solidFill>
                          <a:effectLst/>
                          <a:latin typeface="Marianne" panose="02000000000000000000" pitchFamily="50" charset="0"/>
                        </a:rPr>
                        <a:t>Evol. en % versus 2019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ctr" rtl="0" fontAlgn="ctr"/>
                      <a:r>
                        <a:rPr lang="fr-FR" sz="1000" b="1" i="0" u="none" strike="noStrike">
                          <a:solidFill>
                            <a:srgbClr val="7F7F7F"/>
                          </a:solidFill>
                          <a:effectLst/>
                          <a:latin typeface="Marianne" panose="02000000000000000000" pitchFamily="50" charset="0"/>
                        </a:rPr>
                        <a:t>82,5%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66,7%</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61,3%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57,2%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50,7%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44,3%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85,9%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86,4%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230,7%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305,2%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214,7%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0" i="0" u="none" strike="noStrike">
                          <a:solidFill>
                            <a:srgbClr val="7F7F7F"/>
                          </a:solidFill>
                          <a:effectLst/>
                          <a:latin typeface="Marianne" panose="02000000000000000000" pitchFamily="50" charset="0"/>
                        </a:rPr>
                        <a:t>103,3%</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fr-FR" sz="1000" b="1" i="0" u="none" strike="noStrike" dirty="0">
                          <a:solidFill>
                            <a:srgbClr val="7F7F7F"/>
                          </a:solidFill>
                          <a:effectLst/>
                          <a:latin typeface="Marianne" panose="02000000000000000000" pitchFamily="50" charset="0"/>
                        </a:rPr>
                        <a:t>93,2%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793274074"/>
                  </a:ext>
                </a:extLst>
              </a:tr>
            </a:tbl>
          </a:graphicData>
        </a:graphic>
      </p:graphicFrame>
      <p:sp>
        <p:nvSpPr>
          <p:cNvPr id="15" name="Espace réservé du pied de page 2">
            <a:extLst>
              <a:ext uri="{FF2B5EF4-FFF2-40B4-BE49-F238E27FC236}">
                <a16:creationId xmlns:a16="http://schemas.microsoft.com/office/drawing/2014/main" id="{5976946A-390A-4AF6-5B29-B7DF685F762B}"/>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16" name="Groupe 15">
            <a:extLst>
              <a:ext uri="{FF2B5EF4-FFF2-40B4-BE49-F238E27FC236}">
                <a16:creationId xmlns:a16="http://schemas.microsoft.com/office/drawing/2014/main" id="{9496084D-AF37-62F8-F6B8-78D939748D01}"/>
              </a:ext>
            </a:extLst>
          </p:cNvPr>
          <p:cNvGrpSpPr/>
          <p:nvPr/>
        </p:nvGrpSpPr>
        <p:grpSpPr>
          <a:xfrm>
            <a:off x="10759512" y="368787"/>
            <a:ext cx="894524" cy="469618"/>
            <a:chOff x="14835498" y="331603"/>
            <a:chExt cx="1409029" cy="739729"/>
          </a:xfrm>
        </p:grpSpPr>
        <p:sp>
          <p:nvSpPr>
            <p:cNvPr id="17" name="bg object 22">
              <a:extLst>
                <a:ext uri="{FF2B5EF4-FFF2-40B4-BE49-F238E27FC236}">
                  <a16:creationId xmlns:a16="http://schemas.microsoft.com/office/drawing/2014/main" id="{69A2AC03-C4C5-E5E3-9943-23749BCDEF71}"/>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bg object 23">
              <a:extLst>
                <a:ext uri="{FF2B5EF4-FFF2-40B4-BE49-F238E27FC236}">
                  <a16:creationId xmlns:a16="http://schemas.microsoft.com/office/drawing/2014/main" id="{EE1AF241-7FCF-4A47-2D74-1F05AB35F29A}"/>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bg object 24">
              <a:extLst>
                <a:ext uri="{FF2B5EF4-FFF2-40B4-BE49-F238E27FC236}">
                  <a16:creationId xmlns:a16="http://schemas.microsoft.com/office/drawing/2014/main" id="{0B544037-221E-F4CC-0BEF-DDC9AB60BC5A}"/>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4" name="bg object 25">
              <a:extLst>
                <a:ext uri="{FF2B5EF4-FFF2-40B4-BE49-F238E27FC236}">
                  <a16:creationId xmlns:a16="http://schemas.microsoft.com/office/drawing/2014/main" id="{C136F4C2-F8B8-D907-851D-509B393A5386}"/>
                </a:ext>
              </a:extLst>
            </p:cNvPr>
            <p:cNvPicPr/>
            <p:nvPr/>
          </p:nvPicPr>
          <p:blipFill>
            <a:blip r:embed="rId4" cstate="print"/>
            <a:stretch>
              <a:fillRect/>
            </a:stretch>
          </p:blipFill>
          <p:spPr>
            <a:xfrm>
              <a:off x="14863369" y="372145"/>
              <a:ext cx="174078" cy="190474"/>
            </a:xfrm>
            <a:prstGeom prst="rect">
              <a:avLst/>
            </a:prstGeom>
          </p:spPr>
        </p:pic>
        <p:sp>
          <p:nvSpPr>
            <p:cNvPr id="25" name="bg object 26">
              <a:extLst>
                <a:ext uri="{FF2B5EF4-FFF2-40B4-BE49-F238E27FC236}">
                  <a16:creationId xmlns:a16="http://schemas.microsoft.com/office/drawing/2014/main" id="{8E0BAD4A-5614-908E-DAC3-6B4AED634E1A}"/>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6" name="bg object 27">
              <a:extLst>
                <a:ext uri="{FF2B5EF4-FFF2-40B4-BE49-F238E27FC236}">
                  <a16:creationId xmlns:a16="http://schemas.microsoft.com/office/drawing/2014/main" id="{BA2D48BC-B299-DC9F-6882-59A5EEEDE1F3}"/>
                </a:ext>
              </a:extLst>
            </p:cNvPr>
            <p:cNvPicPr/>
            <p:nvPr/>
          </p:nvPicPr>
          <p:blipFill>
            <a:blip r:embed="rId4" cstate="print"/>
            <a:stretch>
              <a:fillRect/>
            </a:stretch>
          </p:blipFill>
          <p:spPr>
            <a:xfrm>
              <a:off x="15319313" y="615600"/>
              <a:ext cx="174066" cy="190474"/>
            </a:xfrm>
            <a:prstGeom prst="rect">
              <a:avLst/>
            </a:prstGeom>
          </p:spPr>
        </p:pic>
        <p:sp>
          <p:nvSpPr>
            <p:cNvPr id="27" name="bg object 28">
              <a:extLst>
                <a:ext uri="{FF2B5EF4-FFF2-40B4-BE49-F238E27FC236}">
                  <a16:creationId xmlns:a16="http://schemas.microsoft.com/office/drawing/2014/main" id="{086575A4-E5AF-B8A6-0F94-43BE7BDA2478}"/>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8" name="bg object 29">
              <a:extLst>
                <a:ext uri="{FF2B5EF4-FFF2-40B4-BE49-F238E27FC236}">
                  <a16:creationId xmlns:a16="http://schemas.microsoft.com/office/drawing/2014/main" id="{E8BBC9E3-62E3-B624-4E5C-7C73F7FFB794}"/>
                </a:ext>
              </a:extLst>
            </p:cNvPr>
            <p:cNvPicPr/>
            <p:nvPr/>
          </p:nvPicPr>
          <p:blipFill>
            <a:blip r:embed="rId5" cstate="print"/>
            <a:stretch>
              <a:fillRect/>
            </a:stretch>
          </p:blipFill>
          <p:spPr>
            <a:xfrm>
              <a:off x="14863181" y="891808"/>
              <a:ext cx="1378851" cy="179524"/>
            </a:xfrm>
            <a:prstGeom prst="rect">
              <a:avLst/>
            </a:prstGeom>
          </p:spPr>
        </p:pic>
      </p:grpSp>
    </p:spTree>
    <p:extLst>
      <p:ext uri="{BB962C8B-B14F-4D97-AF65-F5344CB8AC3E}">
        <p14:creationId xmlns:p14="http://schemas.microsoft.com/office/powerpoint/2010/main" val="397750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
          </p:nvPr>
        </p:nvSpPr>
        <p:spPr>
          <a:xfrm>
            <a:off x="9702800" y="6356350"/>
            <a:ext cx="1651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58947D-6135-4BBC-93EE-A0BD5B10D0F8}" type="slidenum">
              <a:rPr lang="fr-FR" smtClean="0"/>
              <a:pPr/>
              <a:t>4</a:t>
            </a:fld>
            <a:endParaRPr lang="fr-FR" dirty="0"/>
          </a:p>
        </p:txBody>
      </p:sp>
      <p:sp>
        <p:nvSpPr>
          <p:cNvPr id="6" name="object 3">
            <a:extLst>
              <a:ext uri="{FF2B5EF4-FFF2-40B4-BE49-F238E27FC236}">
                <a16:creationId xmlns:a16="http://schemas.microsoft.com/office/drawing/2014/main" id="{F2999EBC-5379-9305-6EDD-24BB195205AE}"/>
              </a:ext>
            </a:extLst>
          </p:cNvPr>
          <p:cNvSpPr/>
          <p:nvPr/>
        </p:nvSpPr>
        <p:spPr>
          <a:xfrm>
            <a:off x="-1" y="0"/>
            <a:ext cx="12192000" cy="1207193"/>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4F73B7"/>
          </a:solidFill>
        </p:spPr>
        <p:txBody>
          <a:bodyPr wrap="square" lIns="0" tIns="0" rIns="0" bIns="0" rtlCol="0"/>
          <a:lstStyle/>
          <a:p>
            <a:endParaRPr dirty="0"/>
          </a:p>
        </p:txBody>
      </p:sp>
      <p:sp>
        <p:nvSpPr>
          <p:cNvPr id="7" name="object 9">
            <a:extLst>
              <a:ext uri="{FF2B5EF4-FFF2-40B4-BE49-F238E27FC236}">
                <a16:creationId xmlns:a16="http://schemas.microsoft.com/office/drawing/2014/main" id="{575779B6-76FC-4CF9-9632-32564F8C7B50}"/>
              </a:ext>
            </a:extLst>
          </p:cNvPr>
          <p:cNvSpPr/>
          <p:nvPr/>
        </p:nvSpPr>
        <p:spPr>
          <a:xfrm>
            <a:off x="4873942" y="0"/>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sp>
        <p:nvSpPr>
          <p:cNvPr id="8" name="object 12">
            <a:extLst>
              <a:ext uri="{FF2B5EF4-FFF2-40B4-BE49-F238E27FC236}">
                <a16:creationId xmlns:a16="http://schemas.microsoft.com/office/drawing/2014/main" id="{846416F1-F7B0-7AEE-0EDD-8DA2D17E6883}"/>
              </a:ext>
            </a:extLst>
          </p:cNvPr>
          <p:cNvSpPr txBox="1"/>
          <p:nvPr/>
        </p:nvSpPr>
        <p:spPr>
          <a:xfrm>
            <a:off x="2563050" y="180709"/>
            <a:ext cx="7574657" cy="443711"/>
          </a:xfrm>
          <a:prstGeom prst="rect">
            <a:avLst/>
          </a:prstGeom>
        </p:spPr>
        <p:txBody>
          <a:bodyPr vert="horz" wrap="square" lIns="0" tIns="12700" rIns="0" bIns="0" rtlCol="0">
            <a:spAutoFit/>
          </a:bodyPr>
          <a:lstStyle/>
          <a:p>
            <a:pPr marL="12700">
              <a:lnSpc>
                <a:spcPct val="100000"/>
              </a:lnSpc>
              <a:spcBef>
                <a:spcPts val="100"/>
              </a:spcBef>
              <a:tabLst>
                <a:tab pos="1244600" algn="l"/>
              </a:tabLst>
            </a:pPr>
            <a:r>
              <a:rPr lang="fr-FR" sz="2800" spc="-25" dirty="0">
                <a:solidFill>
                  <a:schemeClr val="bg1"/>
                </a:solidFill>
                <a:latin typeface="Marianne" panose="02000000000000000000"/>
                <a:cs typeface="Tahoma"/>
              </a:rPr>
              <a:t>RECETTES INTERNATIONALES</a:t>
            </a:r>
            <a:endParaRPr lang="fr-FR" sz="2800" dirty="0">
              <a:solidFill>
                <a:schemeClr val="bg1"/>
              </a:solidFill>
              <a:latin typeface="Marianne" panose="02000000000000000000"/>
              <a:cs typeface="Arial"/>
            </a:endParaRPr>
          </a:p>
        </p:txBody>
      </p:sp>
      <p:grpSp>
        <p:nvGrpSpPr>
          <p:cNvPr id="21" name="Groupe 20">
            <a:extLst>
              <a:ext uri="{FF2B5EF4-FFF2-40B4-BE49-F238E27FC236}">
                <a16:creationId xmlns:a16="http://schemas.microsoft.com/office/drawing/2014/main" id="{11C2C103-D059-E08F-F6FE-535D95BC41AB}"/>
              </a:ext>
            </a:extLst>
          </p:cNvPr>
          <p:cNvGrpSpPr/>
          <p:nvPr/>
        </p:nvGrpSpPr>
        <p:grpSpPr>
          <a:xfrm>
            <a:off x="1362075" y="734138"/>
            <a:ext cx="8631485" cy="45719"/>
            <a:chOff x="404515" y="791289"/>
            <a:chExt cx="9589046" cy="0"/>
          </a:xfrm>
        </p:grpSpPr>
        <p:cxnSp>
          <p:nvCxnSpPr>
            <p:cNvPr id="9" name="Connecteur droit 8">
              <a:extLst>
                <a:ext uri="{FF2B5EF4-FFF2-40B4-BE49-F238E27FC236}">
                  <a16:creationId xmlns:a16="http://schemas.microsoft.com/office/drawing/2014/main" id="{2E893FC8-FAB0-0B99-E88C-A3E738B0C27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bject 7">
              <a:extLst>
                <a:ext uri="{FF2B5EF4-FFF2-40B4-BE49-F238E27FC236}">
                  <a16:creationId xmlns:a16="http://schemas.microsoft.com/office/drawing/2014/main" id="{CF03F11A-CC72-8846-F862-4D2227452A80}"/>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19" name="object 8">
            <a:extLst>
              <a:ext uri="{FF2B5EF4-FFF2-40B4-BE49-F238E27FC236}">
                <a16:creationId xmlns:a16="http://schemas.microsoft.com/office/drawing/2014/main" id="{D5E0D0B7-B82B-401D-6E73-67C0ACB6AF8B}"/>
              </a:ext>
            </a:extLst>
          </p:cNvPr>
          <p:cNvSpPr/>
          <p:nvPr/>
        </p:nvSpPr>
        <p:spPr>
          <a:xfrm>
            <a:off x="11921489" y="326924"/>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9AAFD6"/>
          </a:solidFill>
        </p:spPr>
        <p:txBody>
          <a:bodyPr wrap="square" lIns="0" tIns="0" rIns="0" bIns="0" rtlCol="0"/>
          <a:lstStyle/>
          <a:p>
            <a:endParaRPr/>
          </a:p>
        </p:txBody>
      </p:sp>
      <p:sp>
        <p:nvSpPr>
          <p:cNvPr id="20" name="object 5">
            <a:extLst>
              <a:ext uri="{FF2B5EF4-FFF2-40B4-BE49-F238E27FC236}">
                <a16:creationId xmlns:a16="http://schemas.microsoft.com/office/drawing/2014/main" id="{EC552344-8FC8-18CF-C8D7-FC7921DB5959}"/>
              </a:ext>
            </a:extLst>
          </p:cNvPr>
          <p:cNvSpPr/>
          <p:nvPr/>
        </p:nvSpPr>
        <p:spPr>
          <a:xfrm>
            <a:off x="0" y="0"/>
            <a:ext cx="2971800" cy="1207193"/>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9AAFD6"/>
          </a:solidFill>
        </p:spPr>
        <p:txBody>
          <a:bodyPr wrap="square" lIns="0" tIns="0" rIns="0" bIns="0" rtlCol="0"/>
          <a:lstStyle/>
          <a:p>
            <a:endParaRPr/>
          </a:p>
        </p:txBody>
      </p:sp>
      <p:sp>
        <p:nvSpPr>
          <p:cNvPr id="5" name="object 9">
            <a:extLst>
              <a:ext uri="{FF2B5EF4-FFF2-40B4-BE49-F238E27FC236}">
                <a16:creationId xmlns:a16="http://schemas.microsoft.com/office/drawing/2014/main" id="{6A1E9929-7E7C-ED52-8176-8B76FFD4CCEA}"/>
              </a:ext>
            </a:extLst>
          </p:cNvPr>
          <p:cNvSpPr txBox="1"/>
          <p:nvPr/>
        </p:nvSpPr>
        <p:spPr>
          <a:xfrm>
            <a:off x="1865379" y="778753"/>
            <a:ext cx="84612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Marianne" panose="02000000000000000000" pitchFamily="50" charset="0"/>
              </a:rPr>
              <a:t>Recettes</a:t>
            </a:r>
            <a:endParaRPr sz="1600" spc="40" dirty="0">
              <a:solidFill>
                <a:srgbClr val="FFFFFF"/>
              </a:solidFill>
              <a:latin typeface="Marianne" panose="02000000000000000000" pitchFamily="50" charset="0"/>
            </a:endParaRPr>
          </a:p>
        </p:txBody>
      </p:sp>
      <p:sp>
        <p:nvSpPr>
          <p:cNvPr id="15" name="Espace réservé du pied de page 2">
            <a:extLst>
              <a:ext uri="{FF2B5EF4-FFF2-40B4-BE49-F238E27FC236}">
                <a16:creationId xmlns:a16="http://schemas.microsoft.com/office/drawing/2014/main" id="{5976946A-390A-4AF6-5B29-B7DF685F762B}"/>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16" name="Groupe 15">
            <a:extLst>
              <a:ext uri="{FF2B5EF4-FFF2-40B4-BE49-F238E27FC236}">
                <a16:creationId xmlns:a16="http://schemas.microsoft.com/office/drawing/2014/main" id="{9496084D-AF37-62F8-F6B8-78D939748D01}"/>
              </a:ext>
            </a:extLst>
          </p:cNvPr>
          <p:cNvGrpSpPr/>
          <p:nvPr/>
        </p:nvGrpSpPr>
        <p:grpSpPr>
          <a:xfrm>
            <a:off x="10759512" y="368787"/>
            <a:ext cx="894524" cy="469618"/>
            <a:chOff x="14835498" y="331603"/>
            <a:chExt cx="1409029" cy="739729"/>
          </a:xfrm>
        </p:grpSpPr>
        <p:sp>
          <p:nvSpPr>
            <p:cNvPr id="17" name="bg object 22">
              <a:extLst>
                <a:ext uri="{FF2B5EF4-FFF2-40B4-BE49-F238E27FC236}">
                  <a16:creationId xmlns:a16="http://schemas.microsoft.com/office/drawing/2014/main" id="{69A2AC03-C4C5-E5E3-9943-23749BCDEF71}"/>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bg object 23">
              <a:extLst>
                <a:ext uri="{FF2B5EF4-FFF2-40B4-BE49-F238E27FC236}">
                  <a16:creationId xmlns:a16="http://schemas.microsoft.com/office/drawing/2014/main" id="{EE1AF241-7FCF-4A47-2D74-1F05AB35F29A}"/>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bg object 24">
              <a:extLst>
                <a:ext uri="{FF2B5EF4-FFF2-40B4-BE49-F238E27FC236}">
                  <a16:creationId xmlns:a16="http://schemas.microsoft.com/office/drawing/2014/main" id="{0B544037-221E-F4CC-0BEF-DDC9AB60BC5A}"/>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4" name="bg object 25">
              <a:extLst>
                <a:ext uri="{FF2B5EF4-FFF2-40B4-BE49-F238E27FC236}">
                  <a16:creationId xmlns:a16="http://schemas.microsoft.com/office/drawing/2014/main" id="{C136F4C2-F8B8-D907-851D-509B393A5386}"/>
                </a:ext>
              </a:extLst>
            </p:cNvPr>
            <p:cNvPicPr/>
            <p:nvPr/>
          </p:nvPicPr>
          <p:blipFill>
            <a:blip r:embed="rId4" cstate="print"/>
            <a:stretch>
              <a:fillRect/>
            </a:stretch>
          </p:blipFill>
          <p:spPr>
            <a:xfrm>
              <a:off x="14863369" y="372145"/>
              <a:ext cx="174078" cy="190474"/>
            </a:xfrm>
            <a:prstGeom prst="rect">
              <a:avLst/>
            </a:prstGeom>
          </p:spPr>
        </p:pic>
        <p:sp>
          <p:nvSpPr>
            <p:cNvPr id="25" name="bg object 26">
              <a:extLst>
                <a:ext uri="{FF2B5EF4-FFF2-40B4-BE49-F238E27FC236}">
                  <a16:creationId xmlns:a16="http://schemas.microsoft.com/office/drawing/2014/main" id="{8E0BAD4A-5614-908E-DAC3-6B4AED634E1A}"/>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6" name="bg object 27">
              <a:extLst>
                <a:ext uri="{FF2B5EF4-FFF2-40B4-BE49-F238E27FC236}">
                  <a16:creationId xmlns:a16="http://schemas.microsoft.com/office/drawing/2014/main" id="{BA2D48BC-B299-DC9F-6882-59A5EEEDE1F3}"/>
                </a:ext>
              </a:extLst>
            </p:cNvPr>
            <p:cNvPicPr/>
            <p:nvPr/>
          </p:nvPicPr>
          <p:blipFill>
            <a:blip r:embed="rId4" cstate="print"/>
            <a:stretch>
              <a:fillRect/>
            </a:stretch>
          </p:blipFill>
          <p:spPr>
            <a:xfrm>
              <a:off x="15319313" y="615600"/>
              <a:ext cx="174066" cy="190474"/>
            </a:xfrm>
            <a:prstGeom prst="rect">
              <a:avLst/>
            </a:prstGeom>
          </p:spPr>
        </p:pic>
        <p:sp>
          <p:nvSpPr>
            <p:cNvPr id="27" name="bg object 28">
              <a:extLst>
                <a:ext uri="{FF2B5EF4-FFF2-40B4-BE49-F238E27FC236}">
                  <a16:creationId xmlns:a16="http://schemas.microsoft.com/office/drawing/2014/main" id="{086575A4-E5AF-B8A6-0F94-43BE7BDA2478}"/>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8" name="bg object 29">
              <a:extLst>
                <a:ext uri="{FF2B5EF4-FFF2-40B4-BE49-F238E27FC236}">
                  <a16:creationId xmlns:a16="http://schemas.microsoft.com/office/drawing/2014/main" id="{E8BBC9E3-62E3-B624-4E5C-7C73F7FFB794}"/>
                </a:ext>
              </a:extLst>
            </p:cNvPr>
            <p:cNvPicPr/>
            <p:nvPr/>
          </p:nvPicPr>
          <p:blipFill>
            <a:blip r:embed="rId5" cstate="print"/>
            <a:stretch>
              <a:fillRect/>
            </a:stretch>
          </p:blipFill>
          <p:spPr>
            <a:xfrm>
              <a:off x="14863181" y="891808"/>
              <a:ext cx="1378851" cy="179524"/>
            </a:xfrm>
            <a:prstGeom prst="rect">
              <a:avLst/>
            </a:prstGeom>
          </p:spPr>
        </p:pic>
      </p:grpSp>
      <p:sp>
        <p:nvSpPr>
          <p:cNvPr id="3" name="Rectangle 2">
            <a:extLst>
              <a:ext uri="{FF2B5EF4-FFF2-40B4-BE49-F238E27FC236}">
                <a16:creationId xmlns:a16="http://schemas.microsoft.com/office/drawing/2014/main" id="{A3625E90-A9E7-2676-1B52-3C1C784D4FAE}"/>
              </a:ext>
            </a:extLst>
          </p:cNvPr>
          <p:cNvSpPr/>
          <p:nvPr/>
        </p:nvSpPr>
        <p:spPr>
          <a:xfrm>
            <a:off x="243003" y="1297426"/>
            <a:ext cx="10823659" cy="307777"/>
          </a:xfrm>
          <a:prstGeom prst="rect">
            <a:avLst/>
          </a:prstGeom>
        </p:spPr>
        <p:txBody>
          <a:bodyPr wrap="square">
            <a:spAutoFit/>
          </a:bodyPr>
          <a:lstStyle/>
          <a:p>
            <a:r>
              <a:rPr lang="fr-FR" sz="1400" b="1" dirty="0">
                <a:solidFill>
                  <a:srgbClr val="4F73B7"/>
                </a:solidFill>
                <a:effectLst/>
                <a:latin typeface="Arial" panose="020B0604020202020204" pitchFamily="34" charset="0"/>
                <a:ea typeface="Calibri" panose="020F0502020204030204" pitchFamily="34" charset="0"/>
              </a:rPr>
              <a:t>Recettes totales perçues à date sur l’année</a:t>
            </a:r>
            <a:endParaRPr lang="fr-FR" sz="1400" dirty="0">
              <a:solidFill>
                <a:srgbClr val="4F73B7"/>
              </a:solidFill>
              <a:effectLst/>
              <a:latin typeface="Calibri" panose="020F0502020204030204" pitchFamily="34" charset="0"/>
              <a:ea typeface="Calibri" panose="020F0502020204030204" pitchFamily="34" charset="0"/>
            </a:endParaRPr>
          </a:p>
        </p:txBody>
      </p:sp>
      <p:sp>
        <p:nvSpPr>
          <p:cNvPr id="18" name="ZoneTexte 17">
            <a:extLst>
              <a:ext uri="{FF2B5EF4-FFF2-40B4-BE49-F238E27FC236}">
                <a16:creationId xmlns:a16="http://schemas.microsoft.com/office/drawing/2014/main" id="{70891DFA-C535-962D-815E-4DC757CB3405}"/>
              </a:ext>
            </a:extLst>
          </p:cNvPr>
          <p:cNvSpPr txBox="1"/>
          <p:nvPr/>
        </p:nvSpPr>
        <p:spPr>
          <a:xfrm>
            <a:off x="199246" y="5845455"/>
            <a:ext cx="5545108"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latin typeface="Marianne" panose="02000000000000000000" pitchFamily="50" charset="0"/>
              </a:rPr>
              <a:t>Source : Banque de France, Poste Voyages de la Balance des paiements, septembre 2023</a:t>
            </a:r>
          </a:p>
        </p:txBody>
      </p:sp>
      <p:graphicFrame>
        <p:nvGraphicFramePr>
          <p:cNvPr id="30" name="Graphique 29">
            <a:extLst>
              <a:ext uri="{FF2B5EF4-FFF2-40B4-BE49-F238E27FC236}">
                <a16:creationId xmlns:a16="http://schemas.microsoft.com/office/drawing/2014/main" id="{554D8BF1-E56A-087B-564E-9195F714EF68}"/>
              </a:ext>
            </a:extLst>
          </p:cNvPr>
          <p:cNvGraphicFramePr>
            <a:graphicFrameLocks/>
          </p:cNvGraphicFramePr>
          <p:nvPr>
            <p:custDataLst>
              <p:tags r:id="rId1"/>
            </p:custDataLst>
            <p:extLst>
              <p:ext uri="{D42A27DB-BD31-4B8C-83A1-F6EECF244321}">
                <p14:modId xmlns:p14="http://schemas.microsoft.com/office/powerpoint/2010/main" val="2193643788"/>
              </p:ext>
            </p:extLst>
          </p:nvPr>
        </p:nvGraphicFramePr>
        <p:xfrm>
          <a:off x="414427" y="1919840"/>
          <a:ext cx="5792032" cy="3575049"/>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e 30">
            <a:extLst>
              <a:ext uri="{FF2B5EF4-FFF2-40B4-BE49-F238E27FC236}">
                <a16:creationId xmlns:a16="http://schemas.microsoft.com/office/drawing/2014/main" id="{408A26CA-AA7C-1590-E579-71F0532C4DA3}"/>
              </a:ext>
            </a:extLst>
          </p:cNvPr>
          <p:cNvGrpSpPr/>
          <p:nvPr/>
        </p:nvGrpSpPr>
        <p:grpSpPr>
          <a:xfrm>
            <a:off x="8772777" y="2193663"/>
            <a:ext cx="2500462" cy="1431161"/>
            <a:chOff x="4814596" y="3255426"/>
            <a:chExt cx="2267339" cy="1212509"/>
          </a:xfrm>
          <a:solidFill>
            <a:srgbClr val="FFC000"/>
          </a:solidFill>
        </p:grpSpPr>
        <p:sp>
          <p:nvSpPr>
            <p:cNvPr id="32" name="Rectangle 31">
              <a:extLst>
                <a:ext uri="{FF2B5EF4-FFF2-40B4-BE49-F238E27FC236}">
                  <a16:creationId xmlns:a16="http://schemas.microsoft.com/office/drawing/2014/main" id="{BCF950DA-5BAF-CADD-C849-97286FFB6578}"/>
                </a:ext>
              </a:extLst>
            </p:cNvPr>
            <p:cNvSpPr/>
            <p:nvPr/>
          </p:nvSpPr>
          <p:spPr>
            <a:xfrm>
              <a:off x="4814596" y="3259472"/>
              <a:ext cx="2267339" cy="1153908"/>
            </a:xfrm>
            <a:prstGeom prst="rect">
              <a:avLst/>
            </a:prstGeom>
            <a:solidFill>
              <a:srgbClr val="4F7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03D1EFE6-0CB2-A45F-42D1-D07D0B0A6B4B}"/>
                </a:ext>
              </a:extLst>
            </p:cNvPr>
            <p:cNvSpPr/>
            <p:nvPr/>
          </p:nvSpPr>
          <p:spPr>
            <a:xfrm>
              <a:off x="4934196" y="3255426"/>
              <a:ext cx="2028137" cy="1212509"/>
            </a:xfrm>
            <a:prstGeom prst="rect">
              <a:avLst/>
            </a:prstGeom>
            <a:noFill/>
          </p:spPr>
          <p:txBody>
            <a:bodyPr wrap="square">
              <a:spAutoFit/>
            </a:bodyPr>
            <a:lstStyle/>
            <a:p>
              <a:pPr algn="ctr"/>
              <a:r>
                <a:rPr lang="fr-FR" sz="2400" b="1" dirty="0">
                  <a:solidFill>
                    <a:schemeClr val="bg1"/>
                  </a:solidFill>
                  <a:latin typeface="Arial" panose="020B0604020202020204" pitchFamily="34" charset="0"/>
                  <a:cs typeface="Arial" panose="020B0604020202020204" pitchFamily="34" charset="0"/>
                </a:rPr>
                <a:t>8,1Md€ </a:t>
              </a:r>
            </a:p>
            <a:p>
              <a:pPr algn="ctr"/>
              <a:r>
                <a:rPr lang="fr-FR" sz="1300" i="1" dirty="0">
                  <a:solidFill>
                    <a:schemeClr val="bg1"/>
                  </a:solidFill>
                  <a:latin typeface="Arial" panose="020B0604020202020204" pitchFamily="34" charset="0"/>
                  <a:cs typeface="Arial" panose="020B0604020202020204" pitchFamily="34" charset="0"/>
                </a:rPr>
                <a:t>en août 2023</a:t>
              </a:r>
            </a:p>
            <a:p>
              <a:pPr algn="ctr"/>
              <a:r>
                <a:rPr lang="fr-FR" sz="2400" b="1" dirty="0">
                  <a:solidFill>
                    <a:schemeClr val="bg1"/>
                  </a:solidFill>
                  <a:latin typeface="Arial" panose="020B0604020202020204" pitchFamily="34" charset="0"/>
                  <a:cs typeface="Arial" panose="020B0604020202020204" pitchFamily="34" charset="0"/>
                </a:rPr>
                <a:t>+0,7Md€</a:t>
              </a:r>
            </a:p>
            <a:p>
              <a:pPr algn="ctr"/>
              <a:r>
                <a:rPr lang="fr-FR" sz="1300" i="1" dirty="0">
                  <a:solidFill>
                    <a:schemeClr val="bg1"/>
                  </a:solidFill>
                  <a:latin typeface="Arial" panose="020B0604020202020204" pitchFamily="34" charset="0"/>
                  <a:cs typeface="Arial" panose="020B0604020202020204" pitchFamily="34" charset="0"/>
                </a:rPr>
                <a:t>Par rapport à août </a:t>
              </a:r>
            </a:p>
            <a:p>
              <a:pPr algn="ctr"/>
              <a:r>
                <a:rPr lang="fr-FR" sz="1300" i="1" dirty="0">
                  <a:solidFill>
                    <a:schemeClr val="bg1"/>
                  </a:solidFill>
                  <a:latin typeface="Arial" panose="020B0604020202020204" pitchFamily="34" charset="0"/>
                  <a:cs typeface="Arial" panose="020B0604020202020204" pitchFamily="34" charset="0"/>
                </a:rPr>
                <a:t>2022</a:t>
              </a:r>
            </a:p>
          </p:txBody>
        </p:sp>
      </p:grpSp>
      <p:sp>
        <p:nvSpPr>
          <p:cNvPr id="34" name="ZoneTexte 33">
            <a:extLst>
              <a:ext uri="{FF2B5EF4-FFF2-40B4-BE49-F238E27FC236}">
                <a16:creationId xmlns:a16="http://schemas.microsoft.com/office/drawing/2014/main" id="{B505052D-99C8-A24A-C236-D1A0ED0548AD}"/>
              </a:ext>
            </a:extLst>
          </p:cNvPr>
          <p:cNvSpPr txBox="1"/>
          <p:nvPr/>
        </p:nvSpPr>
        <p:spPr>
          <a:xfrm>
            <a:off x="8713388" y="4175579"/>
            <a:ext cx="2848637" cy="1384995"/>
          </a:xfrm>
          <a:prstGeom prst="rect">
            <a:avLst/>
          </a:prstGeom>
          <a:noFill/>
        </p:spPr>
        <p:txBody>
          <a:bodyPr wrap="square" rtlCol="0">
            <a:spAutoFit/>
          </a:bodyPr>
          <a:lstStyle/>
          <a:p>
            <a:pPr algn="just"/>
            <a:r>
              <a:rPr lang="fr-FR" sz="1200" dirty="0">
                <a:solidFill>
                  <a:srgbClr val="7F7F7F"/>
                </a:solidFill>
                <a:latin typeface="Arial" panose="020B0604020202020204" pitchFamily="34" charset="0"/>
                <a:cs typeface="Arial" panose="020B0604020202020204" pitchFamily="34" charset="0"/>
              </a:rPr>
              <a:t>En août 2023, les recettes du tourisme international en France s’établissent à 8,1 milliards d’euros et sont en hausse de +0,8 Md€ par rapport à leur niveau de 2019, constituant un nouveau record en valeurs courantes.</a:t>
            </a:r>
          </a:p>
          <a:p>
            <a:pPr algn="just"/>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61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a:xfrm>
            <a:off x="9702800" y="6356350"/>
            <a:ext cx="1651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58947D-6135-4BBC-93EE-A0BD5B10D0F8}" type="slidenum">
              <a:rPr lang="fr-FR" smtClean="0"/>
              <a:pPr/>
              <a:t>5</a:t>
            </a:fld>
            <a:endParaRPr lang="fr-FR" dirty="0"/>
          </a:p>
        </p:txBody>
      </p:sp>
      <p:sp>
        <p:nvSpPr>
          <p:cNvPr id="9" name="object 9">
            <a:extLst>
              <a:ext uri="{FF2B5EF4-FFF2-40B4-BE49-F238E27FC236}">
                <a16:creationId xmlns:a16="http://schemas.microsoft.com/office/drawing/2014/main" id="{6EF4D171-9AB2-05A2-5347-A7EB124A2B56}"/>
              </a:ext>
            </a:extLst>
          </p:cNvPr>
          <p:cNvSpPr/>
          <p:nvPr/>
        </p:nvSpPr>
        <p:spPr>
          <a:xfrm>
            <a:off x="5230165" y="-14471"/>
            <a:ext cx="1972577" cy="80294"/>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1" name="Groupe 10">
            <a:extLst>
              <a:ext uri="{FF2B5EF4-FFF2-40B4-BE49-F238E27FC236}">
                <a16:creationId xmlns:a16="http://schemas.microsoft.com/office/drawing/2014/main" id="{E0175918-3A17-E941-5C29-37BD7153FA35}"/>
              </a:ext>
            </a:extLst>
          </p:cNvPr>
          <p:cNvGrpSpPr/>
          <p:nvPr/>
        </p:nvGrpSpPr>
        <p:grpSpPr>
          <a:xfrm>
            <a:off x="11032278" y="182240"/>
            <a:ext cx="894524" cy="469618"/>
            <a:chOff x="14835498" y="331603"/>
            <a:chExt cx="1409029" cy="739729"/>
          </a:xfrm>
        </p:grpSpPr>
        <p:sp>
          <p:nvSpPr>
            <p:cNvPr id="14" name="bg object 22">
              <a:extLst>
                <a:ext uri="{FF2B5EF4-FFF2-40B4-BE49-F238E27FC236}">
                  <a16:creationId xmlns:a16="http://schemas.microsoft.com/office/drawing/2014/main" id="{78D5630F-D4F9-3C11-178D-8A803FD4C4B1}"/>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15" name="bg object 23">
              <a:extLst>
                <a:ext uri="{FF2B5EF4-FFF2-40B4-BE49-F238E27FC236}">
                  <a16:creationId xmlns:a16="http://schemas.microsoft.com/office/drawing/2014/main" id="{F7FEE152-AF21-358B-FBE1-F2219D2A5E43}"/>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16" name="bg object 24">
              <a:extLst>
                <a:ext uri="{FF2B5EF4-FFF2-40B4-BE49-F238E27FC236}">
                  <a16:creationId xmlns:a16="http://schemas.microsoft.com/office/drawing/2014/main" id="{20B374D8-5634-43E7-D365-08B9507031F3}"/>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17" name="bg object 25">
              <a:extLst>
                <a:ext uri="{FF2B5EF4-FFF2-40B4-BE49-F238E27FC236}">
                  <a16:creationId xmlns:a16="http://schemas.microsoft.com/office/drawing/2014/main" id="{BB6197C0-D420-60FA-5517-AEC0EB8BAA0B}"/>
                </a:ext>
              </a:extLst>
            </p:cNvPr>
            <p:cNvPicPr/>
            <p:nvPr/>
          </p:nvPicPr>
          <p:blipFill>
            <a:blip r:embed="rId3" cstate="print"/>
            <a:stretch>
              <a:fillRect/>
            </a:stretch>
          </p:blipFill>
          <p:spPr>
            <a:xfrm>
              <a:off x="14863369" y="372145"/>
              <a:ext cx="174078" cy="190474"/>
            </a:xfrm>
            <a:prstGeom prst="rect">
              <a:avLst/>
            </a:prstGeom>
          </p:spPr>
        </p:pic>
        <p:sp>
          <p:nvSpPr>
            <p:cNvPr id="18" name="bg object 26">
              <a:extLst>
                <a:ext uri="{FF2B5EF4-FFF2-40B4-BE49-F238E27FC236}">
                  <a16:creationId xmlns:a16="http://schemas.microsoft.com/office/drawing/2014/main" id="{8B3CF2DC-6AEA-A45E-585E-D2E1CBE5AC3F}"/>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19" name="bg object 27">
              <a:extLst>
                <a:ext uri="{FF2B5EF4-FFF2-40B4-BE49-F238E27FC236}">
                  <a16:creationId xmlns:a16="http://schemas.microsoft.com/office/drawing/2014/main" id="{08A29A70-217C-42FB-6D68-4B3D6C70E298}"/>
                </a:ext>
              </a:extLst>
            </p:cNvPr>
            <p:cNvPicPr/>
            <p:nvPr/>
          </p:nvPicPr>
          <p:blipFill>
            <a:blip r:embed="rId3" cstate="print"/>
            <a:stretch>
              <a:fillRect/>
            </a:stretch>
          </p:blipFill>
          <p:spPr>
            <a:xfrm>
              <a:off x="15319313" y="615600"/>
              <a:ext cx="174066" cy="190474"/>
            </a:xfrm>
            <a:prstGeom prst="rect">
              <a:avLst/>
            </a:prstGeom>
          </p:spPr>
        </p:pic>
        <p:sp>
          <p:nvSpPr>
            <p:cNvPr id="21" name="bg object 28">
              <a:extLst>
                <a:ext uri="{FF2B5EF4-FFF2-40B4-BE49-F238E27FC236}">
                  <a16:creationId xmlns:a16="http://schemas.microsoft.com/office/drawing/2014/main" id="{040B8E3A-EEDA-7681-4E6C-B878924E1A76}"/>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34" name="bg object 29">
              <a:extLst>
                <a:ext uri="{FF2B5EF4-FFF2-40B4-BE49-F238E27FC236}">
                  <a16:creationId xmlns:a16="http://schemas.microsoft.com/office/drawing/2014/main" id="{AD2071BC-8D43-C803-D19D-150919B4F45B}"/>
                </a:ext>
              </a:extLst>
            </p:cNvPr>
            <p:cNvPicPr/>
            <p:nvPr/>
          </p:nvPicPr>
          <p:blipFill>
            <a:blip r:embed="rId4" cstate="print"/>
            <a:stretch>
              <a:fillRect/>
            </a:stretch>
          </p:blipFill>
          <p:spPr>
            <a:xfrm>
              <a:off x="14863181" y="891808"/>
              <a:ext cx="1378851" cy="179524"/>
            </a:xfrm>
            <a:prstGeom prst="rect">
              <a:avLst/>
            </a:prstGeom>
          </p:spPr>
        </p:pic>
      </p:grpSp>
      <p:sp>
        <p:nvSpPr>
          <p:cNvPr id="35" name="background">
            <a:extLst>
              <a:ext uri="{FF2B5EF4-FFF2-40B4-BE49-F238E27FC236}">
                <a16:creationId xmlns:a16="http://schemas.microsoft.com/office/drawing/2014/main" id="{C2502BA8-ADD8-0C04-488C-449351F9B7AD}"/>
              </a:ext>
            </a:extLst>
          </p:cNvPr>
          <p:cNvSpPr/>
          <p:nvPr/>
        </p:nvSpPr>
        <p:spPr>
          <a:xfrm>
            <a:off x="112525" y="732910"/>
            <a:ext cx="11812693" cy="5697979"/>
          </a:xfrm>
          <a:custGeom>
            <a:avLst/>
            <a:gdLst/>
            <a:ahLst/>
            <a:cxnLst/>
            <a:rect l="l" t="t" r="r" b="b"/>
            <a:pathLst>
              <a:path w="15824835" h="6998334">
                <a:moveTo>
                  <a:pt x="15824822" y="0"/>
                </a:moveTo>
                <a:lnTo>
                  <a:pt x="0" y="852614"/>
                </a:lnTo>
                <a:lnTo>
                  <a:pt x="0" y="6998042"/>
                </a:lnTo>
                <a:lnTo>
                  <a:pt x="15824822" y="6998042"/>
                </a:lnTo>
                <a:lnTo>
                  <a:pt x="15824822" y="0"/>
                </a:lnTo>
                <a:close/>
              </a:path>
            </a:pathLst>
          </a:custGeom>
          <a:solidFill>
            <a:srgbClr val="8064A2"/>
          </a:solidFill>
        </p:spPr>
        <p:txBody>
          <a:bodyPr wrap="square" lIns="0" tIns="0" rIns="0" bIns="0" rtlCol="0"/>
          <a:lstStyle/>
          <a:p>
            <a:endParaRPr dirty="0"/>
          </a:p>
        </p:txBody>
      </p:sp>
      <p:sp>
        <p:nvSpPr>
          <p:cNvPr id="36" name="ZoneTexte 35">
            <a:extLst>
              <a:ext uri="{FF2B5EF4-FFF2-40B4-BE49-F238E27FC236}">
                <a16:creationId xmlns:a16="http://schemas.microsoft.com/office/drawing/2014/main" id="{43C8F773-40DB-DC7D-0C16-9CC7EC214486}"/>
              </a:ext>
            </a:extLst>
          </p:cNvPr>
          <p:cNvSpPr txBox="1"/>
          <p:nvPr/>
        </p:nvSpPr>
        <p:spPr>
          <a:xfrm>
            <a:off x="1092230" y="2779977"/>
            <a:ext cx="9816000" cy="830997"/>
          </a:xfrm>
          <a:prstGeom prst="rect">
            <a:avLst/>
          </a:prstGeom>
          <a:noFill/>
        </p:spPr>
        <p:txBody>
          <a:bodyPr wrap="square" rtlCol="0">
            <a:spAutoFit/>
          </a:bodyPr>
          <a:lstStyle/>
          <a:p>
            <a:pPr algn="ctr"/>
            <a:r>
              <a:rPr lang="fr-FR" sz="3600" dirty="0">
                <a:solidFill>
                  <a:schemeClr val="bg1"/>
                </a:solidFill>
                <a:latin typeface="Arial Black" panose="020B0A04020102020204" pitchFamily="34" charset="0"/>
              </a:rPr>
              <a:t>Bilan du mois de septembre</a:t>
            </a:r>
          </a:p>
          <a:p>
            <a:pPr algn="ctr"/>
            <a:r>
              <a:rPr lang="fr-FR" sz="1200" dirty="0">
                <a:solidFill>
                  <a:schemeClr val="bg1"/>
                </a:solidFill>
                <a:latin typeface="Arial Black" panose="020B0A04020102020204" pitchFamily="34" charset="0"/>
              </a:rPr>
              <a:t>(rappels juillet et août)</a:t>
            </a:r>
          </a:p>
        </p:txBody>
      </p:sp>
    </p:spTree>
    <p:extLst>
      <p:ext uri="{BB962C8B-B14F-4D97-AF65-F5344CB8AC3E}">
        <p14:creationId xmlns:p14="http://schemas.microsoft.com/office/powerpoint/2010/main" val="325155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t>6</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Hébergements : hôtellerie</a:t>
            </a:r>
          </a:p>
        </p:txBody>
      </p:sp>
      <p:sp>
        <p:nvSpPr>
          <p:cNvPr id="14" name="ZoneTexte 13"/>
          <p:cNvSpPr txBox="1"/>
          <p:nvPr/>
        </p:nvSpPr>
        <p:spPr>
          <a:xfrm>
            <a:off x="358543" y="6374891"/>
            <a:ext cx="2507418"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t>
            </a:r>
            <a:r>
              <a:rPr lang="fr-FR" sz="1000" dirty="0" err="1">
                <a:solidFill>
                  <a:srgbClr val="7F7F7F"/>
                </a:solidFill>
              </a:rPr>
              <a:t>MKG_Destination</a:t>
            </a:r>
            <a:r>
              <a:rPr lang="fr-FR" sz="1000" dirty="0">
                <a:solidFill>
                  <a:srgbClr val="7F7F7F"/>
                </a:solidFill>
              </a:rPr>
              <a:t>, octobre 2023</a:t>
            </a:r>
          </a:p>
        </p:txBody>
      </p:sp>
      <p:sp>
        <p:nvSpPr>
          <p:cNvPr id="3" name="object 3">
            <a:extLst>
              <a:ext uri="{FF2B5EF4-FFF2-40B4-BE49-F238E27FC236}">
                <a16:creationId xmlns:a16="http://schemas.microsoft.com/office/drawing/2014/main" id="{EEEDC52A-6636-C381-35D5-9FD3C2659AE5}"/>
              </a:ext>
            </a:extLst>
          </p:cNvPr>
          <p:cNvSpPr/>
          <p:nvPr/>
        </p:nvSpPr>
        <p:spPr>
          <a:xfrm>
            <a:off x="0" y="-1"/>
            <a:ext cx="12192000" cy="1387680"/>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058181"/>
          </a:solidFill>
        </p:spPr>
        <p:txBody>
          <a:bodyPr wrap="square" lIns="0" tIns="0" rIns="0" bIns="0" rtlCol="0"/>
          <a:lstStyle/>
          <a:p>
            <a:endParaRPr dirty="0"/>
          </a:p>
        </p:txBody>
      </p:sp>
      <p:sp>
        <p:nvSpPr>
          <p:cNvPr id="10" name="object 9">
            <a:extLst>
              <a:ext uri="{FF2B5EF4-FFF2-40B4-BE49-F238E27FC236}">
                <a16:creationId xmlns:a16="http://schemas.microsoft.com/office/drawing/2014/main" id="{3AAADCD1-A4F5-16DB-1EC8-8DF04A165591}"/>
              </a:ext>
            </a:extLst>
          </p:cNvPr>
          <p:cNvSpPr/>
          <p:nvPr/>
        </p:nvSpPr>
        <p:spPr>
          <a:xfrm>
            <a:off x="4304347" y="2568"/>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855AEF65-DEB5-11AA-8D9A-54D01BFAD9AA}"/>
              </a:ext>
            </a:extLst>
          </p:cNvPr>
          <p:cNvGrpSpPr/>
          <p:nvPr/>
        </p:nvGrpSpPr>
        <p:grpSpPr>
          <a:xfrm>
            <a:off x="1071315" y="790459"/>
            <a:ext cx="8631485" cy="45719"/>
            <a:chOff x="404515" y="791289"/>
            <a:chExt cx="9589046" cy="0"/>
          </a:xfrm>
        </p:grpSpPr>
        <p:cxnSp>
          <p:nvCxnSpPr>
            <p:cNvPr id="13" name="Connecteur droit 12">
              <a:extLst>
                <a:ext uri="{FF2B5EF4-FFF2-40B4-BE49-F238E27FC236}">
                  <a16:creationId xmlns:a16="http://schemas.microsoft.com/office/drawing/2014/main" id="{3E248E77-5D41-D5BB-753A-AB18E8CDC2B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bject 7">
              <a:extLst>
                <a:ext uri="{FF2B5EF4-FFF2-40B4-BE49-F238E27FC236}">
                  <a16:creationId xmlns:a16="http://schemas.microsoft.com/office/drawing/2014/main" id="{D8F3A7E9-D235-C738-6CF6-EFB1E46DFB64}"/>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20" name="object 5">
            <a:extLst>
              <a:ext uri="{FF2B5EF4-FFF2-40B4-BE49-F238E27FC236}">
                <a16:creationId xmlns:a16="http://schemas.microsoft.com/office/drawing/2014/main" id="{B819A9C9-12DD-7A92-202D-3324DA14FFCD}"/>
              </a:ext>
            </a:extLst>
          </p:cNvPr>
          <p:cNvSpPr/>
          <p:nvPr/>
        </p:nvSpPr>
        <p:spPr>
          <a:xfrm>
            <a:off x="-12833" y="-1186"/>
            <a:ext cx="3811398" cy="1387677"/>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06A09C"/>
          </a:solidFill>
        </p:spPr>
        <p:txBody>
          <a:bodyPr wrap="square" lIns="0" tIns="0" rIns="0" bIns="0" rtlCol="0"/>
          <a:lstStyle/>
          <a:p>
            <a:endParaRPr/>
          </a:p>
        </p:txBody>
      </p:sp>
      <p:sp>
        <p:nvSpPr>
          <p:cNvPr id="24" name="object 8">
            <a:extLst>
              <a:ext uri="{FF2B5EF4-FFF2-40B4-BE49-F238E27FC236}">
                <a16:creationId xmlns:a16="http://schemas.microsoft.com/office/drawing/2014/main" id="{CE5E7209-A6DC-09FC-93E3-F494998FCCFE}"/>
              </a:ext>
            </a:extLst>
          </p:cNvPr>
          <p:cNvSpPr/>
          <p:nvPr/>
        </p:nvSpPr>
        <p:spPr>
          <a:xfrm>
            <a:off x="11930789" y="463621"/>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06A09C"/>
          </a:solidFill>
        </p:spPr>
        <p:txBody>
          <a:bodyPr wrap="square" lIns="0" tIns="0" rIns="0" bIns="0" rtlCol="0"/>
          <a:lstStyle/>
          <a:p>
            <a:endParaRPr/>
          </a:p>
        </p:txBody>
      </p:sp>
      <p:grpSp>
        <p:nvGrpSpPr>
          <p:cNvPr id="8" name="Groupe 7">
            <a:extLst>
              <a:ext uri="{FF2B5EF4-FFF2-40B4-BE49-F238E27FC236}">
                <a16:creationId xmlns:a16="http://schemas.microsoft.com/office/drawing/2014/main" id="{A380DCA9-D033-F78A-3075-BC088D819512}"/>
              </a:ext>
            </a:extLst>
          </p:cNvPr>
          <p:cNvGrpSpPr/>
          <p:nvPr/>
        </p:nvGrpSpPr>
        <p:grpSpPr>
          <a:xfrm>
            <a:off x="10792340" y="405461"/>
            <a:ext cx="894524" cy="469618"/>
            <a:chOff x="14835498" y="331603"/>
            <a:chExt cx="1409029" cy="739729"/>
          </a:xfrm>
        </p:grpSpPr>
        <p:sp>
          <p:nvSpPr>
            <p:cNvPr id="16" name="bg object 22">
              <a:extLst>
                <a:ext uri="{FF2B5EF4-FFF2-40B4-BE49-F238E27FC236}">
                  <a16:creationId xmlns:a16="http://schemas.microsoft.com/office/drawing/2014/main" id="{22A6BC13-ED95-4CCE-9E40-1945FDB61E54}"/>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17" name="bg object 23">
              <a:extLst>
                <a:ext uri="{FF2B5EF4-FFF2-40B4-BE49-F238E27FC236}">
                  <a16:creationId xmlns:a16="http://schemas.microsoft.com/office/drawing/2014/main" id="{E9256DF2-62B6-F051-3BE2-CC52D94552AA}"/>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19" name="bg object 24">
              <a:extLst>
                <a:ext uri="{FF2B5EF4-FFF2-40B4-BE49-F238E27FC236}">
                  <a16:creationId xmlns:a16="http://schemas.microsoft.com/office/drawing/2014/main" id="{A5585CEF-CCD2-E640-0A7B-3F3123DAC8CC}"/>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25" name="bg object 25">
              <a:extLst>
                <a:ext uri="{FF2B5EF4-FFF2-40B4-BE49-F238E27FC236}">
                  <a16:creationId xmlns:a16="http://schemas.microsoft.com/office/drawing/2014/main" id="{ACB7741F-224B-B05F-D0DC-0C174AA3511F}"/>
                </a:ext>
              </a:extLst>
            </p:cNvPr>
            <p:cNvPicPr/>
            <p:nvPr/>
          </p:nvPicPr>
          <p:blipFill>
            <a:blip r:embed="rId6" cstate="print"/>
            <a:stretch>
              <a:fillRect/>
            </a:stretch>
          </p:blipFill>
          <p:spPr>
            <a:xfrm>
              <a:off x="14863369" y="372145"/>
              <a:ext cx="174078" cy="190474"/>
            </a:xfrm>
            <a:prstGeom prst="rect">
              <a:avLst/>
            </a:prstGeom>
          </p:spPr>
        </p:pic>
        <p:sp>
          <p:nvSpPr>
            <p:cNvPr id="26" name="bg object 26">
              <a:extLst>
                <a:ext uri="{FF2B5EF4-FFF2-40B4-BE49-F238E27FC236}">
                  <a16:creationId xmlns:a16="http://schemas.microsoft.com/office/drawing/2014/main" id="{67DF77D3-8B69-1D73-A614-DA4961BABCE6}"/>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27" name="bg object 27">
              <a:extLst>
                <a:ext uri="{FF2B5EF4-FFF2-40B4-BE49-F238E27FC236}">
                  <a16:creationId xmlns:a16="http://schemas.microsoft.com/office/drawing/2014/main" id="{454E3B4F-5153-419A-93DB-86BD2073B754}"/>
                </a:ext>
              </a:extLst>
            </p:cNvPr>
            <p:cNvPicPr/>
            <p:nvPr/>
          </p:nvPicPr>
          <p:blipFill>
            <a:blip r:embed="rId6" cstate="print"/>
            <a:stretch>
              <a:fillRect/>
            </a:stretch>
          </p:blipFill>
          <p:spPr>
            <a:xfrm>
              <a:off x="15319313" y="615600"/>
              <a:ext cx="174066" cy="190474"/>
            </a:xfrm>
            <a:prstGeom prst="rect">
              <a:avLst/>
            </a:prstGeom>
          </p:spPr>
        </p:pic>
        <p:sp>
          <p:nvSpPr>
            <p:cNvPr id="28" name="bg object 28">
              <a:extLst>
                <a:ext uri="{FF2B5EF4-FFF2-40B4-BE49-F238E27FC236}">
                  <a16:creationId xmlns:a16="http://schemas.microsoft.com/office/drawing/2014/main" id="{714D4C11-0A48-186F-1338-CADA8C5F421E}"/>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29" name="bg object 29">
              <a:extLst>
                <a:ext uri="{FF2B5EF4-FFF2-40B4-BE49-F238E27FC236}">
                  <a16:creationId xmlns:a16="http://schemas.microsoft.com/office/drawing/2014/main" id="{CEB27A75-62D3-8650-96F8-5A82FEDA6257}"/>
                </a:ext>
              </a:extLst>
            </p:cNvPr>
            <p:cNvPicPr/>
            <p:nvPr/>
          </p:nvPicPr>
          <p:blipFill>
            <a:blip r:embed="rId7" cstate="print"/>
            <a:stretch>
              <a:fillRect/>
            </a:stretch>
          </p:blipFill>
          <p:spPr>
            <a:xfrm>
              <a:off x="14863181" y="891808"/>
              <a:ext cx="1378851" cy="179524"/>
            </a:xfrm>
            <a:prstGeom prst="rect">
              <a:avLst/>
            </a:prstGeom>
          </p:spPr>
        </p:pic>
      </p:grpSp>
      <p:sp>
        <p:nvSpPr>
          <p:cNvPr id="30" name="object 12">
            <a:extLst>
              <a:ext uri="{FF2B5EF4-FFF2-40B4-BE49-F238E27FC236}">
                <a16:creationId xmlns:a16="http://schemas.microsoft.com/office/drawing/2014/main" id="{EEF403F5-29A6-99DA-04A4-04AE2A0E95EC}"/>
              </a:ext>
            </a:extLst>
          </p:cNvPr>
          <p:cNvSpPr txBox="1"/>
          <p:nvPr/>
        </p:nvSpPr>
        <p:spPr>
          <a:xfrm>
            <a:off x="2906812" y="283324"/>
            <a:ext cx="7307380" cy="443711"/>
          </a:xfrm>
          <a:prstGeom prst="rect">
            <a:avLst/>
          </a:prstGeom>
        </p:spPr>
        <p:txBody>
          <a:bodyPr vert="horz" wrap="square" lIns="0" tIns="12700" rIns="0" bIns="0" rtlCol="0">
            <a:spAutoFit/>
          </a:bodyPr>
          <a:lstStyle/>
          <a:p>
            <a:pPr marL="12700" algn="ctr">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HÉBERGEMENT</a:t>
            </a:r>
          </a:p>
        </p:txBody>
      </p:sp>
      <p:sp>
        <p:nvSpPr>
          <p:cNvPr id="31" name="object 9">
            <a:extLst>
              <a:ext uri="{FF2B5EF4-FFF2-40B4-BE49-F238E27FC236}">
                <a16:creationId xmlns:a16="http://schemas.microsoft.com/office/drawing/2014/main" id="{0A800AB3-4368-989F-BC66-300226BE50FA}"/>
              </a:ext>
            </a:extLst>
          </p:cNvPr>
          <p:cNvSpPr txBox="1"/>
          <p:nvPr/>
        </p:nvSpPr>
        <p:spPr>
          <a:xfrm>
            <a:off x="-1061764" y="895906"/>
            <a:ext cx="112806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Arial" panose="020B0604020202020204" pitchFamily="34" charset="0"/>
                <a:cs typeface="Arial" panose="020B0604020202020204" pitchFamily="34" charset="0"/>
              </a:rPr>
              <a:t>Hôtellerie</a:t>
            </a:r>
            <a:endParaRPr sz="1600" spc="40" dirty="0">
              <a:solidFill>
                <a:srgbClr val="FFFFFF"/>
              </a:solidFill>
              <a:latin typeface="Arial" panose="020B0604020202020204" pitchFamily="34" charset="0"/>
              <a:cs typeface="Arial" panose="020B0604020202020204" pitchFamily="34" charset="0"/>
            </a:endParaRPr>
          </a:p>
        </p:txBody>
      </p:sp>
      <p:sp>
        <p:nvSpPr>
          <p:cNvPr id="32" name="Espace réservé du pied de page 2">
            <a:extLst>
              <a:ext uri="{FF2B5EF4-FFF2-40B4-BE49-F238E27FC236}">
                <a16:creationId xmlns:a16="http://schemas.microsoft.com/office/drawing/2014/main" id="{F3FC449E-983B-C0DB-33C4-C1840472B94A}"/>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3" name="ZoneTexte 32">
            <a:extLst>
              <a:ext uri="{FF2B5EF4-FFF2-40B4-BE49-F238E27FC236}">
                <a16:creationId xmlns:a16="http://schemas.microsoft.com/office/drawing/2014/main" id="{7DCA18C4-1898-7152-B2FE-065AC3F9AEE0}"/>
              </a:ext>
            </a:extLst>
          </p:cNvPr>
          <p:cNvSpPr txBox="1"/>
          <p:nvPr/>
        </p:nvSpPr>
        <p:spPr>
          <a:xfrm>
            <a:off x="298360" y="1256629"/>
            <a:ext cx="6423498" cy="461665"/>
          </a:xfrm>
          <a:prstGeom prst="rect">
            <a:avLst/>
          </a:prstGeom>
          <a:noFill/>
        </p:spPr>
        <p:txBody>
          <a:bodyPr wrap="square" rtlCol="0">
            <a:spAutoFit/>
          </a:bodyPr>
          <a:lstStyle/>
          <a:p>
            <a:r>
              <a:rPr lang="fr-FR" sz="1200" b="1" dirty="0">
                <a:solidFill>
                  <a:srgbClr val="058181"/>
                </a:solidFill>
                <a:latin typeface="Arial" panose="020B0604020202020204" pitchFamily="34" charset="0"/>
                <a:cs typeface="Arial" panose="020B0604020202020204" pitchFamily="34" charset="0"/>
              </a:rPr>
              <a:t/>
            </a:r>
            <a:br>
              <a:rPr lang="fr-FR" sz="1200" b="1" dirty="0">
                <a:solidFill>
                  <a:srgbClr val="058181"/>
                </a:solidFill>
                <a:latin typeface="Arial" panose="020B0604020202020204" pitchFamily="34" charset="0"/>
                <a:cs typeface="Arial" panose="020B0604020202020204" pitchFamily="34" charset="0"/>
              </a:rPr>
            </a:br>
            <a:r>
              <a:rPr lang="fr-FR" sz="1200" b="1" i="0" dirty="0">
                <a:solidFill>
                  <a:srgbClr val="058181"/>
                </a:solidFill>
                <a:effectLst/>
                <a:latin typeface="Arial" panose="020B0604020202020204" pitchFamily="34" charset="0"/>
                <a:cs typeface="Arial" panose="020B0604020202020204" pitchFamily="34" charset="0"/>
              </a:rPr>
              <a:t>Indicateurs mensuels de performance de l’hôtellerie en France métropolitaine</a:t>
            </a:r>
            <a:endParaRPr lang="fr-FR" sz="1200" b="1" dirty="0">
              <a:solidFill>
                <a:srgbClr val="058181"/>
              </a:solidFill>
              <a:latin typeface="Arial" panose="020B0604020202020204" pitchFamily="34" charset="0"/>
              <a:cs typeface="Arial" panose="020B0604020202020204" pitchFamily="34" charset="0"/>
            </a:endParaRPr>
          </a:p>
        </p:txBody>
      </p:sp>
      <p:sp>
        <p:nvSpPr>
          <p:cNvPr id="37" name="ZoneTexte 36">
            <a:extLst>
              <a:ext uri="{FF2B5EF4-FFF2-40B4-BE49-F238E27FC236}">
                <a16:creationId xmlns:a16="http://schemas.microsoft.com/office/drawing/2014/main" id="{C61E9FEB-AB9D-1FEB-49C7-AABDF7A63A40}"/>
              </a:ext>
            </a:extLst>
          </p:cNvPr>
          <p:cNvSpPr txBox="1"/>
          <p:nvPr/>
        </p:nvSpPr>
        <p:spPr>
          <a:xfrm rot="16200000">
            <a:off x="6245942" y="2531836"/>
            <a:ext cx="1033669" cy="246221"/>
          </a:xfrm>
          <a:prstGeom prst="rect">
            <a:avLst/>
          </a:prstGeom>
          <a:noFill/>
        </p:spPr>
        <p:txBody>
          <a:bodyPr wrap="square" rtlCol="0">
            <a:spAutoFit/>
          </a:bodyPr>
          <a:lstStyle/>
          <a:p>
            <a:r>
              <a:rPr lang="fr-FR" sz="1000" dirty="0">
                <a:solidFill>
                  <a:srgbClr val="A5A5A5"/>
                </a:solidFill>
                <a:latin typeface="Arial" panose="020B0604020202020204" pitchFamily="34" charset="0"/>
                <a:cs typeface="Arial" panose="020B0604020202020204" pitchFamily="34" charset="0"/>
              </a:rPr>
              <a:t>En euro (HT)</a:t>
            </a:r>
          </a:p>
        </p:txBody>
      </p:sp>
      <p:sp>
        <p:nvSpPr>
          <p:cNvPr id="39" name="ZoneTexte 38">
            <a:extLst>
              <a:ext uri="{FF2B5EF4-FFF2-40B4-BE49-F238E27FC236}">
                <a16:creationId xmlns:a16="http://schemas.microsoft.com/office/drawing/2014/main" id="{C70E1B2F-DB3C-839B-50E0-D29AF5B88852}"/>
              </a:ext>
            </a:extLst>
          </p:cNvPr>
          <p:cNvSpPr txBox="1"/>
          <p:nvPr/>
        </p:nvSpPr>
        <p:spPr>
          <a:xfrm rot="16200000">
            <a:off x="13410" y="4801998"/>
            <a:ext cx="1033669" cy="246221"/>
          </a:xfrm>
          <a:prstGeom prst="rect">
            <a:avLst/>
          </a:prstGeom>
          <a:noFill/>
        </p:spPr>
        <p:txBody>
          <a:bodyPr wrap="square" rtlCol="0">
            <a:spAutoFit/>
          </a:bodyPr>
          <a:lstStyle/>
          <a:p>
            <a:r>
              <a:rPr lang="fr-FR" sz="1000" dirty="0">
                <a:solidFill>
                  <a:srgbClr val="A5A5A5"/>
                </a:solidFill>
                <a:latin typeface="Arial" panose="020B0604020202020204" pitchFamily="34" charset="0"/>
                <a:cs typeface="Arial" panose="020B0604020202020204" pitchFamily="34" charset="0"/>
              </a:rPr>
              <a:t>En euro (HT)</a:t>
            </a:r>
          </a:p>
        </p:txBody>
      </p:sp>
      <p:graphicFrame>
        <p:nvGraphicFramePr>
          <p:cNvPr id="2" name="Graphique 1">
            <a:extLst>
              <a:ext uri="{FF2B5EF4-FFF2-40B4-BE49-F238E27FC236}">
                <a16:creationId xmlns:a16="http://schemas.microsoft.com/office/drawing/2014/main" id="{71825DE6-BE2F-E683-A318-1D9EF406B7AB}"/>
              </a:ext>
            </a:extLst>
          </p:cNvPr>
          <p:cNvGraphicFramePr>
            <a:graphicFrameLocks/>
          </p:cNvGraphicFramePr>
          <p:nvPr>
            <p:custDataLst>
              <p:tags r:id="rId1"/>
            </p:custDataLst>
            <p:extLst>
              <p:ext uri="{D42A27DB-BD31-4B8C-83A1-F6EECF244321}">
                <p14:modId xmlns:p14="http://schemas.microsoft.com/office/powerpoint/2010/main" val="1800037748"/>
              </p:ext>
            </p:extLst>
          </p:nvPr>
        </p:nvGraphicFramePr>
        <p:xfrm>
          <a:off x="469078" y="1964217"/>
          <a:ext cx="4320000" cy="21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Graphique 4">
            <a:extLst>
              <a:ext uri="{FF2B5EF4-FFF2-40B4-BE49-F238E27FC236}">
                <a16:creationId xmlns:a16="http://schemas.microsoft.com/office/drawing/2014/main" id="{8885895F-7B76-4B54-A31D-B4C9885222F5}"/>
              </a:ext>
            </a:extLst>
          </p:cNvPr>
          <p:cNvGraphicFramePr>
            <a:graphicFrameLocks/>
          </p:cNvGraphicFramePr>
          <p:nvPr>
            <p:custDataLst>
              <p:tags r:id="rId2"/>
            </p:custDataLst>
            <p:extLst>
              <p:ext uri="{D42A27DB-BD31-4B8C-83A1-F6EECF244321}">
                <p14:modId xmlns:p14="http://schemas.microsoft.com/office/powerpoint/2010/main" val="2927699642"/>
              </p:ext>
            </p:extLst>
          </p:nvPr>
        </p:nvGraphicFramePr>
        <p:xfrm>
          <a:off x="6885888" y="2030211"/>
          <a:ext cx="4320000" cy="21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 name="Graphique 5">
            <a:extLst>
              <a:ext uri="{FF2B5EF4-FFF2-40B4-BE49-F238E27FC236}">
                <a16:creationId xmlns:a16="http://schemas.microsoft.com/office/drawing/2014/main" id="{AB1C678F-EC14-4AFD-924D-FE1DE01A954D}"/>
              </a:ext>
            </a:extLst>
          </p:cNvPr>
          <p:cNvGraphicFramePr>
            <a:graphicFrameLocks/>
          </p:cNvGraphicFramePr>
          <p:nvPr>
            <p:custDataLst>
              <p:tags r:id="rId3"/>
            </p:custDataLst>
            <p:extLst>
              <p:ext uri="{D42A27DB-BD31-4B8C-83A1-F6EECF244321}">
                <p14:modId xmlns:p14="http://schemas.microsoft.com/office/powerpoint/2010/main" val="1069301582"/>
              </p:ext>
            </p:extLst>
          </p:nvPr>
        </p:nvGraphicFramePr>
        <p:xfrm>
          <a:off x="663187" y="4244274"/>
          <a:ext cx="4320000" cy="2160000"/>
        </p:xfrm>
        <a:graphic>
          <a:graphicData uri="http://schemas.openxmlformats.org/drawingml/2006/chart">
            <c:chart xmlns:c="http://schemas.openxmlformats.org/drawingml/2006/chart" xmlns:r="http://schemas.openxmlformats.org/officeDocument/2006/relationships" r:id="rId10"/>
          </a:graphicData>
        </a:graphic>
      </p:graphicFrame>
      <p:sp>
        <p:nvSpPr>
          <p:cNvPr id="9" name="ZoneTexte 8">
            <a:extLst>
              <a:ext uri="{FF2B5EF4-FFF2-40B4-BE49-F238E27FC236}">
                <a16:creationId xmlns:a16="http://schemas.microsoft.com/office/drawing/2014/main" id="{1A2A467A-C224-F1EB-305A-771637B3A774}"/>
              </a:ext>
            </a:extLst>
          </p:cNvPr>
          <p:cNvSpPr txBox="1"/>
          <p:nvPr/>
        </p:nvSpPr>
        <p:spPr>
          <a:xfrm>
            <a:off x="7482239" y="1733513"/>
            <a:ext cx="2731953" cy="261610"/>
          </a:xfrm>
          <a:prstGeom prst="rect">
            <a:avLst/>
          </a:prstGeom>
          <a:noFill/>
        </p:spPr>
        <p:txBody>
          <a:bodyPr wrap="square" rtlCol="0">
            <a:spAutoFit/>
          </a:bodyPr>
          <a:lstStyle/>
          <a:p>
            <a:pPr algn="ctr"/>
            <a:r>
              <a:rPr lang="fr-FR" sz="1100" b="1" dirty="0">
                <a:solidFill>
                  <a:srgbClr val="A5A5A5"/>
                </a:solidFill>
                <a:latin typeface="Arial" panose="020B0604020202020204" pitchFamily="34" charset="0"/>
                <a:cs typeface="Arial" panose="020B0604020202020204" pitchFamily="34" charset="0"/>
              </a:rPr>
              <a:t>Prix moyen </a:t>
            </a:r>
          </a:p>
        </p:txBody>
      </p:sp>
      <p:sp>
        <p:nvSpPr>
          <p:cNvPr id="11" name="ZoneTexte 10">
            <a:extLst>
              <a:ext uri="{FF2B5EF4-FFF2-40B4-BE49-F238E27FC236}">
                <a16:creationId xmlns:a16="http://schemas.microsoft.com/office/drawing/2014/main" id="{A627952B-D9C1-61C4-A959-2A6EE6A5C6D4}"/>
              </a:ext>
            </a:extLst>
          </p:cNvPr>
          <p:cNvSpPr txBox="1"/>
          <p:nvPr/>
        </p:nvSpPr>
        <p:spPr>
          <a:xfrm>
            <a:off x="1341994" y="1749056"/>
            <a:ext cx="2731953" cy="261610"/>
          </a:xfrm>
          <a:prstGeom prst="rect">
            <a:avLst/>
          </a:prstGeom>
          <a:noFill/>
        </p:spPr>
        <p:txBody>
          <a:bodyPr wrap="square" rtlCol="0">
            <a:spAutoFit/>
          </a:bodyPr>
          <a:lstStyle/>
          <a:p>
            <a:pPr algn="ctr"/>
            <a:r>
              <a:rPr lang="fr-FR" sz="1100" b="1" dirty="0">
                <a:solidFill>
                  <a:srgbClr val="A5A5A5"/>
                </a:solidFill>
                <a:latin typeface="Arial" panose="020B0604020202020204" pitchFamily="34" charset="0"/>
                <a:cs typeface="Arial" panose="020B0604020202020204" pitchFamily="34" charset="0"/>
              </a:rPr>
              <a:t>Taux d’occupation</a:t>
            </a:r>
          </a:p>
        </p:txBody>
      </p:sp>
      <p:sp>
        <p:nvSpPr>
          <p:cNvPr id="15" name="ZoneTexte 14">
            <a:extLst>
              <a:ext uri="{FF2B5EF4-FFF2-40B4-BE49-F238E27FC236}">
                <a16:creationId xmlns:a16="http://schemas.microsoft.com/office/drawing/2014/main" id="{E385C229-6E54-A0D9-4A77-9A6205315AFA}"/>
              </a:ext>
            </a:extLst>
          </p:cNvPr>
          <p:cNvSpPr txBox="1"/>
          <p:nvPr/>
        </p:nvSpPr>
        <p:spPr>
          <a:xfrm>
            <a:off x="1263101" y="4086042"/>
            <a:ext cx="2731953" cy="261610"/>
          </a:xfrm>
          <a:prstGeom prst="rect">
            <a:avLst/>
          </a:prstGeom>
          <a:noFill/>
        </p:spPr>
        <p:txBody>
          <a:bodyPr wrap="square" rtlCol="0">
            <a:spAutoFit/>
          </a:bodyPr>
          <a:lstStyle/>
          <a:p>
            <a:pPr algn="ctr"/>
            <a:r>
              <a:rPr lang="fr-FR" sz="1100" b="1" dirty="0" err="1">
                <a:solidFill>
                  <a:srgbClr val="A5A5A5"/>
                </a:solidFill>
                <a:latin typeface="Arial" panose="020B0604020202020204" pitchFamily="34" charset="0"/>
                <a:cs typeface="Arial" panose="020B0604020202020204" pitchFamily="34" charset="0"/>
              </a:rPr>
              <a:t>RevPAR</a:t>
            </a:r>
            <a:endParaRPr lang="fr-FR" sz="1100" b="1" dirty="0">
              <a:solidFill>
                <a:srgbClr val="A5A5A5"/>
              </a:solidFill>
              <a:latin typeface="Arial" panose="020B0604020202020204" pitchFamily="34" charset="0"/>
              <a:cs typeface="Arial" panose="020B0604020202020204" pitchFamily="34" charset="0"/>
            </a:endParaRPr>
          </a:p>
        </p:txBody>
      </p:sp>
      <p:graphicFrame>
        <p:nvGraphicFramePr>
          <p:cNvPr id="22" name="Tableau 22">
            <a:extLst>
              <a:ext uri="{FF2B5EF4-FFF2-40B4-BE49-F238E27FC236}">
                <a16:creationId xmlns:a16="http://schemas.microsoft.com/office/drawing/2014/main" id="{73DA780C-5749-23B9-8CEE-DEBDF25D03E2}"/>
              </a:ext>
            </a:extLst>
          </p:cNvPr>
          <p:cNvGraphicFramePr>
            <a:graphicFrameLocks noGrp="1"/>
          </p:cNvGraphicFramePr>
          <p:nvPr>
            <p:extLst>
              <p:ext uri="{D42A27DB-BD31-4B8C-83A1-F6EECF244321}">
                <p14:modId xmlns:p14="http://schemas.microsoft.com/office/powerpoint/2010/main" val="621322112"/>
              </p:ext>
            </p:extLst>
          </p:nvPr>
        </p:nvGraphicFramePr>
        <p:xfrm>
          <a:off x="6639666" y="4480248"/>
          <a:ext cx="5193116" cy="1213644"/>
        </p:xfrm>
        <a:graphic>
          <a:graphicData uri="http://schemas.openxmlformats.org/drawingml/2006/table">
            <a:tbl>
              <a:tblPr firstRow="1" bandRow="1">
                <a:tableStyleId>{5C22544A-7EE6-4342-B048-85BDC9FD1C3A}</a:tableStyleId>
              </a:tblPr>
              <a:tblGrid>
                <a:gridCol w="1298279">
                  <a:extLst>
                    <a:ext uri="{9D8B030D-6E8A-4147-A177-3AD203B41FA5}">
                      <a16:colId xmlns:a16="http://schemas.microsoft.com/office/drawing/2014/main" val="3565985706"/>
                    </a:ext>
                  </a:extLst>
                </a:gridCol>
                <a:gridCol w="1298279">
                  <a:extLst>
                    <a:ext uri="{9D8B030D-6E8A-4147-A177-3AD203B41FA5}">
                      <a16:colId xmlns:a16="http://schemas.microsoft.com/office/drawing/2014/main" val="3276512363"/>
                    </a:ext>
                  </a:extLst>
                </a:gridCol>
                <a:gridCol w="1298279">
                  <a:extLst>
                    <a:ext uri="{9D8B030D-6E8A-4147-A177-3AD203B41FA5}">
                      <a16:colId xmlns:a16="http://schemas.microsoft.com/office/drawing/2014/main" val="1462180023"/>
                    </a:ext>
                  </a:extLst>
                </a:gridCol>
                <a:gridCol w="1298279">
                  <a:extLst>
                    <a:ext uri="{9D8B030D-6E8A-4147-A177-3AD203B41FA5}">
                      <a16:colId xmlns:a16="http://schemas.microsoft.com/office/drawing/2014/main" val="1180350126"/>
                    </a:ext>
                  </a:extLst>
                </a:gridCol>
              </a:tblGrid>
              <a:tr h="356687">
                <a:tc>
                  <a:txBody>
                    <a:bodyPr/>
                    <a:lstStyle/>
                    <a:p>
                      <a:r>
                        <a:rPr lang="fr-FR" sz="1000" dirty="0">
                          <a:latin typeface="Arial" panose="020B0604020202020204" pitchFamily="34" charset="0"/>
                          <a:cs typeface="Arial" panose="020B0604020202020204" pitchFamily="34" charset="0"/>
                        </a:rPr>
                        <a:t>Evolution par rapport 2022</a:t>
                      </a:r>
                    </a:p>
                  </a:txBody>
                  <a:tcPr>
                    <a:solidFill>
                      <a:srgbClr val="058181"/>
                    </a:solidFill>
                  </a:tcPr>
                </a:tc>
                <a:tc>
                  <a:txBody>
                    <a:bodyPr/>
                    <a:lstStyle/>
                    <a:p>
                      <a:pPr algn="ctr"/>
                      <a:r>
                        <a:rPr lang="fr-FR" sz="1000" dirty="0">
                          <a:latin typeface="Arial" panose="020B0604020202020204" pitchFamily="34" charset="0"/>
                          <a:cs typeface="Arial" panose="020B0604020202020204" pitchFamily="34" charset="0"/>
                        </a:rPr>
                        <a:t>Juillet</a:t>
                      </a:r>
                    </a:p>
                  </a:txBody>
                  <a:tcPr>
                    <a:solidFill>
                      <a:srgbClr val="058181"/>
                    </a:solidFill>
                  </a:tcPr>
                </a:tc>
                <a:tc>
                  <a:txBody>
                    <a:bodyPr/>
                    <a:lstStyle/>
                    <a:p>
                      <a:pPr algn="ctr"/>
                      <a:r>
                        <a:rPr lang="fr-FR" sz="1000" dirty="0">
                          <a:latin typeface="Arial" panose="020B0604020202020204" pitchFamily="34" charset="0"/>
                          <a:cs typeface="Arial" panose="020B0604020202020204" pitchFamily="34" charset="0"/>
                        </a:rPr>
                        <a:t>Août</a:t>
                      </a:r>
                    </a:p>
                  </a:txBody>
                  <a:tcPr>
                    <a:solidFill>
                      <a:srgbClr val="058181"/>
                    </a:solidFill>
                  </a:tcPr>
                </a:tc>
                <a:tc>
                  <a:txBody>
                    <a:bodyPr/>
                    <a:lstStyle/>
                    <a:p>
                      <a:pPr algn="ctr"/>
                      <a:r>
                        <a:rPr lang="fr-FR" sz="1000" dirty="0">
                          <a:latin typeface="Arial" panose="020B0604020202020204" pitchFamily="34" charset="0"/>
                          <a:cs typeface="Arial" panose="020B0604020202020204" pitchFamily="34" charset="0"/>
                        </a:rPr>
                        <a:t>Septembre</a:t>
                      </a:r>
                    </a:p>
                  </a:txBody>
                  <a:tcPr>
                    <a:solidFill>
                      <a:srgbClr val="058181"/>
                    </a:solidFill>
                  </a:tcPr>
                </a:tc>
                <a:extLst>
                  <a:ext uri="{0D108BD9-81ED-4DB2-BD59-A6C34878D82A}">
                    <a16:rowId xmlns:a16="http://schemas.microsoft.com/office/drawing/2014/main" val="2113551921"/>
                  </a:ext>
                </a:extLst>
              </a:tr>
              <a:tr h="272468">
                <a:tc>
                  <a:txBody>
                    <a:bodyPr/>
                    <a:lstStyle/>
                    <a:p>
                      <a:r>
                        <a:rPr lang="fr-FR" sz="1000" dirty="0">
                          <a:solidFill>
                            <a:srgbClr val="7F7F7F"/>
                          </a:solidFill>
                          <a:latin typeface="Arial" panose="020B0604020202020204" pitchFamily="34" charset="0"/>
                          <a:cs typeface="Arial" panose="020B0604020202020204" pitchFamily="34" charset="0"/>
                        </a:rPr>
                        <a:t>Taux d’occupation</a:t>
                      </a:r>
                    </a:p>
                  </a:txBody>
                  <a:tcPr>
                    <a:noFill/>
                  </a:tcPr>
                </a:tc>
                <a:tc>
                  <a:txBody>
                    <a:bodyPr/>
                    <a:lstStyle/>
                    <a:p>
                      <a:pPr algn="ctr"/>
                      <a:r>
                        <a:rPr lang="fr-FR" sz="1000" dirty="0">
                          <a:solidFill>
                            <a:srgbClr val="C00000"/>
                          </a:solidFill>
                          <a:latin typeface="Arial" panose="020B0604020202020204" pitchFamily="34" charset="0"/>
                          <a:cs typeface="Arial" panose="020B0604020202020204" pitchFamily="34" charset="0"/>
                        </a:rPr>
                        <a:t>-2,2</a:t>
                      </a:r>
                      <a:r>
                        <a:rPr lang="fr-FR" sz="1000" baseline="0" dirty="0">
                          <a:solidFill>
                            <a:srgbClr val="C00000"/>
                          </a:solidFill>
                          <a:latin typeface="Arial" panose="020B0604020202020204" pitchFamily="34" charset="0"/>
                          <a:cs typeface="Arial" panose="020B0604020202020204" pitchFamily="34" charset="0"/>
                        </a:rPr>
                        <a:t> pts</a:t>
                      </a:r>
                      <a:endParaRPr lang="fr-FR" sz="1000" dirty="0">
                        <a:solidFill>
                          <a:srgbClr val="C00000"/>
                        </a:solidFill>
                        <a:latin typeface="Arial" panose="020B0604020202020204" pitchFamily="34" charset="0"/>
                        <a:cs typeface="Arial" panose="020B0604020202020204" pitchFamily="34" charset="0"/>
                      </a:endParaRPr>
                    </a:p>
                  </a:txBody>
                  <a:tcPr>
                    <a:noFill/>
                  </a:tcPr>
                </a:tc>
                <a:tc>
                  <a:txBody>
                    <a:bodyPr/>
                    <a:lstStyle/>
                    <a:p>
                      <a:pPr algn="ctr"/>
                      <a:r>
                        <a:rPr lang="fr-FR" sz="1000" dirty="0">
                          <a:solidFill>
                            <a:srgbClr val="C00000"/>
                          </a:solidFill>
                          <a:latin typeface="Arial" panose="020B0604020202020204" pitchFamily="34" charset="0"/>
                          <a:cs typeface="Arial" panose="020B0604020202020204" pitchFamily="34" charset="0"/>
                        </a:rPr>
                        <a:t>-2,8 pts</a:t>
                      </a:r>
                    </a:p>
                  </a:txBody>
                  <a:tcPr>
                    <a:noFill/>
                  </a:tcPr>
                </a:tc>
                <a:tc>
                  <a:txBody>
                    <a:bodyPr/>
                    <a:lstStyle/>
                    <a:p>
                      <a:pPr algn="ctr"/>
                      <a:r>
                        <a:rPr lang="fr-FR" sz="1000" dirty="0">
                          <a:solidFill>
                            <a:srgbClr val="C00000"/>
                          </a:solidFill>
                          <a:latin typeface="Arial" panose="020B0604020202020204" pitchFamily="34" charset="0"/>
                          <a:cs typeface="Arial" panose="020B0604020202020204" pitchFamily="34" charset="0"/>
                        </a:rPr>
                        <a:t>-0,6</a:t>
                      </a:r>
                      <a:r>
                        <a:rPr lang="fr-FR" sz="1000" baseline="0" dirty="0">
                          <a:solidFill>
                            <a:srgbClr val="C00000"/>
                          </a:solidFill>
                          <a:latin typeface="Arial" panose="020B0604020202020204" pitchFamily="34" charset="0"/>
                          <a:cs typeface="Arial" panose="020B0604020202020204" pitchFamily="34" charset="0"/>
                        </a:rPr>
                        <a:t> pt</a:t>
                      </a:r>
                      <a:endParaRPr lang="fr-FR" sz="1000" dirty="0">
                        <a:solidFill>
                          <a:srgbClr val="C000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689378166"/>
                  </a:ext>
                </a:extLst>
              </a:tr>
              <a:tr h="272468">
                <a:tc>
                  <a:txBody>
                    <a:bodyPr/>
                    <a:lstStyle/>
                    <a:p>
                      <a:r>
                        <a:rPr lang="fr-FR" sz="1000" dirty="0">
                          <a:solidFill>
                            <a:srgbClr val="7F7F7F"/>
                          </a:solidFill>
                          <a:latin typeface="Arial" panose="020B0604020202020204" pitchFamily="34" charset="0"/>
                          <a:cs typeface="Arial" panose="020B0604020202020204" pitchFamily="34" charset="0"/>
                        </a:rPr>
                        <a:t>Prix moyen </a:t>
                      </a:r>
                    </a:p>
                  </a:txBody>
                  <a:tcPr>
                    <a:noFill/>
                  </a:tcPr>
                </a:tc>
                <a:tc>
                  <a:txBody>
                    <a:bodyPr/>
                    <a:lstStyle/>
                    <a:p>
                      <a:pPr algn="ctr"/>
                      <a:r>
                        <a:rPr lang="fr-FR" sz="1000" dirty="0">
                          <a:solidFill>
                            <a:srgbClr val="00B050"/>
                          </a:solidFill>
                          <a:latin typeface="Arial" panose="020B0604020202020204" pitchFamily="34" charset="0"/>
                          <a:cs typeface="Arial" panose="020B0604020202020204" pitchFamily="34" charset="0"/>
                        </a:rPr>
                        <a:t>+6,0%</a:t>
                      </a:r>
                    </a:p>
                  </a:txBody>
                  <a:tcPr>
                    <a:noFill/>
                  </a:tcPr>
                </a:tc>
                <a:tc>
                  <a:txBody>
                    <a:bodyPr/>
                    <a:lstStyle/>
                    <a:p>
                      <a:pPr algn="ctr"/>
                      <a:r>
                        <a:rPr lang="fr-FR" sz="1000" dirty="0">
                          <a:solidFill>
                            <a:srgbClr val="00B050"/>
                          </a:solidFill>
                          <a:latin typeface="Arial" panose="020B0604020202020204" pitchFamily="34" charset="0"/>
                          <a:cs typeface="Arial" panose="020B0604020202020204" pitchFamily="34" charset="0"/>
                        </a:rPr>
                        <a:t>+4,3%</a:t>
                      </a:r>
                    </a:p>
                  </a:txBody>
                  <a:tcPr>
                    <a:noFill/>
                  </a:tcPr>
                </a:tc>
                <a:tc>
                  <a:txBody>
                    <a:bodyPr/>
                    <a:lstStyle/>
                    <a:p>
                      <a:pPr algn="ctr"/>
                      <a:r>
                        <a:rPr lang="fr-FR" sz="1000" dirty="0">
                          <a:solidFill>
                            <a:srgbClr val="00B050"/>
                          </a:solidFill>
                          <a:latin typeface="Arial" panose="020B0604020202020204" pitchFamily="34" charset="0"/>
                          <a:cs typeface="Arial" panose="020B0604020202020204" pitchFamily="34" charset="0"/>
                        </a:rPr>
                        <a:t>+10,1%</a:t>
                      </a:r>
                    </a:p>
                  </a:txBody>
                  <a:tcPr>
                    <a:noFill/>
                  </a:tcPr>
                </a:tc>
                <a:extLst>
                  <a:ext uri="{0D108BD9-81ED-4DB2-BD59-A6C34878D82A}">
                    <a16:rowId xmlns:a16="http://schemas.microsoft.com/office/drawing/2014/main" val="1046045387"/>
                  </a:ext>
                </a:extLst>
              </a:tr>
              <a:tr h="272468">
                <a:tc>
                  <a:txBody>
                    <a:bodyPr/>
                    <a:lstStyle/>
                    <a:p>
                      <a:r>
                        <a:rPr lang="fr-FR" sz="1000" dirty="0" err="1">
                          <a:solidFill>
                            <a:srgbClr val="7F7F7F"/>
                          </a:solidFill>
                          <a:latin typeface="Arial" panose="020B0604020202020204" pitchFamily="34" charset="0"/>
                          <a:cs typeface="Arial" panose="020B0604020202020204" pitchFamily="34" charset="0"/>
                        </a:rPr>
                        <a:t>RevPAR</a:t>
                      </a:r>
                      <a:endParaRPr lang="fr-FR" sz="1000" dirty="0">
                        <a:solidFill>
                          <a:srgbClr val="7F7F7F"/>
                        </a:solidFill>
                        <a:latin typeface="Arial" panose="020B0604020202020204" pitchFamily="34" charset="0"/>
                        <a:cs typeface="Arial" panose="020B0604020202020204" pitchFamily="34" charset="0"/>
                      </a:endParaRPr>
                    </a:p>
                  </a:txBody>
                  <a:tcPr>
                    <a:noFill/>
                  </a:tcPr>
                </a:tc>
                <a:tc>
                  <a:txBody>
                    <a:bodyPr/>
                    <a:lstStyle/>
                    <a:p>
                      <a:pPr algn="ctr"/>
                      <a:r>
                        <a:rPr lang="fr-FR" sz="1000" dirty="0">
                          <a:solidFill>
                            <a:srgbClr val="00B050"/>
                          </a:solidFill>
                          <a:latin typeface="Arial" panose="020B0604020202020204" pitchFamily="34" charset="0"/>
                          <a:cs typeface="Arial" panose="020B0604020202020204" pitchFamily="34" charset="0"/>
                        </a:rPr>
                        <a:t>+3,7%</a:t>
                      </a:r>
                    </a:p>
                  </a:txBody>
                  <a:tcPr>
                    <a:noFill/>
                  </a:tcPr>
                </a:tc>
                <a:tc>
                  <a:txBody>
                    <a:bodyPr/>
                    <a:lstStyle/>
                    <a:p>
                      <a:pPr algn="ctr"/>
                      <a:r>
                        <a:rPr lang="fr-FR" sz="1000" dirty="0">
                          <a:solidFill>
                            <a:srgbClr val="00B050"/>
                          </a:solidFill>
                          <a:latin typeface="Arial" panose="020B0604020202020204" pitchFamily="34" charset="0"/>
                          <a:cs typeface="Arial" panose="020B0604020202020204" pitchFamily="34" charset="0"/>
                        </a:rPr>
                        <a:t>+1,4%</a:t>
                      </a:r>
                    </a:p>
                  </a:txBody>
                  <a:tcPr>
                    <a:noFill/>
                  </a:tcPr>
                </a:tc>
                <a:tc>
                  <a:txBody>
                    <a:bodyPr/>
                    <a:lstStyle/>
                    <a:p>
                      <a:pPr algn="ctr"/>
                      <a:r>
                        <a:rPr lang="fr-FR" sz="1000" dirty="0">
                          <a:solidFill>
                            <a:srgbClr val="00B050"/>
                          </a:solidFill>
                          <a:latin typeface="Arial" panose="020B0604020202020204" pitchFamily="34" charset="0"/>
                          <a:cs typeface="Arial" panose="020B0604020202020204" pitchFamily="34" charset="0"/>
                        </a:rPr>
                        <a:t>+9,2%</a:t>
                      </a:r>
                    </a:p>
                  </a:txBody>
                  <a:tcPr>
                    <a:noFill/>
                  </a:tcPr>
                </a:tc>
                <a:extLst>
                  <a:ext uri="{0D108BD9-81ED-4DB2-BD59-A6C34878D82A}">
                    <a16:rowId xmlns:a16="http://schemas.microsoft.com/office/drawing/2014/main" val="3272792246"/>
                  </a:ext>
                </a:extLst>
              </a:tr>
            </a:tbl>
          </a:graphicData>
        </a:graphic>
      </p:graphicFrame>
      <p:sp>
        <p:nvSpPr>
          <p:cNvPr id="23" name="ZoneTexte 22">
            <a:extLst>
              <a:ext uri="{FF2B5EF4-FFF2-40B4-BE49-F238E27FC236}">
                <a16:creationId xmlns:a16="http://schemas.microsoft.com/office/drawing/2014/main" id="{73B44B85-EB0F-068C-62F5-F70F2EE0BD03}"/>
              </a:ext>
            </a:extLst>
          </p:cNvPr>
          <p:cNvSpPr txBox="1"/>
          <p:nvPr/>
        </p:nvSpPr>
        <p:spPr>
          <a:xfrm>
            <a:off x="10083564" y="1349462"/>
            <a:ext cx="1982480" cy="307777"/>
          </a:xfrm>
          <a:prstGeom prst="rect">
            <a:avLst/>
          </a:prstGeom>
          <a:noFill/>
        </p:spPr>
        <p:txBody>
          <a:bodyPr wrap="square" rtlCol="0">
            <a:spAutoFit/>
          </a:bodyPr>
          <a:lstStyle/>
          <a:p>
            <a:r>
              <a:rPr lang="fr-FR" sz="700" dirty="0">
                <a:solidFill>
                  <a:srgbClr val="7F7F7F"/>
                </a:solidFill>
                <a:latin typeface="Arial" panose="020B0604020202020204" pitchFamily="34" charset="0"/>
                <a:cs typeface="Arial" panose="020B0604020202020204" pitchFamily="34" charset="0"/>
              </a:rPr>
              <a:t>* Les données du mois de septembre sont provisoires </a:t>
            </a:r>
          </a:p>
        </p:txBody>
      </p:sp>
    </p:spTree>
    <p:extLst>
      <p:ext uri="{BB962C8B-B14F-4D97-AF65-F5344CB8AC3E}">
        <p14:creationId xmlns:p14="http://schemas.microsoft.com/office/powerpoint/2010/main" val="206663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t>7</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Hébergements : hôtellerie</a:t>
            </a:r>
          </a:p>
        </p:txBody>
      </p:sp>
      <p:sp>
        <p:nvSpPr>
          <p:cNvPr id="14" name="ZoneTexte 13"/>
          <p:cNvSpPr txBox="1"/>
          <p:nvPr/>
        </p:nvSpPr>
        <p:spPr>
          <a:xfrm>
            <a:off x="11673" y="6617302"/>
            <a:ext cx="2542684"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t>
            </a:r>
            <a:r>
              <a:rPr lang="fr-FR" sz="1000" dirty="0" err="1">
                <a:solidFill>
                  <a:srgbClr val="7F7F7F"/>
                </a:solidFill>
              </a:rPr>
              <a:t>MKG_Destination</a:t>
            </a:r>
            <a:r>
              <a:rPr lang="fr-FR" sz="1000" dirty="0">
                <a:solidFill>
                  <a:srgbClr val="7F7F7F"/>
                </a:solidFill>
              </a:rPr>
              <a:t>, octobre 2023</a:t>
            </a:r>
          </a:p>
        </p:txBody>
      </p:sp>
      <p:sp>
        <p:nvSpPr>
          <p:cNvPr id="3" name="object 3">
            <a:extLst>
              <a:ext uri="{FF2B5EF4-FFF2-40B4-BE49-F238E27FC236}">
                <a16:creationId xmlns:a16="http://schemas.microsoft.com/office/drawing/2014/main" id="{EEEDC52A-6636-C381-35D5-9FD3C2659AE5}"/>
              </a:ext>
            </a:extLst>
          </p:cNvPr>
          <p:cNvSpPr/>
          <p:nvPr/>
        </p:nvSpPr>
        <p:spPr>
          <a:xfrm>
            <a:off x="0" y="-1"/>
            <a:ext cx="12192000" cy="1387680"/>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058181"/>
          </a:solidFill>
        </p:spPr>
        <p:txBody>
          <a:bodyPr wrap="square" lIns="0" tIns="0" rIns="0" bIns="0" rtlCol="0"/>
          <a:lstStyle/>
          <a:p>
            <a:endParaRPr dirty="0"/>
          </a:p>
        </p:txBody>
      </p:sp>
      <p:sp>
        <p:nvSpPr>
          <p:cNvPr id="10" name="object 9">
            <a:extLst>
              <a:ext uri="{FF2B5EF4-FFF2-40B4-BE49-F238E27FC236}">
                <a16:creationId xmlns:a16="http://schemas.microsoft.com/office/drawing/2014/main" id="{3AAADCD1-A4F5-16DB-1EC8-8DF04A165591}"/>
              </a:ext>
            </a:extLst>
          </p:cNvPr>
          <p:cNvSpPr/>
          <p:nvPr/>
        </p:nvSpPr>
        <p:spPr>
          <a:xfrm>
            <a:off x="4304347" y="2568"/>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855AEF65-DEB5-11AA-8D9A-54D01BFAD9AA}"/>
              </a:ext>
            </a:extLst>
          </p:cNvPr>
          <p:cNvGrpSpPr/>
          <p:nvPr/>
        </p:nvGrpSpPr>
        <p:grpSpPr>
          <a:xfrm>
            <a:off x="1071315" y="790459"/>
            <a:ext cx="8631485" cy="45719"/>
            <a:chOff x="404515" y="791289"/>
            <a:chExt cx="9589046" cy="0"/>
          </a:xfrm>
        </p:grpSpPr>
        <p:cxnSp>
          <p:nvCxnSpPr>
            <p:cNvPr id="13" name="Connecteur droit 12">
              <a:extLst>
                <a:ext uri="{FF2B5EF4-FFF2-40B4-BE49-F238E27FC236}">
                  <a16:creationId xmlns:a16="http://schemas.microsoft.com/office/drawing/2014/main" id="{3E248E77-5D41-D5BB-753A-AB18E8CDC2B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bject 7">
              <a:extLst>
                <a:ext uri="{FF2B5EF4-FFF2-40B4-BE49-F238E27FC236}">
                  <a16:creationId xmlns:a16="http://schemas.microsoft.com/office/drawing/2014/main" id="{D8F3A7E9-D235-C738-6CF6-EFB1E46DFB64}"/>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20" name="object 5">
            <a:extLst>
              <a:ext uri="{FF2B5EF4-FFF2-40B4-BE49-F238E27FC236}">
                <a16:creationId xmlns:a16="http://schemas.microsoft.com/office/drawing/2014/main" id="{B819A9C9-12DD-7A92-202D-3324DA14FFCD}"/>
              </a:ext>
            </a:extLst>
          </p:cNvPr>
          <p:cNvSpPr/>
          <p:nvPr/>
        </p:nvSpPr>
        <p:spPr>
          <a:xfrm>
            <a:off x="-12833" y="-1186"/>
            <a:ext cx="3811398" cy="1387677"/>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06A09C"/>
          </a:solidFill>
        </p:spPr>
        <p:txBody>
          <a:bodyPr wrap="square" lIns="0" tIns="0" rIns="0" bIns="0" rtlCol="0"/>
          <a:lstStyle/>
          <a:p>
            <a:endParaRPr/>
          </a:p>
        </p:txBody>
      </p:sp>
      <p:sp>
        <p:nvSpPr>
          <p:cNvPr id="24" name="object 8">
            <a:extLst>
              <a:ext uri="{FF2B5EF4-FFF2-40B4-BE49-F238E27FC236}">
                <a16:creationId xmlns:a16="http://schemas.microsoft.com/office/drawing/2014/main" id="{CE5E7209-A6DC-09FC-93E3-F494998FCCFE}"/>
              </a:ext>
            </a:extLst>
          </p:cNvPr>
          <p:cNvSpPr/>
          <p:nvPr/>
        </p:nvSpPr>
        <p:spPr>
          <a:xfrm>
            <a:off x="11930789" y="463621"/>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06A09C"/>
          </a:solidFill>
        </p:spPr>
        <p:txBody>
          <a:bodyPr wrap="square" lIns="0" tIns="0" rIns="0" bIns="0" rtlCol="0"/>
          <a:lstStyle/>
          <a:p>
            <a:endParaRPr/>
          </a:p>
        </p:txBody>
      </p:sp>
      <p:grpSp>
        <p:nvGrpSpPr>
          <p:cNvPr id="8" name="Groupe 7">
            <a:extLst>
              <a:ext uri="{FF2B5EF4-FFF2-40B4-BE49-F238E27FC236}">
                <a16:creationId xmlns:a16="http://schemas.microsoft.com/office/drawing/2014/main" id="{A380DCA9-D033-F78A-3075-BC088D819512}"/>
              </a:ext>
            </a:extLst>
          </p:cNvPr>
          <p:cNvGrpSpPr/>
          <p:nvPr/>
        </p:nvGrpSpPr>
        <p:grpSpPr>
          <a:xfrm>
            <a:off x="10792340" y="405461"/>
            <a:ext cx="894524" cy="469618"/>
            <a:chOff x="14835498" y="331603"/>
            <a:chExt cx="1409029" cy="739729"/>
          </a:xfrm>
        </p:grpSpPr>
        <p:sp>
          <p:nvSpPr>
            <p:cNvPr id="16" name="bg object 22">
              <a:extLst>
                <a:ext uri="{FF2B5EF4-FFF2-40B4-BE49-F238E27FC236}">
                  <a16:creationId xmlns:a16="http://schemas.microsoft.com/office/drawing/2014/main" id="{22A6BC13-ED95-4CCE-9E40-1945FDB61E54}"/>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17" name="bg object 23">
              <a:extLst>
                <a:ext uri="{FF2B5EF4-FFF2-40B4-BE49-F238E27FC236}">
                  <a16:creationId xmlns:a16="http://schemas.microsoft.com/office/drawing/2014/main" id="{E9256DF2-62B6-F051-3BE2-CC52D94552AA}"/>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19" name="bg object 24">
              <a:extLst>
                <a:ext uri="{FF2B5EF4-FFF2-40B4-BE49-F238E27FC236}">
                  <a16:creationId xmlns:a16="http://schemas.microsoft.com/office/drawing/2014/main" id="{A5585CEF-CCD2-E640-0A7B-3F3123DAC8CC}"/>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25" name="bg object 25">
              <a:extLst>
                <a:ext uri="{FF2B5EF4-FFF2-40B4-BE49-F238E27FC236}">
                  <a16:creationId xmlns:a16="http://schemas.microsoft.com/office/drawing/2014/main" id="{ACB7741F-224B-B05F-D0DC-0C174AA3511F}"/>
                </a:ext>
              </a:extLst>
            </p:cNvPr>
            <p:cNvPicPr/>
            <p:nvPr/>
          </p:nvPicPr>
          <p:blipFill>
            <a:blip r:embed="rId5" cstate="print"/>
            <a:stretch>
              <a:fillRect/>
            </a:stretch>
          </p:blipFill>
          <p:spPr>
            <a:xfrm>
              <a:off x="14863369" y="372145"/>
              <a:ext cx="174078" cy="190474"/>
            </a:xfrm>
            <a:prstGeom prst="rect">
              <a:avLst/>
            </a:prstGeom>
          </p:spPr>
        </p:pic>
        <p:sp>
          <p:nvSpPr>
            <p:cNvPr id="26" name="bg object 26">
              <a:extLst>
                <a:ext uri="{FF2B5EF4-FFF2-40B4-BE49-F238E27FC236}">
                  <a16:creationId xmlns:a16="http://schemas.microsoft.com/office/drawing/2014/main" id="{67DF77D3-8B69-1D73-A614-DA4961BABCE6}"/>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27" name="bg object 27">
              <a:extLst>
                <a:ext uri="{FF2B5EF4-FFF2-40B4-BE49-F238E27FC236}">
                  <a16:creationId xmlns:a16="http://schemas.microsoft.com/office/drawing/2014/main" id="{454E3B4F-5153-419A-93DB-86BD2073B754}"/>
                </a:ext>
              </a:extLst>
            </p:cNvPr>
            <p:cNvPicPr/>
            <p:nvPr/>
          </p:nvPicPr>
          <p:blipFill>
            <a:blip r:embed="rId5" cstate="print"/>
            <a:stretch>
              <a:fillRect/>
            </a:stretch>
          </p:blipFill>
          <p:spPr>
            <a:xfrm>
              <a:off x="15319313" y="615600"/>
              <a:ext cx="174066" cy="190474"/>
            </a:xfrm>
            <a:prstGeom prst="rect">
              <a:avLst/>
            </a:prstGeom>
          </p:spPr>
        </p:pic>
        <p:sp>
          <p:nvSpPr>
            <p:cNvPr id="28" name="bg object 28">
              <a:extLst>
                <a:ext uri="{FF2B5EF4-FFF2-40B4-BE49-F238E27FC236}">
                  <a16:creationId xmlns:a16="http://schemas.microsoft.com/office/drawing/2014/main" id="{714D4C11-0A48-186F-1338-CADA8C5F421E}"/>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29" name="bg object 29">
              <a:extLst>
                <a:ext uri="{FF2B5EF4-FFF2-40B4-BE49-F238E27FC236}">
                  <a16:creationId xmlns:a16="http://schemas.microsoft.com/office/drawing/2014/main" id="{CEB27A75-62D3-8650-96F8-5A82FEDA6257}"/>
                </a:ext>
              </a:extLst>
            </p:cNvPr>
            <p:cNvPicPr/>
            <p:nvPr/>
          </p:nvPicPr>
          <p:blipFill>
            <a:blip r:embed="rId6" cstate="print"/>
            <a:stretch>
              <a:fillRect/>
            </a:stretch>
          </p:blipFill>
          <p:spPr>
            <a:xfrm>
              <a:off x="14863181" y="891808"/>
              <a:ext cx="1378851" cy="179524"/>
            </a:xfrm>
            <a:prstGeom prst="rect">
              <a:avLst/>
            </a:prstGeom>
          </p:spPr>
        </p:pic>
      </p:grpSp>
      <p:sp>
        <p:nvSpPr>
          <p:cNvPr id="30" name="object 12">
            <a:extLst>
              <a:ext uri="{FF2B5EF4-FFF2-40B4-BE49-F238E27FC236}">
                <a16:creationId xmlns:a16="http://schemas.microsoft.com/office/drawing/2014/main" id="{EEF403F5-29A6-99DA-04A4-04AE2A0E95EC}"/>
              </a:ext>
            </a:extLst>
          </p:cNvPr>
          <p:cNvSpPr txBox="1"/>
          <p:nvPr/>
        </p:nvSpPr>
        <p:spPr>
          <a:xfrm>
            <a:off x="2906812" y="283324"/>
            <a:ext cx="7307380" cy="443711"/>
          </a:xfrm>
          <a:prstGeom prst="rect">
            <a:avLst/>
          </a:prstGeom>
        </p:spPr>
        <p:txBody>
          <a:bodyPr vert="horz" wrap="square" lIns="0" tIns="12700" rIns="0" bIns="0" rtlCol="0">
            <a:spAutoFit/>
          </a:bodyPr>
          <a:lstStyle/>
          <a:p>
            <a:pPr marL="12700" algn="ctr">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HÉBERGEMENT</a:t>
            </a:r>
          </a:p>
        </p:txBody>
      </p:sp>
      <p:sp>
        <p:nvSpPr>
          <p:cNvPr id="31" name="object 9">
            <a:extLst>
              <a:ext uri="{FF2B5EF4-FFF2-40B4-BE49-F238E27FC236}">
                <a16:creationId xmlns:a16="http://schemas.microsoft.com/office/drawing/2014/main" id="{0A800AB3-4368-989F-BC66-300226BE50FA}"/>
              </a:ext>
            </a:extLst>
          </p:cNvPr>
          <p:cNvSpPr txBox="1"/>
          <p:nvPr/>
        </p:nvSpPr>
        <p:spPr>
          <a:xfrm>
            <a:off x="-1061764" y="895906"/>
            <a:ext cx="112806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Arial" panose="020B0604020202020204" pitchFamily="34" charset="0"/>
                <a:cs typeface="Arial" panose="020B0604020202020204" pitchFamily="34" charset="0"/>
              </a:rPr>
              <a:t>Hôtellerie</a:t>
            </a:r>
            <a:endParaRPr sz="1600" spc="40" dirty="0">
              <a:solidFill>
                <a:srgbClr val="FFFFFF"/>
              </a:solidFill>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7DCA18C4-1898-7152-B2FE-065AC3F9AEE0}"/>
              </a:ext>
            </a:extLst>
          </p:cNvPr>
          <p:cNvSpPr txBox="1"/>
          <p:nvPr/>
        </p:nvSpPr>
        <p:spPr>
          <a:xfrm>
            <a:off x="323371" y="1431555"/>
            <a:ext cx="8287229" cy="276999"/>
          </a:xfrm>
          <a:prstGeom prst="rect">
            <a:avLst/>
          </a:prstGeom>
          <a:noFill/>
        </p:spPr>
        <p:txBody>
          <a:bodyPr wrap="square" rtlCol="0">
            <a:spAutoFit/>
          </a:bodyPr>
          <a:lstStyle/>
          <a:p>
            <a:r>
              <a:rPr lang="fr-FR" sz="1200" b="1" i="0" dirty="0">
                <a:solidFill>
                  <a:srgbClr val="058181"/>
                </a:solidFill>
                <a:effectLst/>
                <a:latin typeface="Arial" panose="020B0604020202020204" pitchFamily="34" charset="0"/>
                <a:cs typeface="Arial" panose="020B0604020202020204" pitchFamily="34" charset="0"/>
              </a:rPr>
              <a:t>Indicateurs de performance de l’hôtellerie en France métropolitaine pour le mois de juillet (par rapport à 2022)</a:t>
            </a:r>
            <a:endParaRPr lang="fr-FR" sz="1200" b="1" dirty="0">
              <a:solidFill>
                <a:srgbClr val="058181"/>
              </a:solidFill>
              <a:latin typeface="Arial" panose="020B0604020202020204" pitchFamily="34" charset="0"/>
              <a:cs typeface="Arial" panose="020B0604020202020204" pitchFamily="34" charset="0"/>
            </a:endParaRPr>
          </a:p>
        </p:txBody>
      </p:sp>
      <p:sp>
        <p:nvSpPr>
          <p:cNvPr id="5" name="Espace réservé du pied de page 2">
            <a:extLst>
              <a:ext uri="{FF2B5EF4-FFF2-40B4-BE49-F238E27FC236}">
                <a16:creationId xmlns:a16="http://schemas.microsoft.com/office/drawing/2014/main" id="{C09E5A21-4CA3-DEF1-3F2E-16A3414BAD8F}"/>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9" name="Graphique 8">
            <a:extLst>
              <a:ext uri="{FF2B5EF4-FFF2-40B4-BE49-F238E27FC236}">
                <a16:creationId xmlns:a16="http://schemas.microsoft.com/office/drawing/2014/main" id="{9D06CFC5-6E75-4649-83C7-589449051966}"/>
              </a:ext>
            </a:extLst>
          </p:cNvPr>
          <p:cNvGraphicFramePr>
            <a:graphicFrameLocks/>
          </p:cNvGraphicFramePr>
          <p:nvPr>
            <p:custDataLst>
              <p:tags r:id="rId1"/>
            </p:custDataLst>
            <p:extLst>
              <p:ext uri="{D42A27DB-BD31-4B8C-83A1-F6EECF244321}">
                <p14:modId xmlns:p14="http://schemas.microsoft.com/office/powerpoint/2010/main" val="2157823016"/>
              </p:ext>
            </p:extLst>
          </p:nvPr>
        </p:nvGraphicFramePr>
        <p:xfrm>
          <a:off x="323369" y="1767068"/>
          <a:ext cx="8936377" cy="2132128"/>
        </p:xfrm>
        <a:graphic>
          <a:graphicData uri="http://schemas.openxmlformats.org/drawingml/2006/chart">
            <c:chart xmlns:c="http://schemas.openxmlformats.org/drawingml/2006/chart" xmlns:r="http://schemas.openxmlformats.org/officeDocument/2006/relationships" r:id="rId7"/>
          </a:graphicData>
        </a:graphic>
      </p:graphicFrame>
      <p:sp>
        <p:nvSpPr>
          <p:cNvPr id="35" name="ZoneTexte 34">
            <a:extLst>
              <a:ext uri="{FF2B5EF4-FFF2-40B4-BE49-F238E27FC236}">
                <a16:creationId xmlns:a16="http://schemas.microsoft.com/office/drawing/2014/main" id="{7DCA18C4-1898-7152-B2FE-065AC3F9AEE0}"/>
              </a:ext>
            </a:extLst>
          </p:cNvPr>
          <p:cNvSpPr txBox="1"/>
          <p:nvPr/>
        </p:nvSpPr>
        <p:spPr>
          <a:xfrm>
            <a:off x="244842" y="3977968"/>
            <a:ext cx="9314874" cy="276999"/>
          </a:xfrm>
          <a:prstGeom prst="rect">
            <a:avLst/>
          </a:prstGeom>
          <a:noFill/>
        </p:spPr>
        <p:txBody>
          <a:bodyPr wrap="square" rtlCol="0">
            <a:spAutoFit/>
          </a:bodyPr>
          <a:lstStyle/>
          <a:p>
            <a:r>
              <a:rPr lang="fr-FR" sz="1200" b="1" i="0" dirty="0">
                <a:solidFill>
                  <a:srgbClr val="058181"/>
                </a:solidFill>
                <a:effectLst/>
                <a:latin typeface="Arial" panose="020B0604020202020204" pitchFamily="34" charset="0"/>
                <a:cs typeface="Arial" panose="020B0604020202020204" pitchFamily="34" charset="0"/>
              </a:rPr>
              <a:t>Indicateurs de performance de l’hôtellerie en France métropolitaine pour le mois d’août (par rapport à 2022)</a:t>
            </a:r>
            <a:endParaRPr lang="fr-FR" sz="1200" b="1" dirty="0">
              <a:solidFill>
                <a:srgbClr val="058181"/>
              </a:solidFill>
              <a:latin typeface="Arial" panose="020B0604020202020204" pitchFamily="34" charset="0"/>
              <a:cs typeface="Arial" panose="020B0604020202020204" pitchFamily="34" charset="0"/>
            </a:endParaRPr>
          </a:p>
        </p:txBody>
      </p:sp>
      <p:graphicFrame>
        <p:nvGraphicFramePr>
          <p:cNvPr id="2" name="Graphique 1">
            <a:extLst>
              <a:ext uri="{FF2B5EF4-FFF2-40B4-BE49-F238E27FC236}">
                <a16:creationId xmlns:a16="http://schemas.microsoft.com/office/drawing/2014/main" id="{4BD58679-D9EB-4D46-AF17-54D74A5E3B88}"/>
              </a:ext>
            </a:extLst>
          </p:cNvPr>
          <p:cNvGraphicFramePr>
            <a:graphicFrameLocks/>
          </p:cNvGraphicFramePr>
          <p:nvPr>
            <p:custDataLst>
              <p:tags r:id="rId2"/>
            </p:custDataLst>
            <p:extLst>
              <p:ext uri="{D42A27DB-BD31-4B8C-83A1-F6EECF244321}">
                <p14:modId xmlns:p14="http://schemas.microsoft.com/office/powerpoint/2010/main" val="1714246473"/>
              </p:ext>
            </p:extLst>
          </p:nvPr>
        </p:nvGraphicFramePr>
        <p:xfrm>
          <a:off x="244842" y="4306218"/>
          <a:ext cx="8936376" cy="207155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491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t>8</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Hébergements : hôtellerie</a:t>
            </a:r>
          </a:p>
        </p:txBody>
      </p:sp>
      <p:sp>
        <p:nvSpPr>
          <p:cNvPr id="14" name="ZoneTexte 13"/>
          <p:cNvSpPr txBox="1"/>
          <p:nvPr/>
        </p:nvSpPr>
        <p:spPr>
          <a:xfrm>
            <a:off x="358543" y="6504284"/>
            <a:ext cx="2685351"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t>
            </a:r>
            <a:r>
              <a:rPr lang="fr-FR" sz="1000" dirty="0" err="1">
                <a:solidFill>
                  <a:srgbClr val="7F7F7F"/>
                </a:solidFill>
              </a:rPr>
              <a:t>MKG_Destination</a:t>
            </a:r>
            <a:r>
              <a:rPr lang="fr-FR" sz="1000" dirty="0">
                <a:solidFill>
                  <a:srgbClr val="7F7F7F"/>
                </a:solidFill>
              </a:rPr>
              <a:t>, septembre 2023</a:t>
            </a:r>
          </a:p>
        </p:txBody>
      </p:sp>
      <p:sp>
        <p:nvSpPr>
          <p:cNvPr id="3" name="object 3">
            <a:extLst>
              <a:ext uri="{FF2B5EF4-FFF2-40B4-BE49-F238E27FC236}">
                <a16:creationId xmlns:a16="http://schemas.microsoft.com/office/drawing/2014/main" id="{EEEDC52A-6636-C381-35D5-9FD3C2659AE5}"/>
              </a:ext>
            </a:extLst>
          </p:cNvPr>
          <p:cNvSpPr/>
          <p:nvPr/>
        </p:nvSpPr>
        <p:spPr>
          <a:xfrm>
            <a:off x="0" y="-1"/>
            <a:ext cx="12192000" cy="1387680"/>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058181"/>
          </a:solidFill>
        </p:spPr>
        <p:txBody>
          <a:bodyPr wrap="square" lIns="0" tIns="0" rIns="0" bIns="0" rtlCol="0"/>
          <a:lstStyle/>
          <a:p>
            <a:endParaRPr dirty="0"/>
          </a:p>
        </p:txBody>
      </p:sp>
      <p:sp>
        <p:nvSpPr>
          <p:cNvPr id="10" name="object 9">
            <a:extLst>
              <a:ext uri="{FF2B5EF4-FFF2-40B4-BE49-F238E27FC236}">
                <a16:creationId xmlns:a16="http://schemas.microsoft.com/office/drawing/2014/main" id="{3AAADCD1-A4F5-16DB-1EC8-8DF04A165591}"/>
              </a:ext>
            </a:extLst>
          </p:cNvPr>
          <p:cNvSpPr/>
          <p:nvPr/>
        </p:nvSpPr>
        <p:spPr>
          <a:xfrm>
            <a:off x="4304347" y="2568"/>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855AEF65-DEB5-11AA-8D9A-54D01BFAD9AA}"/>
              </a:ext>
            </a:extLst>
          </p:cNvPr>
          <p:cNvGrpSpPr/>
          <p:nvPr/>
        </p:nvGrpSpPr>
        <p:grpSpPr>
          <a:xfrm>
            <a:off x="1071315" y="790459"/>
            <a:ext cx="8631485" cy="45719"/>
            <a:chOff x="404515" y="791289"/>
            <a:chExt cx="9589046" cy="0"/>
          </a:xfrm>
        </p:grpSpPr>
        <p:cxnSp>
          <p:nvCxnSpPr>
            <p:cNvPr id="13" name="Connecteur droit 12">
              <a:extLst>
                <a:ext uri="{FF2B5EF4-FFF2-40B4-BE49-F238E27FC236}">
                  <a16:creationId xmlns:a16="http://schemas.microsoft.com/office/drawing/2014/main" id="{3E248E77-5D41-D5BB-753A-AB18E8CDC2B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bject 7">
              <a:extLst>
                <a:ext uri="{FF2B5EF4-FFF2-40B4-BE49-F238E27FC236}">
                  <a16:creationId xmlns:a16="http://schemas.microsoft.com/office/drawing/2014/main" id="{D8F3A7E9-D235-C738-6CF6-EFB1E46DFB64}"/>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20" name="object 5">
            <a:extLst>
              <a:ext uri="{FF2B5EF4-FFF2-40B4-BE49-F238E27FC236}">
                <a16:creationId xmlns:a16="http://schemas.microsoft.com/office/drawing/2014/main" id="{B819A9C9-12DD-7A92-202D-3324DA14FFCD}"/>
              </a:ext>
            </a:extLst>
          </p:cNvPr>
          <p:cNvSpPr/>
          <p:nvPr/>
        </p:nvSpPr>
        <p:spPr>
          <a:xfrm>
            <a:off x="-12833" y="-1186"/>
            <a:ext cx="3811398" cy="1387677"/>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06A09C"/>
          </a:solidFill>
        </p:spPr>
        <p:txBody>
          <a:bodyPr wrap="square" lIns="0" tIns="0" rIns="0" bIns="0" rtlCol="0"/>
          <a:lstStyle/>
          <a:p>
            <a:endParaRPr/>
          </a:p>
        </p:txBody>
      </p:sp>
      <p:sp>
        <p:nvSpPr>
          <p:cNvPr id="24" name="object 8">
            <a:extLst>
              <a:ext uri="{FF2B5EF4-FFF2-40B4-BE49-F238E27FC236}">
                <a16:creationId xmlns:a16="http://schemas.microsoft.com/office/drawing/2014/main" id="{CE5E7209-A6DC-09FC-93E3-F494998FCCFE}"/>
              </a:ext>
            </a:extLst>
          </p:cNvPr>
          <p:cNvSpPr/>
          <p:nvPr/>
        </p:nvSpPr>
        <p:spPr>
          <a:xfrm>
            <a:off x="11930789" y="463621"/>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06A09C"/>
          </a:solidFill>
        </p:spPr>
        <p:txBody>
          <a:bodyPr wrap="square" lIns="0" tIns="0" rIns="0" bIns="0" rtlCol="0"/>
          <a:lstStyle/>
          <a:p>
            <a:endParaRPr/>
          </a:p>
        </p:txBody>
      </p:sp>
      <p:grpSp>
        <p:nvGrpSpPr>
          <p:cNvPr id="8" name="Groupe 7">
            <a:extLst>
              <a:ext uri="{FF2B5EF4-FFF2-40B4-BE49-F238E27FC236}">
                <a16:creationId xmlns:a16="http://schemas.microsoft.com/office/drawing/2014/main" id="{A380DCA9-D033-F78A-3075-BC088D819512}"/>
              </a:ext>
            </a:extLst>
          </p:cNvPr>
          <p:cNvGrpSpPr/>
          <p:nvPr/>
        </p:nvGrpSpPr>
        <p:grpSpPr>
          <a:xfrm>
            <a:off x="10792340" y="405461"/>
            <a:ext cx="894524" cy="469618"/>
            <a:chOff x="14835498" y="331603"/>
            <a:chExt cx="1409029" cy="739729"/>
          </a:xfrm>
        </p:grpSpPr>
        <p:sp>
          <p:nvSpPr>
            <p:cNvPr id="16" name="bg object 22">
              <a:extLst>
                <a:ext uri="{FF2B5EF4-FFF2-40B4-BE49-F238E27FC236}">
                  <a16:creationId xmlns:a16="http://schemas.microsoft.com/office/drawing/2014/main" id="{22A6BC13-ED95-4CCE-9E40-1945FDB61E54}"/>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17" name="bg object 23">
              <a:extLst>
                <a:ext uri="{FF2B5EF4-FFF2-40B4-BE49-F238E27FC236}">
                  <a16:creationId xmlns:a16="http://schemas.microsoft.com/office/drawing/2014/main" id="{E9256DF2-62B6-F051-3BE2-CC52D94552AA}"/>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19" name="bg object 24">
              <a:extLst>
                <a:ext uri="{FF2B5EF4-FFF2-40B4-BE49-F238E27FC236}">
                  <a16:creationId xmlns:a16="http://schemas.microsoft.com/office/drawing/2014/main" id="{A5585CEF-CCD2-E640-0A7B-3F3123DAC8CC}"/>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25" name="bg object 25">
              <a:extLst>
                <a:ext uri="{FF2B5EF4-FFF2-40B4-BE49-F238E27FC236}">
                  <a16:creationId xmlns:a16="http://schemas.microsoft.com/office/drawing/2014/main" id="{ACB7741F-224B-B05F-D0DC-0C174AA3511F}"/>
                </a:ext>
              </a:extLst>
            </p:cNvPr>
            <p:cNvPicPr/>
            <p:nvPr/>
          </p:nvPicPr>
          <p:blipFill>
            <a:blip r:embed="rId5" cstate="print"/>
            <a:stretch>
              <a:fillRect/>
            </a:stretch>
          </p:blipFill>
          <p:spPr>
            <a:xfrm>
              <a:off x="14863369" y="372145"/>
              <a:ext cx="174078" cy="190474"/>
            </a:xfrm>
            <a:prstGeom prst="rect">
              <a:avLst/>
            </a:prstGeom>
          </p:spPr>
        </p:pic>
        <p:sp>
          <p:nvSpPr>
            <p:cNvPr id="26" name="bg object 26">
              <a:extLst>
                <a:ext uri="{FF2B5EF4-FFF2-40B4-BE49-F238E27FC236}">
                  <a16:creationId xmlns:a16="http://schemas.microsoft.com/office/drawing/2014/main" id="{67DF77D3-8B69-1D73-A614-DA4961BABCE6}"/>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27" name="bg object 27">
              <a:extLst>
                <a:ext uri="{FF2B5EF4-FFF2-40B4-BE49-F238E27FC236}">
                  <a16:creationId xmlns:a16="http://schemas.microsoft.com/office/drawing/2014/main" id="{454E3B4F-5153-419A-93DB-86BD2073B754}"/>
                </a:ext>
              </a:extLst>
            </p:cNvPr>
            <p:cNvPicPr/>
            <p:nvPr/>
          </p:nvPicPr>
          <p:blipFill>
            <a:blip r:embed="rId5" cstate="print"/>
            <a:stretch>
              <a:fillRect/>
            </a:stretch>
          </p:blipFill>
          <p:spPr>
            <a:xfrm>
              <a:off x="15319313" y="615600"/>
              <a:ext cx="174066" cy="190474"/>
            </a:xfrm>
            <a:prstGeom prst="rect">
              <a:avLst/>
            </a:prstGeom>
          </p:spPr>
        </p:pic>
        <p:sp>
          <p:nvSpPr>
            <p:cNvPr id="28" name="bg object 28">
              <a:extLst>
                <a:ext uri="{FF2B5EF4-FFF2-40B4-BE49-F238E27FC236}">
                  <a16:creationId xmlns:a16="http://schemas.microsoft.com/office/drawing/2014/main" id="{714D4C11-0A48-186F-1338-CADA8C5F421E}"/>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29" name="bg object 29">
              <a:extLst>
                <a:ext uri="{FF2B5EF4-FFF2-40B4-BE49-F238E27FC236}">
                  <a16:creationId xmlns:a16="http://schemas.microsoft.com/office/drawing/2014/main" id="{CEB27A75-62D3-8650-96F8-5A82FEDA6257}"/>
                </a:ext>
              </a:extLst>
            </p:cNvPr>
            <p:cNvPicPr/>
            <p:nvPr/>
          </p:nvPicPr>
          <p:blipFill>
            <a:blip r:embed="rId6" cstate="print"/>
            <a:stretch>
              <a:fillRect/>
            </a:stretch>
          </p:blipFill>
          <p:spPr>
            <a:xfrm>
              <a:off x="14863181" y="891808"/>
              <a:ext cx="1378851" cy="179524"/>
            </a:xfrm>
            <a:prstGeom prst="rect">
              <a:avLst/>
            </a:prstGeom>
          </p:spPr>
        </p:pic>
      </p:grpSp>
      <p:sp>
        <p:nvSpPr>
          <p:cNvPr id="30" name="object 12">
            <a:extLst>
              <a:ext uri="{FF2B5EF4-FFF2-40B4-BE49-F238E27FC236}">
                <a16:creationId xmlns:a16="http://schemas.microsoft.com/office/drawing/2014/main" id="{EEF403F5-29A6-99DA-04A4-04AE2A0E95EC}"/>
              </a:ext>
            </a:extLst>
          </p:cNvPr>
          <p:cNvSpPr txBox="1"/>
          <p:nvPr/>
        </p:nvSpPr>
        <p:spPr>
          <a:xfrm>
            <a:off x="2906812" y="283324"/>
            <a:ext cx="7307380" cy="443711"/>
          </a:xfrm>
          <a:prstGeom prst="rect">
            <a:avLst/>
          </a:prstGeom>
        </p:spPr>
        <p:txBody>
          <a:bodyPr vert="horz" wrap="square" lIns="0" tIns="12700" rIns="0" bIns="0" rtlCol="0">
            <a:spAutoFit/>
          </a:bodyPr>
          <a:lstStyle/>
          <a:p>
            <a:pPr marL="12700" algn="ctr">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HÉBERGEMENT</a:t>
            </a:r>
          </a:p>
        </p:txBody>
      </p:sp>
      <p:sp>
        <p:nvSpPr>
          <p:cNvPr id="31" name="object 9">
            <a:extLst>
              <a:ext uri="{FF2B5EF4-FFF2-40B4-BE49-F238E27FC236}">
                <a16:creationId xmlns:a16="http://schemas.microsoft.com/office/drawing/2014/main" id="{0A800AB3-4368-989F-BC66-300226BE50FA}"/>
              </a:ext>
            </a:extLst>
          </p:cNvPr>
          <p:cNvSpPr txBox="1"/>
          <p:nvPr/>
        </p:nvSpPr>
        <p:spPr>
          <a:xfrm>
            <a:off x="-1061764" y="895906"/>
            <a:ext cx="112806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Arial" panose="020B0604020202020204" pitchFamily="34" charset="0"/>
                <a:cs typeface="Arial" panose="020B0604020202020204" pitchFamily="34" charset="0"/>
              </a:rPr>
              <a:t>Hôtellerie</a:t>
            </a:r>
            <a:endParaRPr sz="1600" spc="40" dirty="0">
              <a:solidFill>
                <a:srgbClr val="FFFFFF"/>
              </a:solidFill>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7DCA18C4-1898-7152-B2FE-065AC3F9AEE0}"/>
              </a:ext>
            </a:extLst>
          </p:cNvPr>
          <p:cNvSpPr txBox="1"/>
          <p:nvPr/>
        </p:nvSpPr>
        <p:spPr>
          <a:xfrm>
            <a:off x="323371" y="1431556"/>
            <a:ext cx="8918952" cy="277000"/>
          </a:xfrm>
          <a:prstGeom prst="rect">
            <a:avLst/>
          </a:prstGeom>
          <a:noFill/>
        </p:spPr>
        <p:txBody>
          <a:bodyPr wrap="square" rtlCol="0">
            <a:spAutoFit/>
          </a:bodyPr>
          <a:lstStyle/>
          <a:p>
            <a:r>
              <a:rPr lang="fr-FR" sz="1200" b="1" i="0" dirty="0">
                <a:solidFill>
                  <a:srgbClr val="058181"/>
                </a:solidFill>
                <a:effectLst/>
                <a:latin typeface="Arial" panose="020B0604020202020204" pitchFamily="34" charset="0"/>
                <a:cs typeface="Arial" panose="020B0604020202020204" pitchFamily="34" charset="0"/>
              </a:rPr>
              <a:t>Indicateurs de performance de l’hôtellerie en France métropolitaine pour le mois de septembre (par rapport à 2022)</a:t>
            </a:r>
            <a:endParaRPr lang="fr-FR" sz="1200" b="1" dirty="0">
              <a:solidFill>
                <a:srgbClr val="058181"/>
              </a:solidFill>
              <a:latin typeface="Arial" panose="020B0604020202020204" pitchFamily="34" charset="0"/>
              <a:cs typeface="Arial" panose="020B0604020202020204" pitchFamily="34" charset="0"/>
            </a:endParaRPr>
          </a:p>
        </p:txBody>
      </p:sp>
      <p:sp>
        <p:nvSpPr>
          <p:cNvPr id="5" name="Espace réservé du pied de page 2">
            <a:extLst>
              <a:ext uri="{FF2B5EF4-FFF2-40B4-BE49-F238E27FC236}">
                <a16:creationId xmlns:a16="http://schemas.microsoft.com/office/drawing/2014/main" id="{C09E5A21-4CA3-DEF1-3F2E-16A3414BAD8F}"/>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5" name="ZoneTexte 34">
            <a:extLst>
              <a:ext uri="{FF2B5EF4-FFF2-40B4-BE49-F238E27FC236}">
                <a16:creationId xmlns:a16="http://schemas.microsoft.com/office/drawing/2014/main" id="{7DCA18C4-1898-7152-B2FE-065AC3F9AEE0}"/>
              </a:ext>
            </a:extLst>
          </p:cNvPr>
          <p:cNvSpPr txBox="1"/>
          <p:nvPr/>
        </p:nvSpPr>
        <p:spPr>
          <a:xfrm>
            <a:off x="234568" y="4112323"/>
            <a:ext cx="9314874" cy="276999"/>
          </a:xfrm>
          <a:prstGeom prst="rect">
            <a:avLst/>
          </a:prstGeom>
          <a:noFill/>
        </p:spPr>
        <p:txBody>
          <a:bodyPr wrap="square" rtlCol="0">
            <a:spAutoFit/>
          </a:bodyPr>
          <a:lstStyle/>
          <a:p>
            <a:r>
              <a:rPr lang="fr-FR" sz="1200" b="1" i="0" dirty="0">
                <a:solidFill>
                  <a:srgbClr val="058181"/>
                </a:solidFill>
                <a:effectLst/>
                <a:latin typeface="Arial" panose="020B0604020202020204" pitchFamily="34" charset="0"/>
                <a:cs typeface="Arial" panose="020B0604020202020204" pitchFamily="34" charset="0"/>
              </a:rPr>
              <a:t>Indicateurs de performance de l’hôtellerie en France métropolitaine pour la première semaine d’octobre (par rapport à 2022)</a:t>
            </a:r>
            <a:endParaRPr lang="fr-FR" sz="1200" b="1" dirty="0">
              <a:solidFill>
                <a:srgbClr val="058181"/>
              </a:solidFill>
              <a:latin typeface="Arial" panose="020B0604020202020204" pitchFamily="34" charset="0"/>
              <a:cs typeface="Arial" panose="020B0604020202020204" pitchFamily="34" charset="0"/>
            </a:endParaRPr>
          </a:p>
        </p:txBody>
      </p:sp>
      <p:graphicFrame>
        <p:nvGraphicFramePr>
          <p:cNvPr id="2" name="Graphique 1">
            <a:extLst>
              <a:ext uri="{FF2B5EF4-FFF2-40B4-BE49-F238E27FC236}">
                <a16:creationId xmlns:a16="http://schemas.microsoft.com/office/drawing/2014/main" id="{99C47F20-71DA-468D-B649-49918BFF2B04}"/>
              </a:ext>
            </a:extLst>
          </p:cNvPr>
          <p:cNvGraphicFramePr>
            <a:graphicFrameLocks/>
          </p:cNvGraphicFramePr>
          <p:nvPr>
            <p:custDataLst>
              <p:tags r:id="rId1"/>
            </p:custDataLst>
            <p:extLst>
              <p:ext uri="{D42A27DB-BD31-4B8C-83A1-F6EECF244321}">
                <p14:modId xmlns:p14="http://schemas.microsoft.com/office/powerpoint/2010/main" val="4124984751"/>
              </p:ext>
            </p:extLst>
          </p:nvPr>
        </p:nvGraphicFramePr>
        <p:xfrm>
          <a:off x="308193" y="1887627"/>
          <a:ext cx="7920000" cy="21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Graphique 5">
            <a:extLst>
              <a:ext uri="{FF2B5EF4-FFF2-40B4-BE49-F238E27FC236}">
                <a16:creationId xmlns:a16="http://schemas.microsoft.com/office/drawing/2014/main" id="{D86F6876-DB83-4557-B3B1-630CDD2E4B2F}"/>
              </a:ext>
            </a:extLst>
          </p:cNvPr>
          <p:cNvGraphicFramePr>
            <a:graphicFrameLocks/>
          </p:cNvGraphicFramePr>
          <p:nvPr>
            <p:custDataLst>
              <p:tags r:id="rId2"/>
            </p:custDataLst>
            <p:extLst>
              <p:ext uri="{D42A27DB-BD31-4B8C-83A1-F6EECF244321}">
                <p14:modId xmlns:p14="http://schemas.microsoft.com/office/powerpoint/2010/main" val="295639431"/>
              </p:ext>
            </p:extLst>
          </p:nvPr>
        </p:nvGraphicFramePr>
        <p:xfrm>
          <a:off x="366861" y="4468932"/>
          <a:ext cx="7874972" cy="19341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4507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94FF85-EF2B-0B5B-6F92-8982AB8ECC48}"/>
              </a:ext>
            </a:extLst>
          </p:cNvPr>
          <p:cNvSpPr>
            <a:spLocks noGrp="1"/>
          </p:cNvSpPr>
          <p:nvPr>
            <p:ph type="sldNum" sz="quarter" idx="4294967295"/>
          </p:nvPr>
        </p:nvSpPr>
        <p:spPr/>
        <p:txBody>
          <a:bodyPr/>
          <a:lstStyle/>
          <a:p>
            <a:fld id="{9458947D-6135-4BBC-93EE-A0BD5B10D0F8}" type="slidenum">
              <a:rPr lang="fr-FR" smtClean="0"/>
              <a:t>9</a:t>
            </a:fld>
            <a:endParaRPr lang="fr-FR" dirty="0"/>
          </a:p>
        </p:txBody>
      </p:sp>
      <p:sp>
        <p:nvSpPr>
          <p:cNvPr id="7" name="Rectangle 6">
            <a:extLst>
              <a:ext uri="{FF2B5EF4-FFF2-40B4-BE49-F238E27FC236}">
                <a16:creationId xmlns:a16="http://schemas.microsoft.com/office/drawing/2014/main" id="{2932D8C9-A510-7B1C-5B8D-DFB62B68601C}"/>
              </a:ext>
            </a:extLst>
          </p:cNvPr>
          <p:cNvSpPr/>
          <p:nvPr/>
        </p:nvSpPr>
        <p:spPr>
          <a:xfrm>
            <a:off x="530245" y="454947"/>
            <a:ext cx="11546007" cy="461665"/>
          </a:xfrm>
          <a:prstGeom prst="rect">
            <a:avLst/>
          </a:prstGeom>
        </p:spPr>
        <p:txBody>
          <a:bodyPr wrap="square">
            <a:spAutoFit/>
          </a:bodyPr>
          <a:lstStyle/>
          <a:p>
            <a:pPr lvl="0">
              <a:defRPr/>
            </a:pPr>
            <a:r>
              <a:rPr lang="fr-FR" sz="2400" b="1" kern="0" dirty="0">
                <a:solidFill>
                  <a:schemeClr val="bg1"/>
                </a:solidFill>
                <a:latin typeface="Arial" panose="020B0604020202020204" pitchFamily="34" charset="0"/>
                <a:cs typeface="Arial" panose="020B0604020202020204" pitchFamily="34" charset="0"/>
              </a:rPr>
              <a:t>Hébergements : hôtellerie</a:t>
            </a:r>
          </a:p>
        </p:txBody>
      </p:sp>
      <p:sp>
        <p:nvSpPr>
          <p:cNvPr id="14" name="ZoneTexte 13"/>
          <p:cNvSpPr txBox="1"/>
          <p:nvPr/>
        </p:nvSpPr>
        <p:spPr>
          <a:xfrm>
            <a:off x="358543" y="6504284"/>
            <a:ext cx="2685351" cy="246221"/>
          </a:xfrm>
          <a:prstGeom prst="rect">
            <a:avLst/>
          </a:prstGeom>
          <a:noFill/>
        </p:spPr>
        <p:txBody>
          <a:bodyPr wrap="none" rtlCol="0">
            <a:spAutoFit/>
          </a:bodyPr>
          <a:lstStyle>
            <a:defPPr>
              <a:defRPr lang="fr-FR"/>
            </a:defPPr>
            <a:lvl1pPr>
              <a:defRPr sz="1100" i="1">
                <a:solidFill>
                  <a:schemeClr val="tx1">
                    <a:lumMod val="75000"/>
                    <a:lumOff val="25000"/>
                  </a:schemeClr>
                </a:solidFill>
                <a:latin typeface="Arial" panose="020B0604020202020204" pitchFamily="34" charset="0"/>
                <a:cs typeface="Arial" panose="020B0604020202020204" pitchFamily="34" charset="0"/>
              </a:defRPr>
            </a:lvl1pPr>
          </a:lstStyle>
          <a:p>
            <a:r>
              <a:rPr lang="fr-FR" sz="1000" dirty="0">
                <a:solidFill>
                  <a:srgbClr val="7F7F7F"/>
                </a:solidFill>
              </a:rPr>
              <a:t>Source : </a:t>
            </a:r>
            <a:r>
              <a:rPr lang="fr-FR" sz="1000" dirty="0" err="1">
                <a:solidFill>
                  <a:srgbClr val="7F7F7F"/>
                </a:solidFill>
              </a:rPr>
              <a:t>MKG_Destination</a:t>
            </a:r>
            <a:r>
              <a:rPr lang="fr-FR" sz="1000" dirty="0">
                <a:solidFill>
                  <a:srgbClr val="7F7F7F"/>
                </a:solidFill>
              </a:rPr>
              <a:t>, septembre 2023</a:t>
            </a:r>
          </a:p>
        </p:txBody>
      </p:sp>
      <p:sp>
        <p:nvSpPr>
          <p:cNvPr id="3" name="object 3">
            <a:extLst>
              <a:ext uri="{FF2B5EF4-FFF2-40B4-BE49-F238E27FC236}">
                <a16:creationId xmlns:a16="http://schemas.microsoft.com/office/drawing/2014/main" id="{EEEDC52A-6636-C381-35D5-9FD3C2659AE5}"/>
              </a:ext>
            </a:extLst>
          </p:cNvPr>
          <p:cNvSpPr/>
          <p:nvPr/>
        </p:nvSpPr>
        <p:spPr>
          <a:xfrm>
            <a:off x="0" y="-1"/>
            <a:ext cx="12192000" cy="1387680"/>
          </a:xfrm>
          <a:custGeom>
            <a:avLst/>
            <a:gdLst>
              <a:gd name="connsiteX0" fmla="*/ 7560005 w 7560005"/>
              <a:gd name="connsiteY0" fmla="*/ 0 h 2881198"/>
              <a:gd name="connsiteX1" fmla="*/ 0 w 7560005"/>
              <a:gd name="connsiteY1" fmla="*/ 0 h 2881198"/>
              <a:gd name="connsiteX2" fmla="*/ 0 w 7560005"/>
              <a:gd name="connsiteY2" fmla="*/ 2881198 h 2881198"/>
              <a:gd name="connsiteX3" fmla="*/ 7560005 w 7560005"/>
              <a:gd name="connsiteY3" fmla="*/ 2497758 h 2881198"/>
              <a:gd name="connsiteX4" fmla="*/ 7560005 w 7560005"/>
              <a:gd name="connsiteY4" fmla="*/ 0 h 288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5" h="2881198">
                <a:moveTo>
                  <a:pt x="7560005" y="0"/>
                </a:moveTo>
                <a:lnTo>
                  <a:pt x="0" y="0"/>
                </a:lnTo>
                <a:lnTo>
                  <a:pt x="0" y="2881198"/>
                </a:lnTo>
                <a:lnTo>
                  <a:pt x="7560005" y="2497758"/>
                </a:lnTo>
                <a:lnTo>
                  <a:pt x="7560005" y="0"/>
                </a:lnTo>
                <a:close/>
              </a:path>
            </a:pathLst>
          </a:custGeom>
          <a:solidFill>
            <a:srgbClr val="058181"/>
          </a:solidFill>
        </p:spPr>
        <p:txBody>
          <a:bodyPr wrap="square" lIns="0" tIns="0" rIns="0" bIns="0" rtlCol="0"/>
          <a:lstStyle/>
          <a:p>
            <a:endParaRPr dirty="0"/>
          </a:p>
        </p:txBody>
      </p:sp>
      <p:sp>
        <p:nvSpPr>
          <p:cNvPr id="10" name="object 9">
            <a:extLst>
              <a:ext uri="{FF2B5EF4-FFF2-40B4-BE49-F238E27FC236}">
                <a16:creationId xmlns:a16="http://schemas.microsoft.com/office/drawing/2014/main" id="{3AAADCD1-A4F5-16DB-1EC8-8DF04A165591}"/>
              </a:ext>
            </a:extLst>
          </p:cNvPr>
          <p:cNvSpPr/>
          <p:nvPr/>
        </p:nvSpPr>
        <p:spPr>
          <a:xfrm>
            <a:off x="4304347" y="2568"/>
            <a:ext cx="2256155" cy="70992"/>
          </a:xfrm>
          <a:custGeom>
            <a:avLst/>
            <a:gdLst/>
            <a:ahLst/>
            <a:cxnLst/>
            <a:rect l="l" t="t" r="r" b="b"/>
            <a:pathLst>
              <a:path w="2256154" h="108585">
                <a:moveTo>
                  <a:pt x="2256002" y="0"/>
                </a:moveTo>
                <a:lnTo>
                  <a:pt x="0" y="0"/>
                </a:lnTo>
                <a:lnTo>
                  <a:pt x="0" y="108000"/>
                </a:lnTo>
                <a:lnTo>
                  <a:pt x="2256002" y="108000"/>
                </a:lnTo>
                <a:lnTo>
                  <a:pt x="2256002" y="0"/>
                </a:lnTo>
                <a:close/>
              </a:path>
            </a:pathLst>
          </a:custGeom>
          <a:solidFill>
            <a:srgbClr val="E3000B"/>
          </a:solidFill>
        </p:spPr>
        <p:txBody>
          <a:bodyPr wrap="square" lIns="0" tIns="0" rIns="0" bIns="0" rtlCol="0"/>
          <a:lstStyle/>
          <a:p>
            <a:endParaRPr/>
          </a:p>
        </p:txBody>
      </p:sp>
      <p:grpSp>
        <p:nvGrpSpPr>
          <p:cNvPr id="12" name="Groupe 11">
            <a:extLst>
              <a:ext uri="{FF2B5EF4-FFF2-40B4-BE49-F238E27FC236}">
                <a16:creationId xmlns:a16="http://schemas.microsoft.com/office/drawing/2014/main" id="{855AEF65-DEB5-11AA-8D9A-54D01BFAD9AA}"/>
              </a:ext>
            </a:extLst>
          </p:cNvPr>
          <p:cNvGrpSpPr/>
          <p:nvPr/>
        </p:nvGrpSpPr>
        <p:grpSpPr>
          <a:xfrm>
            <a:off x="1071315" y="790459"/>
            <a:ext cx="8631485" cy="45719"/>
            <a:chOff x="404515" y="791289"/>
            <a:chExt cx="9589046" cy="0"/>
          </a:xfrm>
        </p:grpSpPr>
        <p:cxnSp>
          <p:nvCxnSpPr>
            <p:cNvPr id="13" name="Connecteur droit 12">
              <a:extLst>
                <a:ext uri="{FF2B5EF4-FFF2-40B4-BE49-F238E27FC236}">
                  <a16:creationId xmlns:a16="http://schemas.microsoft.com/office/drawing/2014/main" id="{3E248E77-5D41-D5BB-753A-AB18E8CDC2B0}"/>
                </a:ext>
              </a:extLst>
            </p:cNvPr>
            <p:cNvCxnSpPr/>
            <p:nvPr/>
          </p:nvCxnSpPr>
          <p:spPr>
            <a:xfrm flipH="1">
              <a:off x="404515" y="791289"/>
              <a:ext cx="952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bject 7">
              <a:extLst>
                <a:ext uri="{FF2B5EF4-FFF2-40B4-BE49-F238E27FC236}">
                  <a16:creationId xmlns:a16="http://schemas.microsoft.com/office/drawing/2014/main" id="{D8F3A7E9-D235-C738-6CF6-EFB1E46DFB64}"/>
                </a:ext>
              </a:extLst>
            </p:cNvPr>
            <p:cNvSpPr/>
            <p:nvPr/>
          </p:nvSpPr>
          <p:spPr>
            <a:xfrm>
              <a:off x="8913426" y="791289"/>
              <a:ext cx="1080135" cy="0"/>
            </a:xfrm>
            <a:custGeom>
              <a:avLst/>
              <a:gdLst/>
              <a:ahLst/>
              <a:cxnLst/>
              <a:rect l="l" t="t" r="r" b="b"/>
              <a:pathLst>
                <a:path w="1080134">
                  <a:moveTo>
                    <a:pt x="0" y="0"/>
                  </a:moveTo>
                  <a:lnTo>
                    <a:pt x="1079995" y="0"/>
                  </a:lnTo>
                </a:path>
              </a:pathLst>
            </a:custGeom>
            <a:ln w="38100">
              <a:solidFill>
                <a:srgbClr val="E3000B"/>
              </a:solidFill>
            </a:ln>
          </p:spPr>
          <p:txBody>
            <a:bodyPr wrap="square" lIns="0" tIns="0" rIns="0" bIns="0" rtlCol="0"/>
            <a:lstStyle/>
            <a:p>
              <a:endParaRPr/>
            </a:p>
          </p:txBody>
        </p:sp>
      </p:grpSp>
      <p:sp>
        <p:nvSpPr>
          <p:cNvPr id="20" name="object 5">
            <a:extLst>
              <a:ext uri="{FF2B5EF4-FFF2-40B4-BE49-F238E27FC236}">
                <a16:creationId xmlns:a16="http://schemas.microsoft.com/office/drawing/2014/main" id="{B819A9C9-12DD-7A92-202D-3324DA14FFCD}"/>
              </a:ext>
            </a:extLst>
          </p:cNvPr>
          <p:cNvSpPr/>
          <p:nvPr/>
        </p:nvSpPr>
        <p:spPr>
          <a:xfrm>
            <a:off x="-12833" y="-1186"/>
            <a:ext cx="3811398" cy="1387677"/>
          </a:xfrm>
          <a:custGeom>
            <a:avLst/>
            <a:gdLst>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741719 w 4959896"/>
              <a:gd name="connsiteY0" fmla="*/ 2654631 h 2881185"/>
              <a:gd name="connsiteX1" fmla="*/ 0 w 4959896"/>
              <a:gd name="connsiteY1" fmla="*/ 2385885 h 2881185"/>
              <a:gd name="connsiteX2" fmla="*/ 0 w 4959896"/>
              <a:gd name="connsiteY2" fmla="*/ 2881185 h 2881185"/>
              <a:gd name="connsiteX3" fmla="*/ 274171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2858229 w 4959896"/>
              <a:gd name="connsiteY0" fmla="*/ 2654631 h 2881185"/>
              <a:gd name="connsiteX1" fmla="*/ 0 w 4959896"/>
              <a:gd name="connsiteY1" fmla="*/ 2385885 h 2881185"/>
              <a:gd name="connsiteX2" fmla="*/ 0 w 4959896"/>
              <a:gd name="connsiteY2" fmla="*/ 2881185 h 2881185"/>
              <a:gd name="connsiteX3" fmla="*/ 2858229 w 4959896"/>
              <a:gd name="connsiteY3" fmla="*/ 2654631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 name="connsiteX0" fmla="*/ 374827 w 4959896"/>
              <a:gd name="connsiteY0" fmla="*/ 677227 h 2881185"/>
              <a:gd name="connsiteX1" fmla="*/ 0 w 4959896"/>
              <a:gd name="connsiteY1" fmla="*/ 302399 h 2881185"/>
              <a:gd name="connsiteX2" fmla="*/ 0 w 4959896"/>
              <a:gd name="connsiteY2" fmla="*/ 386067 h 2881185"/>
              <a:gd name="connsiteX3" fmla="*/ 301929 w 4959896"/>
              <a:gd name="connsiteY3" fmla="*/ 687997 h 2881185"/>
              <a:gd name="connsiteX4" fmla="*/ 374827 w 4959896"/>
              <a:gd name="connsiteY4" fmla="*/ 677227 h 2881185"/>
              <a:gd name="connsiteX0" fmla="*/ 514578 w 4959896"/>
              <a:gd name="connsiteY0" fmla="*/ 656590 h 2881185"/>
              <a:gd name="connsiteX1" fmla="*/ 0 w 4959896"/>
              <a:gd name="connsiteY1" fmla="*/ 142011 h 2881185"/>
              <a:gd name="connsiteX2" fmla="*/ 0 w 4959896"/>
              <a:gd name="connsiteY2" fmla="*/ 225679 h 2881185"/>
              <a:gd name="connsiteX3" fmla="*/ 441667 w 4959896"/>
              <a:gd name="connsiteY3" fmla="*/ 667346 h 2881185"/>
              <a:gd name="connsiteX4" fmla="*/ 514578 w 4959896"/>
              <a:gd name="connsiteY4" fmla="*/ 656590 h 2881185"/>
              <a:gd name="connsiteX0" fmla="*/ 654316 w 4959896"/>
              <a:gd name="connsiteY0" fmla="*/ 635952 h 2881185"/>
              <a:gd name="connsiteX1" fmla="*/ 18376 w 4959896"/>
              <a:gd name="connsiteY1" fmla="*/ 0 h 2881185"/>
              <a:gd name="connsiteX2" fmla="*/ 0 w 4959896"/>
              <a:gd name="connsiteY2" fmla="*/ 0 h 2881185"/>
              <a:gd name="connsiteX3" fmla="*/ 0 w 4959896"/>
              <a:gd name="connsiteY3" fmla="*/ 65303 h 2881185"/>
              <a:gd name="connsiteX4" fmla="*/ 581418 w 4959896"/>
              <a:gd name="connsiteY4" fmla="*/ 646722 h 2881185"/>
              <a:gd name="connsiteX5" fmla="*/ 654316 w 4959896"/>
              <a:gd name="connsiteY5" fmla="*/ 635952 h 2881185"/>
              <a:gd name="connsiteX0" fmla="*/ 794080 w 4959896"/>
              <a:gd name="connsiteY0" fmla="*/ 615302 h 2881185"/>
              <a:gd name="connsiteX1" fmla="*/ 178777 w 4959896"/>
              <a:gd name="connsiteY1" fmla="*/ 0 h 2881185"/>
              <a:gd name="connsiteX2" fmla="*/ 95097 w 4959896"/>
              <a:gd name="connsiteY2" fmla="*/ 0 h 2881185"/>
              <a:gd name="connsiteX3" fmla="*/ 721169 w 4959896"/>
              <a:gd name="connsiteY3" fmla="*/ 626084 h 2881185"/>
              <a:gd name="connsiteX4" fmla="*/ 794080 w 4959896"/>
              <a:gd name="connsiteY4" fmla="*/ 615302 h 2881185"/>
              <a:gd name="connsiteX0" fmla="*/ 933831 w 4959896"/>
              <a:gd name="connsiteY0" fmla="*/ 594664 h 2881185"/>
              <a:gd name="connsiteX1" fmla="*/ 339166 w 4959896"/>
              <a:gd name="connsiteY1" fmla="*/ 0 h 2881185"/>
              <a:gd name="connsiteX2" fmla="*/ 255498 w 4959896"/>
              <a:gd name="connsiteY2" fmla="*/ 0 h 2881185"/>
              <a:gd name="connsiteX3" fmla="*/ 860933 w 4959896"/>
              <a:gd name="connsiteY3" fmla="*/ 605434 h 2881185"/>
              <a:gd name="connsiteX4" fmla="*/ 933831 w 4959896"/>
              <a:gd name="connsiteY4" fmla="*/ 594664 h 2881185"/>
              <a:gd name="connsiteX0" fmla="*/ 1073581 w 4959896"/>
              <a:gd name="connsiteY0" fmla="*/ 574027 h 2881185"/>
              <a:gd name="connsiteX1" fmla="*/ 499567 w 4959896"/>
              <a:gd name="connsiteY1" fmla="*/ 0 h 2881185"/>
              <a:gd name="connsiteX2" fmla="*/ 415886 w 4959896"/>
              <a:gd name="connsiteY2" fmla="*/ 0 h 2881185"/>
              <a:gd name="connsiteX3" fmla="*/ 1000683 w 4959896"/>
              <a:gd name="connsiteY3" fmla="*/ 584784 h 2881185"/>
              <a:gd name="connsiteX4" fmla="*/ 1073581 w 4959896"/>
              <a:gd name="connsiteY4" fmla="*/ 574027 h 2881185"/>
              <a:gd name="connsiteX0" fmla="*/ 1213332 w 4959896"/>
              <a:gd name="connsiteY0" fmla="*/ 553389 h 2881185"/>
              <a:gd name="connsiteX1" fmla="*/ 659955 w 4959896"/>
              <a:gd name="connsiteY1" fmla="*/ 0 h 2881185"/>
              <a:gd name="connsiteX2" fmla="*/ 576287 w 4959896"/>
              <a:gd name="connsiteY2" fmla="*/ 0 h 2881185"/>
              <a:gd name="connsiteX3" fmla="*/ 1140434 w 4959896"/>
              <a:gd name="connsiteY3" fmla="*/ 564146 h 2881185"/>
              <a:gd name="connsiteX4" fmla="*/ 1213332 w 4959896"/>
              <a:gd name="connsiteY4" fmla="*/ 553389 h 2881185"/>
              <a:gd name="connsiteX0" fmla="*/ 1353096 w 4959896"/>
              <a:gd name="connsiteY0" fmla="*/ 532739 h 2881185"/>
              <a:gd name="connsiteX1" fmla="*/ 820369 w 4959896"/>
              <a:gd name="connsiteY1" fmla="*/ 0 h 2881185"/>
              <a:gd name="connsiteX2" fmla="*/ 736676 w 4959896"/>
              <a:gd name="connsiteY2" fmla="*/ 0 h 2881185"/>
              <a:gd name="connsiteX3" fmla="*/ 1280185 w 4959896"/>
              <a:gd name="connsiteY3" fmla="*/ 543509 h 2881185"/>
              <a:gd name="connsiteX4" fmla="*/ 1353096 w 4959896"/>
              <a:gd name="connsiteY4" fmla="*/ 532739 h 2881185"/>
              <a:gd name="connsiteX0" fmla="*/ 1492834 w 4959896"/>
              <a:gd name="connsiteY0" fmla="*/ 512102 h 2881185"/>
              <a:gd name="connsiteX1" fmla="*/ 980744 w 4959896"/>
              <a:gd name="connsiteY1" fmla="*/ 0 h 2881185"/>
              <a:gd name="connsiteX2" fmla="*/ 897077 w 4959896"/>
              <a:gd name="connsiteY2" fmla="*/ 0 h 2881185"/>
              <a:gd name="connsiteX3" fmla="*/ 1419936 w 4959896"/>
              <a:gd name="connsiteY3" fmla="*/ 522871 h 2881185"/>
              <a:gd name="connsiteX4" fmla="*/ 1492834 w 4959896"/>
              <a:gd name="connsiteY4" fmla="*/ 512102 h 2881185"/>
              <a:gd name="connsiteX0" fmla="*/ 1632597 w 4959896"/>
              <a:gd name="connsiteY0" fmla="*/ 491451 h 2881185"/>
              <a:gd name="connsiteX1" fmla="*/ 1141133 w 4959896"/>
              <a:gd name="connsiteY1" fmla="*/ 0 h 2881185"/>
              <a:gd name="connsiteX2" fmla="*/ 1057465 w 4959896"/>
              <a:gd name="connsiteY2" fmla="*/ 0 h 2881185"/>
              <a:gd name="connsiteX3" fmla="*/ 1559687 w 4959896"/>
              <a:gd name="connsiteY3" fmla="*/ 502221 h 2881185"/>
              <a:gd name="connsiteX4" fmla="*/ 1632597 w 4959896"/>
              <a:gd name="connsiteY4" fmla="*/ 491451 h 2881185"/>
              <a:gd name="connsiteX0" fmla="*/ 1772348 w 4959896"/>
              <a:gd name="connsiteY0" fmla="*/ 470814 h 2881185"/>
              <a:gd name="connsiteX1" fmla="*/ 1301546 w 4959896"/>
              <a:gd name="connsiteY1" fmla="*/ 0 h 2881185"/>
              <a:gd name="connsiteX2" fmla="*/ 1217853 w 4959896"/>
              <a:gd name="connsiteY2" fmla="*/ 0 h 2881185"/>
              <a:gd name="connsiteX3" fmla="*/ 1699437 w 4959896"/>
              <a:gd name="connsiteY3" fmla="*/ 481584 h 2881185"/>
              <a:gd name="connsiteX4" fmla="*/ 1772348 w 4959896"/>
              <a:gd name="connsiteY4" fmla="*/ 470814 h 2881185"/>
              <a:gd name="connsiteX0" fmla="*/ 1912099 w 4959896"/>
              <a:gd name="connsiteY0" fmla="*/ 450176 h 2881185"/>
              <a:gd name="connsiteX1" fmla="*/ 1461935 w 4959896"/>
              <a:gd name="connsiteY1" fmla="*/ 0 h 2881185"/>
              <a:gd name="connsiteX2" fmla="*/ 1378267 w 4959896"/>
              <a:gd name="connsiteY2" fmla="*/ 0 h 2881185"/>
              <a:gd name="connsiteX3" fmla="*/ 1839188 w 4959896"/>
              <a:gd name="connsiteY3" fmla="*/ 460933 h 2881185"/>
              <a:gd name="connsiteX4" fmla="*/ 1912099 w 4959896"/>
              <a:gd name="connsiteY4" fmla="*/ 450176 h 2881185"/>
              <a:gd name="connsiteX0" fmla="*/ 2051850 w 4959896"/>
              <a:gd name="connsiteY0" fmla="*/ 429526 h 2881185"/>
              <a:gd name="connsiteX1" fmla="*/ 1622323 w 4959896"/>
              <a:gd name="connsiteY1" fmla="*/ 0 h 2881185"/>
              <a:gd name="connsiteX2" fmla="*/ 1538643 w 4959896"/>
              <a:gd name="connsiteY2" fmla="*/ 0 h 2881185"/>
              <a:gd name="connsiteX3" fmla="*/ 1978939 w 4959896"/>
              <a:gd name="connsiteY3" fmla="*/ 440296 h 2881185"/>
              <a:gd name="connsiteX4" fmla="*/ 2051850 w 4959896"/>
              <a:gd name="connsiteY4" fmla="*/ 429526 h 2881185"/>
              <a:gd name="connsiteX0" fmla="*/ 3008027 w 4959896"/>
              <a:gd name="connsiteY0" fmla="*/ 2772929 h 2881185"/>
              <a:gd name="connsiteX1" fmla="*/ 0 w 4959896"/>
              <a:gd name="connsiteY1" fmla="*/ 2385885 h 2881185"/>
              <a:gd name="connsiteX2" fmla="*/ 0 w 4959896"/>
              <a:gd name="connsiteY2" fmla="*/ 2881185 h 2881185"/>
              <a:gd name="connsiteX3" fmla="*/ 3008027 w 4959896"/>
              <a:gd name="connsiteY3" fmla="*/ 2772929 h 2881185"/>
              <a:gd name="connsiteX0" fmla="*/ 2191601 w 4959896"/>
              <a:gd name="connsiteY0" fmla="*/ 408889 h 2881185"/>
              <a:gd name="connsiteX1" fmla="*/ 1782737 w 4959896"/>
              <a:gd name="connsiteY1" fmla="*/ 0 h 2881185"/>
              <a:gd name="connsiteX2" fmla="*/ 1699031 w 4959896"/>
              <a:gd name="connsiteY2" fmla="*/ 0 h 2881185"/>
              <a:gd name="connsiteX3" fmla="*/ 2118690 w 4959896"/>
              <a:gd name="connsiteY3" fmla="*/ 419658 h 2881185"/>
              <a:gd name="connsiteX4" fmla="*/ 2191601 w 4959896"/>
              <a:gd name="connsiteY4" fmla="*/ 408889 h 2881185"/>
              <a:gd name="connsiteX0" fmla="*/ 2331364 w 4959896"/>
              <a:gd name="connsiteY0" fmla="*/ 388239 h 2881185"/>
              <a:gd name="connsiteX1" fmla="*/ 1943112 w 4959896"/>
              <a:gd name="connsiteY1" fmla="*/ 0 h 2881185"/>
              <a:gd name="connsiteX2" fmla="*/ 1859445 w 4959896"/>
              <a:gd name="connsiteY2" fmla="*/ 0 h 2881185"/>
              <a:gd name="connsiteX3" fmla="*/ 2258453 w 4959896"/>
              <a:gd name="connsiteY3" fmla="*/ 399008 h 2881185"/>
              <a:gd name="connsiteX4" fmla="*/ 2331364 w 4959896"/>
              <a:gd name="connsiteY4" fmla="*/ 388239 h 2881185"/>
              <a:gd name="connsiteX0" fmla="*/ 2471115 w 4959896"/>
              <a:gd name="connsiteY0" fmla="*/ 367601 h 2881185"/>
              <a:gd name="connsiteX1" fmla="*/ 2103513 w 4959896"/>
              <a:gd name="connsiteY1" fmla="*/ 0 h 2881185"/>
              <a:gd name="connsiteX2" fmla="*/ 2019846 w 4959896"/>
              <a:gd name="connsiteY2" fmla="*/ 0 h 2881185"/>
              <a:gd name="connsiteX3" fmla="*/ 2398217 w 4959896"/>
              <a:gd name="connsiteY3" fmla="*/ 378371 h 2881185"/>
              <a:gd name="connsiteX4" fmla="*/ 2471115 w 4959896"/>
              <a:gd name="connsiteY4" fmla="*/ 367601 h 2881185"/>
              <a:gd name="connsiteX0" fmla="*/ 2610866 w 4959896"/>
              <a:gd name="connsiteY0" fmla="*/ 346964 h 2881185"/>
              <a:gd name="connsiteX1" fmla="*/ 2263889 w 4959896"/>
              <a:gd name="connsiteY1" fmla="*/ 0 h 2881185"/>
              <a:gd name="connsiteX2" fmla="*/ 2180234 w 4959896"/>
              <a:gd name="connsiteY2" fmla="*/ 0 h 2881185"/>
              <a:gd name="connsiteX3" fmla="*/ 2537942 w 4959896"/>
              <a:gd name="connsiteY3" fmla="*/ 357733 h 2881185"/>
              <a:gd name="connsiteX4" fmla="*/ 2610866 w 4959896"/>
              <a:gd name="connsiteY4" fmla="*/ 346964 h 2881185"/>
              <a:gd name="connsiteX0" fmla="*/ 2750616 w 4959896"/>
              <a:gd name="connsiteY0" fmla="*/ 326313 h 2881185"/>
              <a:gd name="connsiteX1" fmla="*/ 2424290 w 4959896"/>
              <a:gd name="connsiteY1" fmla="*/ 0 h 2881185"/>
              <a:gd name="connsiteX2" fmla="*/ 2340622 w 4959896"/>
              <a:gd name="connsiteY2" fmla="*/ 0 h 2881185"/>
              <a:gd name="connsiteX3" fmla="*/ 2677706 w 4959896"/>
              <a:gd name="connsiteY3" fmla="*/ 337083 h 2881185"/>
              <a:gd name="connsiteX4" fmla="*/ 2750616 w 4959896"/>
              <a:gd name="connsiteY4" fmla="*/ 326313 h 2881185"/>
              <a:gd name="connsiteX0" fmla="*/ 2890367 w 4959896"/>
              <a:gd name="connsiteY0" fmla="*/ 305676 h 2881185"/>
              <a:gd name="connsiteX1" fmla="*/ 2584704 w 4959896"/>
              <a:gd name="connsiteY1" fmla="*/ 0 h 2881185"/>
              <a:gd name="connsiteX2" fmla="*/ 2501036 w 4959896"/>
              <a:gd name="connsiteY2" fmla="*/ 0 h 2881185"/>
              <a:gd name="connsiteX3" fmla="*/ 2817482 w 4959896"/>
              <a:gd name="connsiteY3" fmla="*/ 316445 h 2881185"/>
              <a:gd name="connsiteX4" fmla="*/ 2890367 w 4959896"/>
              <a:gd name="connsiteY4" fmla="*/ 305676 h 2881185"/>
              <a:gd name="connsiteX0" fmla="*/ 3030118 w 4959896"/>
              <a:gd name="connsiteY0" fmla="*/ 285038 h 2881185"/>
              <a:gd name="connsiteX1" fmla="*/ 2745092 w 4959896"/>
              <a:gd name="connsiteY1" fmla="*/ 0 h 2881185"/>
              <a:gd name="connsiteX2" fmla="*/ 2661412 w 4959896"/>
              <a:gd name="connsiteY2" fmla="*/ 0 h 2881185"/>
              <a:gd name="connsiteX3" fmla="*/ 2957207 w 4959896"/>
              <a:gd name="connsiteY3" fmla="*/ 295808 h 2881185"/>
              <a:gd name="connsiteX4" fmla="*/ 3030118 w 4959896"/>
              <a:gd name="connsiteY4" fmla="*/ 285038 h 2881185"/>
              <a:gd name="connsiteX0" fmla="*/ 3169869 w 4959896"/>
              <a:gd name="connsiteY0" fmla="*/ 264388 h 2881185"/>
              <a:gd name="connsiteX1" fmla="*/ 2905480 w 4959896"/>
              <a:gd name="connsiteY1" fmla="*/ 0 h 2881185"/>
              <a:gd name="connsiteX2" fmla="*/ 2821800 w 4959896"/>
              <a:gd name="connsiteY2" fmla="*/ 0 h 2881185"/>
              <a:gd name="connsiteX3" fmla="*/ 3096958 w 4959896"/>
              <a:gd name="connsiteY3" fmla="*/ 275158 h 2881185"/>
              <a:gd name="connsiteX4" fmla="*/ 3169869 w 4959896"/>
              <a:gd name="connsiteY4" fmla="*/ 264388 h 2881185"/>
              <a:gd name="connsiteX0" fmla="*/ 3309620 w 4959896"/>
              <a:gd name="connsiteY0" fmla="*/ 243751 h 2881185"/>
              <a:gd name="connsiteX1" fmla="*/ 3065869 w 4959896"/>
              <a:gd name="connsiteY1" fmla="*/ 0 h 2881185"/>
              <a:gd name="connsiteX2" fmla="*/ 2982201 w 4959896"/>
              <a:gd name="connsiteY2" fmla="*/ 0 h 2881185"/>
              <a:gd name="connsiteX3" fmla="*/ 3236722 w 4959896"/>
              <a:gd name="connsiteY3" fmla="*/ 254520 h 2881185"/>
              <a:gd name="connsiteX4" fmla="*/ 3309620 w 4959896"/>
              <a:gd name="connsiteY4" fmla="*/ 243751 h 2881185"/>
              <a:gd name="connsiteX0" fmla="*/ 3449383 w 4959896"/>
              <a:gd name="connsiteY0" fmla="*/ 223113 h 2881185"/>
              <a:gd name="connsiteX1" fmla="*/ 3226282 w 4959896"/>
              <a:gd name="connsiteY1" fmla="*/ 0 h 2881185"/>
              <a:gd name="connsiteX2" fmla="*/ 3142602 w 4959896"/>
              <a:gd name="connsiteY2" fmla="*/ 0 h 2881185"/>
              <a:gd name="connsiteX3" fmla="*/ 3376472 w 4959896"/>
              <a:gd name="connsiteY3" fmla="*/ 233870 h 2881185"/>
              <a:gd name="connsiteX4" fmla="*/ 3449383 w 4959896"/>
              <a:gd name="connsiteY4" fmla="*/ 223113 h 2881185"/>
              <a:gd name="connsiteX0" fmla="*/ 3589134 w 4959896"/>
              <a:gd name="connsiteY0" fmla="*/ 202463 h 2881185"/>
              <a:gd name="connsiteX1" fmla="*/ 3386671 w 4959896"/>
              <a:gd name="connsiteY1" fmla="*/ 0 h 2881185"/>
              <a:gd name="connsiteX2" fmla="*/ 3303003 w 4959896"/>
              <a:gd name="connsiteY2" fmla="*/ 0 h 2881185"/>
              <a:gd name="connsiteX3" fmla="*/ 3516223 w 4959896"/>
              <a:gd name="connsiteY3" fmla="*/ 213233 h 2881185"/>
              <a:gd name="connsiteX4" fmla="*/ 3589134 w 4959896"/>
              <a:gd name="connsiteY4" fmla="*/ 202463 h 2881185"/>
              <a:gd name="connsiteX0" fmla="*/ 3728872 w 4959896"/>
              <a:gd name="connsiteY0" fmla="*/ 181825 h 2881185"/>
              <a:gd name="connsiteX1" fmla="*/ 3547046 w 4959896"/>
              <a:gd name="connsiteY1" fmla="*/ 0 h 2881185"/>
              <a:gd name="connsiteX2" fmla="*/ 3463391 w 4959896"/>
              <a:gd name="connsiteY2" fmla="*/ 0 h 2881185"/>
              <a:gd name="connsiteX3" fmla="*/ 3655987 w 4959896"/>
              <a:gd name="connsiteY3" fmla="*/ 192595 h 2881185"/>
              <a:gd name="connsiteX4" fmla="*/ 3728872 w 4959896"/>
              <a:gd name="connsiteY4" fmla="*/ 181825 h 2881185"/>
              <a:gd name="connsiteX0" fmla="*/ 3868636 w 4959896"/>
              <a:gd name="connsiteY0" fmla="*/ 161175 h 2881185"/>
              <a:gd name="connsiteX1" fmla="*/ 3707460 w 4959896"/>
              <a:gd name="connsiteY1" fmla="*/ 0 h 2881185"/>
              <a:gd name="connsiteX2" fmla="*/ 3623780 w 4959896"/>
              <a:gd name="connsiteY2" fmla="*/ 0 h 2881185"/>
              <a:gd name="connsiteX3" fmla="*/ 3795725 w 4959896"/>
              <a:gd name="connsiteY3" fmla="*/ 171945 h 2881185"/>
              <a:gd name="connsiteX4" fmla="*/ 3868636 w 4959896"/>
              <a:gd name="connsiteY4" fmla="*/ 161175 h 2881185"/>
              <a:gd name="connsiteX0" fmla="*/ 4008386 w 4959896"/>
              <a:gd name="connsiteY0" fmla="*/ 140538 h 2881185"/>
              <a:gd name="connsiteX1" fmla="*/ 3867848 w 4959896"/>
              <a:gd name="connsiteY1" fmla="*/ 0 h 2881185"/>
              <a:gd name="connsiteX2" fmla="*/ 3784168 w 4959896"/>
              <a:gd name="connsiteY2" fmla="*/ 0 h 2881185"/>
              <a:gd name="connsiteX3" fmla="*/ 3935476 w 4959896"/>
              <a:gd name="connsiteY3" fmla="*/ 151307 h 2881185"/>
              <a:gd name="connsiteX4" fmla="*/ 4008386 w 4959896"/>
              <a:gd name="connsiteY4" fmla="*/ 140538 h 2881185"/>
              <a:gd name="connsiteX0" fmla="*/ 4148150 w 4959896"/>
              <a:gd name="connsiteY0" fmla="*/ 119900 h 2881185"/>
              <a:gd name="connsiteX1" fmla="*/ 4028249 w 4959896"/>
              <a:gd name="connsiteY1" fmla="*/ 0 h 2881185"/>
              <a:gd name="connsiteX2" fmla="*/ 3944569 w 4959896"/>
              <a:gd name="connsiteY2" fmla="*/ 0 h 2881185"/>
              <a:gd name="connsiteX3" fmla="*/ 4075239 w 4959896"/>
              <a:gd name="connsiteY3" fmla="*/ 130670 h 2881185"/>
              <a:gd name="connsiteX4" fmla="*/ 4148150 w 4959896"/>
              <a:gd name="connsiteY4" fmla="*/ 119900 h 2881185"/>
              <a:gd name="connsiteX0" fmla="*/ 4287888 w 4959896"/>
              <a:gd name="connsiteY0" fmla="*/ 99250 h 2881185"/>
              <a:gd name="connsiteX1" fmla="*/ 4188637 w 4959896"/>
              <a:gd name="connsiteY1" fmla="*/ 0 h 2881185"/>
              <a:gd name="connsiteX2" fmla="*/ 4104957 w 4959896"/>
              <a:gd name="connsiteY2" fmla="*/ 0 h 2881185"/>
              <a:gd name="connsiteX3" fmla="*/ 4214977 w 4959896"/>
              <a:gd name="connsiteY3" fmla="*/ 110020 h 2881185"/>
              <a:gd name="connsiteX4" fmla="*/ 4287888 w 4959896"/>
              <a:gd name="connsiteY4" fmla="*/ 99250 h 2881185"/>
              <a:gd name="connsiteX0" fmla="*/ 4959896 w 4959896"/>
              <a:gd name="connsiteY0" fmla="*/ 0 h 2881185"/>
              <a:gd name="connsiteX1" fmla="*/ 4908004 w 4959896"/>
              <a:gd name="connsiteY1" fmla="*/ 0 h 2881185"/>
              <a:gd name="connsiteX2" fmla="*/ 4908004 w 4959896"/>
              <a:gd name="connsiteY2" fmla="*/ 6819 h 2881185"/>
              <a:gd name="connsiteX3" fmla="*/ 4959896 w 4959896"/>
              <a:gd name="connsiteY3" fmla="*/ 6819 h 2881185"/>
              <a:gd name="connsiteX4" fmla="*/ 4959896 w 4959896"/>
              <a:gd name="connsiteY4" fmla="*/ 0 h 28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896" h="2881185">
                <a:moveTo>
                  <a:pt x="374827" y="677227"/>
                </a:moveTo>
                <a:lnTo>
                  <a:pt x="0" y="302399"/>
                </a:lnTo>
                <a:lnTo>
                  <a:pt x="0" y="386067"/>
                </a:lnTo>
                <a:lnTo>
                  <a:pt x="301929" y="687997"/>
                </a:lnTo>
                <a:lnTo>
                  <a:pt x="374827" y="677227"/>
                </a:lnTo>
                <a:close/>
              </a:path>
              <a:path w="4959896" h="2881185">
                <a:moveTo>
                  <a:pt x="514578" y="656590"/>
                </a:moveTo>
                <a:lnTo>
                  <a:pt x="0" y="142011"/>
                </a:lnTo>
                <a:lnTo>
                  <a:pt x="0" y="225679"/>
                </a:lnTo>
                <a:lnTo>
                  <a:pt x="441667" y="667346"/>
                </a:lnTo>
                <a:lnTo>
                  <a:pt x="514578" y="656590"/>
                </a:lnTo>
                <a:close/>
              </a:path>
              <a:path w="4959896" h="2881185">
                <a:moveTo>
                  <a:pt x="654316" y="635952"/>
                </a:moveTo>
                <a:lnTo>
                  <a:pt x="18376" y="0"/>
                </a:lnTo>
                <a:lnTo>
                  <a:pt x="0" y="0"/>
                </a:lnTo>
                <a:lnTo>
                  <a:pt x="0" y="65303"/>
                </a:lnTo>
                <a:lnTo>
                  <a:pt x="581418" y="646722"/>
                </a:lnTo>
                <a:lnTo>
                  <a:pt x="654316" y="635952"/>
                </a:lnTo>
                <a:close/>
              </a:path>
              <a:path w="4959896" h="2881185">
                <a:moveTo>
                  <a:pt x="794080" y="615302"/>
                </a:moveTo>
                <a:lnTo>
                  <a:pt x="178777" y="0"/>
                </a:lnTo>
                <a:lnTo>
                  <a:pt x="95097" y="0"/>
                </a:lnTo>
                <a:lnTo>
                  <a:pt x="721169" y="626084"/>
                </a:lnTo>
                <a:lnTo>
                  <a:pt x="794080" y="615302"/>
                </a:lnTo>
                <a:close/>
              </a:path>
              <a:path w="4959896" h="2881185">
                <a:moveTo>
                  <a:pt x="933831" y="594664"/>
                </a:moveTo>
                <a:lnTo>
                  <a:pt x="339166" y="0"/>
                </a:lnTo>
                <a:lnTo>
                  <a:pt x="255498" y="0"/>
                </a:lnTo>
                <a:lnTo>
                  <a:pt x="860933" y="605434"/>
                </a:lnTo>
                <a:lnTo>
                  <a:pt x="933831" y="594664"/>
                </a:lnTo>
                <a:close/>
              </a:path>
              <a:path w="4959896" h="2881185">
                <a:moveTo>
                  <a:pt x="1073581" y="574027"/>
                </a:moveTo>
                <a:lnTo>
                  <a:pt x="499567" y="0"/>
                </a:lnTo>
                <a:lnTo>
                  <a:pt x="415886" y="0"/>
                </a:lnTo>
                <a:lnTo>
                  <a:pt x="1000683" y="584784"/>
                </a:lnTo>
                <a:lnTo>
                  <a:pt x="1073581" y="574027"/>
                </a:lnTo>
                <a:close/>
              </a:path>
              <a:path w="4959896" h="2881185">
                <a:moveTo>
                  <a:pt x="1213332" y="553389"/>
                </a:moveTo>
                <a:lnTo>
                  <a:pt x="659955" y="0"/>
                </a:lnTo>
                <a:lnTo>
                  <a:pt x="576287" y="0"/>
                </a:lnTo>
                <a:lnTo>
                  <a:pt x="1140434" y="564146"/>
                </a:lnTo>
                <a:lnTo>
                  <a:pt x="1213332" y="553389"/>
                </a:lnTo>
                <a:close/>
              </a:path>
              <a:path w="4959896" h="2881185">
                <a:moveTo>
                  <a:pt x="1353096" y="532739"/>
                </a:moveTo>
                <a:lnTo>
                  <a:pt x="820369" y="0"/>
                </a:lnTo>
                <a:lnTo>
                  <a:pt x="736676" y="0"/>
                </a:lnTo>
                <a:lnTo>
                  <a:pt x="1280185" y="543509"/>
                </a:lnTo>
                <a:lnTo>
                  <a:pt x="1353096" y="532739"/>
                </a:lnTo>
                <a:close/>
              </a:path>
              <a:path w="4959896" h="2881185">
                <a:moveTo>
                  <a:pt x="1492834" y="512102"/>
                </a:moveTo>
                <a:lnTo>
                  <a:pt x="980744" y="0"/>
                </a:lnTo>
                <a:lnTo>
                  <a:pt x="897077" y="0"/>
                </a:lnTo>
                <a:lnTo>
                  <a:pt x="1419936" y="522871"/>
                </a:lnTo>
                <a:lnTo>
                  <a:pt x="1492834" y="512102"/>
                </a:lnTo>
                <a:close/>
              </a:path>
              <a:path w="4959896" h="2881185">
                <a:moveTo>
                  <a:pt x="1632597" y="491451"/>
                </a:moveTo>
                <a:lnTo>
                  <a:pt x="1141133" y="0"/>
                </a:lnTo>
                <a:lnTo>
                  <a:pt x="1057465" y="0"/>
                </a:lnTo>
                <a:lnTo>
                  <a:pt x="1559687" y="502221"/>
                </a:lnTo>
                <a:lnTo>
                  <a:pt x="1632597" y="491451"/>
                </a:lnTo>
                <a:close/>
              </a:path>
              <a:path w="4959896" h="2881185">
                <a:moveTo>
                  <a:pt x="1772348" y="470814"/>
                </a:moveTo>
                <a:lnTo>
                  <a:pt x="1301546" y="0"/>
                </a:lnTo>
                <a:lnTo>
                  <a:pt x="1217853" y="0"/>
                </a:lnTo>
                <a:lnTo>
                  <a:pt x="1699437" y="481584"/>
                </a:lnTo>
                <a:lnTo>
                  <a:pt x="1772348" y="470814"/>
                </a:lnTo>
                <a:close/>
              </a:path>
              <a:path w="4959896" h="2881185">
                <a:moveTo>
                  <a:pt x="1912099" y="450176"/>
                </a:moveTo>
                <a:lnTo>
                  <a:pt x="1461935" y="0"/>
                </a:lnTo>
                <a:lnTo>
                  <a:pt x="1378267" y="0"/>
                </a:lnTo>
                <a:lnTo>
                  <a:pt x="1839188" y="460933"/>
                </a:lnTo>
                <a:lnTo>
                  <a:pt x="1912099" y="450176"/>
                </a:lnTo>
                <a:close/>
              </a:path>
              <a:path w="4959896" h="2881185">
                <a:moveTo>
                  <a:pt x="2051850" y="429526"/>
                </a:moveTo>
                <a:lnTo>
                  <a:pt x="1622323" y="0"/>
                </a:lnTo>
                <a:lnTo>
                  <a:pt x="1538643" y="0"/>
                </a:lnTo>
                <a:lnTo>
                  <a:pt x="1978939" y="440296"/>
                </a:lnTo>
                <a:lnTo>
                  <a:pt x="2051850" y="429526"/>
                </a:lnTo>
                <a:close/>
              </a:path>
              <a:path w="4959896" h="2881185">
                <a:moveTo>
                  <a:pt x="3008027" y="2772929"/>
                </a:moveTo>
                <a:lnTo>
                  <a:pt x="0" y="2385885"/>
                </a:lnTo>
                <a:lnTo>
                  <a:pt x="0" y="2881185"/>
                </a:lnTo>
                <a:lnTo>
                  <a:pt x="3008027" y="2772929"/>
                </a:lnTo>
                <a:close/>
              </a:path>
              <a:path w="4959896" h="2881185">
                <a:moveTo>
                  <a:pt x="2191601" y="408889"/>
                </a:moveTo>
                <a:lnTo>
                  <a:pt x="1782737" y="0"/>
                </a:lnTo>
                <a:lnTo>
                  <a:pt x="1699031" y="0"/>
                </a:lnTo>
                <a:lnTo>
                  <a:pt x="2118690" y="419658"/>
                </a:lnTo>
                <a:lnTo>
                  <a:pt x="2191601" y="408889"/>
                </a:lnTo>
                <a:close/>
              </a:path>
              <a:path w="4959896" h="2881185">
                <a:moveTo>
                  <a:pt x="2331364" y="388239"/>
                </a:moveTo>
                <a:lnTo>
                  <a:pt x="1943112" y="0"/>
                </a:lnTo>
                <a:lnTo>
                  <a:pt x="1859445" y="0"/>
                </a:lnTo>
                <a:lnTo>
                  <a:pt x="2258453" y="399008"/>
                </a:lnTo>
                <a:lnTo>
                  <a:pt x="2331364" y="388239"/>
                </a:lnTo>
                <a:close/>
              </a:path>
              <a:path w="4959896" h="2881185">
                <a:moveTo>
                  <a:pt x="2471115" y="367601"/>
                </a:moveTo>
                <a:lnTo>
                  <a:pt x="2103513" y="0"/>
                </a:lnTo>
                <a:lnTo>
                  <a:pt x="2019846" y="0"/>
                </a:lnTo>
                <a:lnTo>
                  <a:pt x="2398217" y="378371"/>
                </a:lnTo>
                <a:lnTo>
                  <a:pt x="2471115" y="367601"/>
                </a:lnTo>
                <a:close/>
              </a:path>
              <a:path w="4959896" h="2881185">
                <a:moveTo>
                  <a:pt x="2610866" y="346964"/>
                </a:moveTo>
                <a:lnTo>
                  <a:pt x="2263889" y="0"/>
                </a:lnTo>
                <a:lnTo>
                  <a:pt x="2180234" y="0"/>
                </a:lnTo>
                <a:lnTo>
                  <a:pt x="2537942" y="357733"/>
                </a:lnTo>
                <a:lnTo>
                  <a:pt x="2610866" y="346964"/>
                </a:lnTo>
                <a:close/>
              </a:path>
              <a:path w="4959896" h="2881185">
                <a:moveTo>
                  <a:pt x="2750616" y="326313"/>
                </a:moveTo>
                <a:lnTo>
                  <a:pt x="2424290" y="0"/>
                </a:lnTo>
                <a:lnTo>
                  <a:pt x="2340622" y="0"/>
                </a:lnTo>
                <a:lnTo>
                  <a:pt x="2677706" y="337083"/>
                </a:lnTo>
                <a:lnTo>
                  <a:pt x="2750616" y="326313"/>
                </a:lnTo>
                <a:close/>
              </a:path>
              <a:path w="4959896" h="2881185">
                <a:moveTo>
                  <a:pt x="2890367" y="305676"/>
                </a:moveTo>
                <a:lnTo>
                  <a:pt x="2584704" y="0"/>
                </a:lnTo>
                <a:lnTo>
                  <a:pt x="2501036" y="0"/>
                </a:lnTo>
                <a:lnTo>
                  <a:pt x="2817482" y="316445"/>
                </a:lnTo>
                <a:lnTo>
                  <a:pt x="2890367" y="305676"/>
                </a:lnTo>
                <a:close/>
              </a:path>
              <a:path w="4959896" h="2881185">
                <a:moveTo>
                  <a:pt x="3030118" y="285038"/>
                </a:moveTo>
                <a:lnTo>
                  <a:pt x="2745092" y="0"/>
                </a:lnTo>
                <a:lnTo>
                  <a:pt x="2661412" y="0"/>
                </a:lnTo>
                <a:lnTo>
                  <a:pt x="2957207" y="295808"/>
                </a:lnTo>
                <a:lnTo>
                  <a:pt x="3030118" y="285038"/>
                </a:lnTo>
                <a:close/>
              </a:path>
              <a:path w="4959896" h="2881185">
                <a:moveTo>
                  <a:pt x="3169869" y="264388"/>
                </a:moveTo>
                <a:lnTo>
                  <a:pt x="2905480" y="0"/>
                </a:lnTo>
                <a:lnTo>
                  <a:pt x="2821800" y="0"/>
                </a:lnTo>
                <a:lnTo>
                  <a:pt x="3096958" y="275158"/>
                </a:lnTo>
                <a:lnTo>
                  <a:pt x="3169869" y="264388"/>
                </a:lnTo>
                <a:close/>
              </a:path>
              <a:path w="4959896" h="2881185">
                <a:moveTo>
                  <a:pt x="3309620" y="243751"/>
                </a:moveTo>
                <a:lnTo>
                  <a:pt x="3065869" y="0"/>
                </a:lnTo>
                <a:lnTo>
                  <a:pt x="2982201" y="0"/>
                </a:lnTo>
                <a:lnTo>
                  <a:pt x="3236722" y="254520"/>
                </a:lnTo>
                <a:lnTo>
                  <a:pt x="3309620" y="243751"/>
                </a:lnTo>
                <a:close/>
              </a:path>
              <a:path w="4959896" h="2881185">
                <a:moveTo>
                  <a:pt x="3449383" y="223113"/>
                </a:moveTo>
                <a:lnTo>
                  <a:pt x="3226282" y="0"/>
                </a:lnTo>
                <a:lnTo>
                  <a:pt x="3142602" y="0"/>
                </a:lnTo>
                <a:lnTo>
                  <a:pt x="3376472" y="233870"/>
                </a:lnTo>
                <a:lnTo>
                  <a:pt x="3449383" y="223113"/>
                </a:lnTo>
                <a:close/>
              </a:path>
              <a:path w="4959896" h="2881185">
                <a:moveTo>
                  <a:pt x="3589134" y="202463"/>
                </a:moveTo>
                <a:lnTo>
                  <a:pt x="3386671" y="0"/>
                </a:lnTo>
                <a:lnTo>
                  <a:pt x="3303003" y="0"/>
                </a:lnTo>
                <a:lnTo>
                  <a:pt x="3516223" y="213233"/>
                </a:lnTo>
                <a:lnTo>
                  <a:pt x="3589134" y="202463"/>
                </a:lnTo>
                <a:close/>
              </a:path>
              <a:path w="4959896" h="2881185">
                <a:moveTo>
                  <a:pt x="3728872" y="181825"/>
                </a:moveTo>
                <a:lnTo>
                  <a:pt x="3547046" y="0"/>
                </a:lnTo>
                <a:lnTo>
                  <a:pt x="3463391" y="0"/>
                </a:lnTo>
                <a:lnTo>
                  <a:pt x="3655987" y="192595"/>
                </a:lnTo>
                <a:lnTo>
                  <a:pt x="3728872" y="181825"/>
                </a:lnTo>
                <a:close/>
              </a:path>
              <a:path w="4959896" h="2881185">
                <a:moveTo>
                  <a:pt x="3868636" y="161175"/>
                </a:moveTo>
                <a:lnTo>
                  <a:pt x="3707460" y="0"/>
                </a:lnTo>
                <a:lnTo>
                  <a:pt x="3623780" y="0"/>
                </a:lnTo>
                <a:lnTo>
                  <a:pt x="3795725" y="171945"/>
                </a:lnTo>
                <a:lnTo>
                  <a:pt x="3868636" y="161175"/>
                </a:lnTo>
                <a:close/>
              </a:path>
              <a:path w="4959896" h="2881185">
                <a:moveTo>
                  <a:pt x="4008386" y="140538"/>
                </a:moveTo>
                <a:lnTo>
                  <a:pt x="3867848" y="0"/>
                </a:lnTo>
                <a:lnTo>
                  <a:pt x="3784168" y="0"/>
                </a:lnTo>
                <a:lnTo>
                  <a:pt x="3935476" y="151307"/>
                </a:lnTo>
                <a:lnTo>
                  <a:pt x="4008386" y="140538"/>
                </a:lnTo>
                <a:close/>
              </a:path>
              <a:path w="4959896" h="2881185">
                <a:moveTo>
                  <a:pt x="4148150" y="119900"/>
                </a:moveTo>
                <a:lnTo>
                  <a:pt x="4028249" y="0"/>
                </a:lnTo>
                <a:lnTo>
                  <a:pt x="3944569" y="0"/>
                </a:lnTo>
                <a:lnTo>
                  <a:pt x="4075239" y="130670"/>
                </a:lnTo>
                <a:lnTo>
                  <a:pt x="4148150" y="119900"/>
                </a:lnTo>
                <a:close/>
              </a:path>
              <a:path w="4959896" h="2881185">
                <a:moveTo>
                  <a:pt x="4287888" y="99250"/>
                </a:moveTo>
                <a:lnTo>
                  <a:pt x="4188637" y="0"/>
                </a:lnTo>
                <a:lnTo>
                  <a:pt x="4104957" y="0"/>
                </a:lnTo>
                <a:lnTo>
                  <a:pt x="4214977" y="110020"/>
                </a:lnTo>
                <a:lnTo>
                  <a:pt x="4287888" y="99250"/>
                </a:lnTo>
                <a:close/>
              </a:path>
              <a:path w="4959896" h="2881185">
                <a:moveTo>
                  <a:pt x="4959896" y="0"/>
                </a:moveTo>
                <a:lnTo>
                  <a:pt x="4908004" y="0"/>
                </a:lnTo>
                <a:lnTo>
                  <a:pt x="4908004" y="6819"/>
                </a:lnTo>
                <a:lnTo>
                  <a:pt x="4959896" y="6819"/>
                </a:lnTo>
                <a:lnTo>
                  <a:pt x="4959896" y="0"/>
                </a:lnTo>
                <a:close/>
              </a:path>
            </a:pathLst>
          </a:custGeom>
          <a:solidFill>
            <a:srgbClr val="06A09C"/>
          </a:solidFill>
        </p:spPr>
        <p:txBody>
          <a:bodyPr wrap="square" lIns="0" tIns="0" rIns="0" bIns="0" rtlCol="0"/>
          <a:lstStyle/>
          <a:p>
            <a:endParaRPr/>
          </a:p>
        </p:txBody>
      </p:sp>
      <p:sp>
        <p:nvSpPr>
          <p:cNvPr id="24" name="object 8">
            <a:extLst>
              <a:ext uri="{FF2B5EF4-FFF2-40B4-BE49-F238E27FC236}">
                <a16:creationId xmlns:a16="http://schemas.microsoft.com/office/drawing/2014/main" id="{CE5E7209-A6DC-09FC-93E3-F494998FCCFE}"/>
              </a:ext>
            </a:extLst>
          </p:cNvPr>
          <p:cNvSpPr/>
          <p:nvPr/>
        </p:nvSpPr>
        <p:spPr>
          <a:xfrm>
            <a:off x="11930789" y="463621"/>
            <a:ext cx="270510" cy="353298"/>
          </a:xfrm>
          <a:custGeom>
            <a:avLst/>
            <a:gdLst/>
            <a:ahLst/>
            <a:cxnLst/>
            <a:rect l="l" t="t" r="r" b="b"/>
            <a:pathLst>
              <a:path w="270509" h="540385">
                <a:moveTo>
                  <a:pt x="270167" y="0"/>
                </a:moveTo>
                <a:lnTo>
                  <a:pt x="0" y="270167"/>
                </a:lnTo>
                <a:lnTo>
                  <a:pt x="270167" y="540334"/>
                </a:lnTo>
                <a:lnTo>
                  <a:pt x="270167" y="0"/>
                </a:lnTo>
                <a:close/>
              </a:path>
            </a:pathLst>
          </a:custGeom>
          <a:solidFill>
            <a:srgbClr val="06A09C"/>
          </a:solidFill>
        </p:spPr>
        <p:txBody>
          <a:bodyPr wrap="square" lIns="0" tIns="0" rIns="0" bIns="0" rtlCol="0"/>
          <a:lstStyle/>
          <a:p>
            <a:endParaRPr/>
          </a:p>
        </p:txBody>
      </p:sp>
      <p:grpSp>
        <p:nvGrpSpPr>
          <p:cNvPr id="8" name="Groupe 7">
            <a:extLst>
              <a:ext uri="{FF2B5EF4-FFF2-40B4-BE49-F238E27FC236}">
                <a16:creationId xmlns:a16="http://schemas.microsoft.com/office/drawing/2014/main" id="{A380DCA9-D033-F78A-3075-BC088D819512}"/>
              </a:ext>
            </a:extLst>
          </p:cNvPr>
          <p:cNvGrpSpPr/>
          <p:nvPr/>
        </p:nvGrpSpPr>
        <p:grpSpPr>
          <a:xfrm>
            <a:off x="10792340" y="405461"/>
            <a:ext cx="894524" cy="469618"/>
            <a:chOff x="14835498" y="331603"/>
            <a:chExt cx="1409029" cy="739729"/>
          </a:xfrm>
        </p:grpSpPr>
        <p:sp>
          <p:nvSpPr>
            <p:cNvPr id="16" name="bg object 22">
              <a:extLst>
                <a:ext uri="{FF2B5EF4-FFF2-40B4-BE49-F238E27FC236}">
                  <a16:creationId xmlns:a16="http://schemas.microsoft.com/office/drawing/2014/main" id="{22A6BC13-ED95-4CCE-9E40-1945FDB61E54}"/>
                </a:ext>
              </a:extLst>
            </p:cNvPr>
            <p:cNvSpPr/>
            <p:nvPr/>
          </p:nvSpPr>
          <p:spPr>
            <a:xfrm>
              <a:off x="15290934" y="615905"/>
              <a:ext cx="230504" cy="230504"/>
            </a:xfrm>
            <a:custGeom>
              <a:avLst/>
              <a:gdLst/>
              <a:ahLst/>
              <a:cxnLst/>
              <a:rect l="l" t="t" r="r" b="b"/>
              <a:pathLst>
                <a:path w="230505" h="230505">
                  <a:moveTo>
                    <a:pt x="230187" y="0"/>
                  </a:moveTo>
                  <a:lnTo>
                    <a:pt x="0" y="0"/>
                  </a:lnTo>
                  <a:lnTo>
                    <a:pt x="0" y="230174"/>
                  </a:lnTo>
                  <a:lnTo>
                    <a:pt x="230187" y="230174"/>
                  </a:lnTo>
                  <a:lnTo>
                    <a:pt x="230187" y="0"/>
                  </a:lnTo>
                  <a:close/>
                </a:path>
              </a:pathLst>
            </a:custGeom>
            <a:solidFill>
              <a:srgbClr val="E20613"/>
            </a:solidFill>
          </p:spPr>
          <p:txBody>
            <a:bodyPr wrap="square" lIns="0" tIns="0" rIns="0" bIns="0" rtlCol="0"/>
            <a:lstStyle/>
            <a:p>
              <a:endParaRPr/>
            </a:p>
          </p:txBody>
        </p:sp>
        <p:sp>
          <p:nvSpPr>
            <p:cNvPr id="17" name="bg object 23">
              <a:extLst>
                <a:ext uri="{FF2B5EF4-FFF2-40B4-BE49-F238E27FC236}">
                  <a16:creationId xmlns:a16="http://schemas.microsoft.com/office/drawing/2014/main" id="{E9256DF2-62B6-F051-3BE2-CC52D94552AA}"/>
                </a:ext>
              </a:extLst>
            </p:cNvPr>
            <p:cNvSpPr/>
            <p:nvPr/>
          </p:nvSpPr>
          <p:spPr>
            <a:xfrm>
              <a:off x="14835498" y="331603"/>
              <a:ext cx="230504" cy="230504"/>
            </a:xfrm>
            <a:custGeom>
              <a:avLst/>
              <a:gdLst/>
              <a:ahLst/>
              <a:cxnLst/>
              <a:rect l="l" t="t" r="r" b="b"/>
              <a:pathLst>
                <a:path w="230505" h="230504">
                  <a:moveTo>
                    <a:pt x="230047" y="0"/>
                  </a:moveTo>
                  <a:lnTo>
                    <a:pt x="0" y="0"/>
                  </a:lnTo>
                  <a:lnTo>
                    <a:pt x="0" y="230174"/>
                  </a:lnTo>
                  <a:lnTo>
                    <a:pt x="230047" y="230174"/>
                  </a:lnTo>
                  <a:lnTo>
                    <a:pt x="230047" y="0"/>
                  </a:lnTo>
                  <a:close/>
                </a:path>
              </a:pathLst>
            </a:custGeom>
            <a:solidFill>
              <a:srgbClr val="E20613"/>
            </a:solidFill>
          </p:spPr>
          <p:txBody>
            <a:bodyPr wrap="square" lIns="0" tIns="0" rIns="0" bIns="0" rtlCol="0"/>
            <a:lstStyle/>
            <a:p>
              <a:endParaRPr/>
            </a:p>
          </p:txBody>
        </p:sp>
        <p:sp>
          <p:nvSpPr>
            <p:cNvPr id="19" name="bg object 24">
              <a:extLst>
                <a:ext uri="{FF2B5EF4-FFF2-40B4-BE49-F238E27FC236}">
                  <a16:creationId xmlns:a16="http://schemas.microsoft.com/office/drawing/2014/main" id="{A5585CEF-CCD2-E640-0A7B-3F3123DAC8CC}"/>
                </a:ext>
              </a:extLst>
            </p:cNvPr>
            <p:cNvSpPr/>
            <p:nvPr/>
          </p:nvSpPr>
          <p:spPr>
            <a:xfrm>
              <a:off x="15169725" y="369486"/>
              <a:ext cx="1073785" cy="196215"/>
            </a:xfrm>
            <a:custGeom>
              <a:avLst/>
              <a:gdLst/>
              <a:ahLst/>
              <a:cxnLst/>
              <a:rect l="l" t="t" r="r" b="b"/>
              <a:pathLst>
                <a:path w="1073784" h="196215">
                  <a:moveTo>
                    <a:pt x="99212" y="31762"/>
                  </a:moveTo>
                  <a:lnTo>
                    <a:pt x="66141" y="31762"/>
                  </a:lnTo>
                  <a:lnTo>
                    <a:pt x="66141" y="193128"/>
                  </a:lnTo>
                  <a:lnTo>
                    <a:pt x="99212" y="193128"/>
                  </a:lnTo>
                  <a:lnTo>
                    <a:pt x="99212" y="31762"/>
                  </a:lnTo>
                  <a:close/>
                </a:path>
                <a:path w="1073784" h="196215">
                  <a:moveTo>
                    <a:pt x="165354" y="2654"/>
                  </a:moveTo>
                  <a:lnTo>
                    <a:pt x="0" y="2654"/>
                  </a:lnTo>
                  <a:lnTo>
                    <a:pt x="0" y="31762"/>
                  </a:lnTo>
                  <a:lnTo>
                    <a:pt x="165354" y="31762"/>
                  </a:lnTo>
                  <a:lnTo>
                    <a:pt x="165354" y="2654"/>
                  </a:lnTo>
                  <a:close/>
                </a:path>
                <a:path w="1073784" h="196215">
                  <a:moveTo>
                    <a:pt x="386511" y="0"/>
                  </a:moveTo>
                  <a:lnTo>
                    <a:pt x="347751" y="7416"/>
                  </a:lnTo>
                  <a:lnTo>
                    <a:pt x="311659" y="34586"/>
                  </a:lnTo>
                  <a:lnTo>
                    <a:pt x="292768" y="77523"/>
                  </a:lnTo>
                  <a:lnTo>
                    <a:pt x="291020" y="97891"/>
                  </a:lnTo>
                  <a:lnTo>
                    <a:pt x="291456" y="108281"/>
                  </a:lnTo>
                  <a:lnTo>
                    <a:pt x="301879" y="145730"/>
                  </a:lnTo>
                  <a:lnTo>
                    <a:pt x="331423" y="179582"/>
                  </a:lnTo>
                  <a:lnTo>
                    <a:pt x="376153" y="195317"/>
                  </a:lnTo>
                  <a:lnTo>
                    <a:pt x="386511" y="195783"/>
                  </a:lnTo>
                  <a:lnTo>
                    <a:pt x="396872" y="195317"/>
                  </a:lnTo>
                  <a:lnTo>
                    <a:pt x="433751" y="184322"/>
                  </a:lnTo>
                  <a:lnTo>
                    <a:pt x="456598" y="166674"/>
                  </a:lnTo>
                  <a:lnTo>
                    <a:pt x="386511" y="166674"/>
                  </a:lnTo>
                  <a:lnTo>
                    <a:pt x="379532" y="166345"/>
                  </a:lnTo>
                  <a:lnTo>
                    <a:pt x="335508" y="140665"/>
                  </a:lnTo>
                  <a:lnTo>
                    <a:pt x="324078" y="97891"/>
                  </a:lnTo>
                  <a:lnTo>
                    <a:pt x="324350" y="90847"/>
                  </a:lnTo>
                  <a:lnTo>
                    <a:pt x="346252" y="42786"/>
                  </a:lnTo>
                  <a:lnTo>
                    <a:pt x="386511" y="29108"/>
                  </a:lnTo>
                  <a:lnTo>
                    <a:pt x="456587" y="29108"/>
                  </a:lnTo>
                  <a:lnTo>
                    <a:pt x="455434" y="27787"/>
                  </a:lnTo>
                  <a:lnTo>
                    <a:pt x="416254" y="4179"/>
                  </a:lnTo>
                  <a:lnTo>
                    <a:pt x="396872" y="465"/>
                  </a:lnTo>
                  <a:lnTo>
                    <a:pt x="386511" y="0"/>
                  </a:lnTo>
                  <a:close/>
                </a:path>
                <a:path w="1073784" h="196215">
                  <a:moveTo>
                    <a:pt x="456587" y="29108"/>
                  </a:moveTo>
                  <a:lnTo>
                    <a:pt x="386511" y="29108"/>
                  </a:lnTo>
                  <a:lnTo>
                    <a:pt x="393494" y="29439"/>
                  </a:lnTo>
                  <a:lnTo>
                    <a:pt x="400140" y="30432"/>
                  </a:lnTo>
                  <a:lnTo>
                    <a:pt x="437527" y="55130"/>
                  </a:lnTo>
                  <a:lnTo>
                    <a:pt x="448957" y="97891"/>
                  </a:lnTo>
                  <a:lnTo>
                    <a:pt x="448683" y="104937"/>
                  </a:lnTo>
                  <a:lnTo>
                    <a:pt x="426770" y="153009"/>
                  </a:lnTo>
                  <a:lnTo>
                    <a:pt x="386511" y="166674"/>
                  </a:lnTo>
                  <a:lnTo>
                    <a:pt x="456598" y="166674"/>
                  </a:lnTo>
                  <a:lnTo>
                    <a:pt x="478072" y="127856"/>
                  </a:lnTo>
                  <a:lnTo>
                    <a:pt x="482015" y="97891"/>
                  </a:lnTo>
                  <a:lnTo>
                    <a:pt x="481577" y="87508"/>
                  </a:lnTo>
                  <a:lnTo>
                    <a:pt x="471152" y="50060"/>
                  </a:lnTo>
                  <a:lnTo>
                    <a:pt x="461366" y="34586"/>
                  </a:lnTo>
                  <a:lnTo>
                    <a:pt x="456587" y="29108"/>
                  </a:lnTo>
                  <a:close/>
                </a:path>
                <a:path w="1073784" h="196215">
                  <a:moveTo>
                    <a:pt x="659269" y="2654"/>
                  </a:moveTo>
                  <a:lnTo>
                    <a:pt x="626211" y="2654"/>
                  </a:lnTo>
                  <a:lnTo>
                    <a:pt x="626211" y="122770"/>
                  </a:lnTo>
                  <a:lnTo>
                    <a:pt x="636916" y="165695"/>
                  </a:lnTo>
                  <a:lnTo>
                    <a:pt x="667864" y="190919"/>
                  </a:lnTo>
                  <a:lnTo>
                    <a:pt x="697623" y="195783"/>
                  </a:lnTo>
                  <a:lnTo>
                    <a:pt x="713399" y="194566"/>
                  </a:lnTo>
                  <a:lnTo>
                    <a:pt x="727390" y="190919"/>
                  </a:lnTo>
                  <a:lnTo>
                    <a:pt x="739598" y="184842"/>
                  </a:lnTo>
                  <a:lnTo>
                    <a:pt x="750023" y="176339"/>
                  </a:lnTo>
                  <a:lnTo>
                    <a:pt x="757585" y="166674"/>
                  </a:lnTo>
                  <a:lnTo>
                    <a:pt x="697623" y="166674"/>
                  </a:lnTo>
                  <a:lnTo>
                    <a:pt x="689112" y="165881"/>
                  </a:lnTo>
                  <a:lnTo>
                    <a:pt x="661814" y="138895"/>
                  </a:lnTo>
                  <a:lnTo>
                    <a:pt x="659269" y="119049"/>
                  </a:lnTo>
                  <a:lnTo>
                    <a:pt x="659269" y="2654"/>
                  </a:lnTo>
                  <a:close/>
                </a:path>
                <a:path w="1073784" h="196215">
                  <a:moveTo>
                    <a:pt x="769061" y="2654"/>
                  </a:moveTo>
                  <a:lnTo>
                    <a:pt x="736003" y="2654"/>
                  </a:lnTo>
                  <a:lnTo>
                    <a:pt x="736003" y="119049"/>
                  </a:lnTo>
                  <a:lnTo>
                    <a:pt x="735363" y="129568"/>
                  </a:lnTo>
                  <a:lnTo>
                    <a:pt x="713666" y="163502"/>
                  </a:lnTo>
                  <a:lnTo>
                    <a:pt x="697623" y="166674"/>
                  </a:lnTo>
                  <a:lnTo>
                    <a:pt x="757585" y="166674"/>
                  </a:lnTo>
                  <a:lnTo>
                    <a:pt x="758350" y="165695"/>
                  </a:lnTo>
                  <a:lnTo>
                    <a:pt x="764300" y="153217"/>
                  </a:lnTo>
                  <a:lnTo>
                    <a:pt x="767871" y="138895"/>
                  </a:lnTo>
                  <a:lnTo>
                    <a:pt x="769061" y="122770"/>
                  </a:lnTo>
                  <a:lnTo>
                    <a:pt x="769061" y="2654"/>
                  </a:lnTo>
                  <a:close/>
                </a:path>
                <a:path w="1073784" h="196215">
                  <a:moveTo>
                    <a:pt x="1007173" y="31762"/>
                  </a:moveTo>
                  <a:lnTo>
                    <a:pt x="974090" y="31762"/>
                  </a:lnTo>
                  <a:lnTo>
                    <a:pt x="974090" y="193128"/>
                  </a:lnTo>
                  <a:lnTo>
                    <a:pt x="1007173" y="193128"/>
                  </a:lnTo>
                  <a:lnTo>
                    <a:pt x="1007173" y="31762"/>
                  </a:lnTo>
                  <a:close/>
                </a:path>
                <a:path w="1073784" h="196215">
                  <a:moveTo>
                    <a:pt x="1073302" y="2654"/>
                  </a:moveTo>
                  <a:lnTo>
                    <a:pt x="907961" y="2654"/>
                  </a:lnTo>
                  <a:lnTo>
                    <a:pt x="907961" y="31762"/>
                  </a:lnTo>
                  <a:lnTo>
                    <a:pt x="1073302" y="31762"/>
                  </a:lnTo>
                  <a:lnTo>
                    <a:pt x="1073302" y="2654"/>
                  </a:lnTo>
                  <a:close/>
                </a:path>
              </a:pathLst>
            </a:custGeom>
            <a:solidFill>
              <a:srgbClr val="23356C"/>
            </a:solidFill>
          </p:spPr>
          <p:txBody>
            <a:bodyPr wrap="square" lIns="0" tIns="0" rIns="0" bIns="0" rtlCol="0"/>
            <a:lstStyle/>
            <a:p>
              <a:endParaRPr/>
            </a:p>
          </p:txBody>
        </p:sp>
        <p:pic>
          <p:nvPicPr>
            <p:cNvPr id="25" name="bg object 25">
              <a:extLst>
                <a:ext uri="{FF2B5EF4-FFF2-40B4-BE49-F238E27FC236}">
                  <a16:creationId xmlns:a16="http://schemas.microsoft.com/office/drawing/2014/main" id="{ACB7741F-224B-B05F-D0DC-0C174AA3511F}"/>
                </a:ext>
              </a:extLst>
            </p:cNvPr>
            <p:cNvPicPr/>
            <p:nvPr/>
          </p:nvPicPr>
          <p:blipFill>
            <a:blip r:embed="rId3" cstate="print"/>
            <a:stretch>
              <a:fillRect/>
            </a:stretch>
          </p:blipFill>
          <p:spPr>
            <a:xfrm>
              <a:off x="14863369" y="372145"/>
              <a:ext cx="174078" cy="190474"/>
            </a:xfrm>
            <a:prstGeom prst="rect">
              <a:avLst/>
            </a:prstGeom>
          </p:spPr>
        </p:pic>
        <p:sp>
          <p:nvSpPr>
            <p:cNvPr id="26" name="bg object 26">
              <a:extLst>
                <a:ext uri="{FF2B5EF4-FFF2-40B4-BE49-F238E27FC236}">
                  <a16:creationId xmlns:a16="http://schemas.microsoft.com/office/drawing/2014/main" id="{67DF77D3-8B69-1D73-A614-DA4961BABCE6}"/>
                </a:ext>
              </a:extLst>
            </p:cNvPr>
            <p:cNvSpPr/>
            <p:nvPr/>
          </p:nvSpPr>
          <p:spPr>
            <a:xfrm>
              <a:off x="15603177" y="612940"/>
              <a:ext cx="641350" cy="196215"/>
            </a:xfrm>
            <a:custGeom>
              <a:avLst/>
              <a:gdLst/>
              <a:ahLst/>
              <a:cxnLst/>
              <a:rect l="l" t="t" r="r" b="b"/>
              <a:pathLst>
                <a:path w="641350" h="196215">
                  <a:moveTo>
                    <a:pt x="30429" y="2654"/>
                  </a:moveTo>
                  <a:lnTo>
                    <a:pt x="0" y="2654"/>
                  </a:lnTo>
                  <a:lnTo>
                    <a:pt x="0" y="193128"/>
                  </a:lnTo>
                  <a:lnTo>
                    <a:pt x="32816" y="193128"/>
                  </a:lnTo>
                  <a:lnTo>
                    <a:pt x="32816" y="64566"/>
                  </a:lnTo>
                  <a:lnTo>
                    <a:pt x="71158" y="64566"/>
                  </a:lnTo>
                  <a:lnTo>
                    <a:pt x="30429" y="2654"/>
                  </a:lnTo>
                  <a:close/>
                </a:path>
                <a:path w="641350" h="196215">
                  <a:moveTo>
                    <a:pt x="71158" y="64566"/>
                  </a:moveTo>
                  <a:lnTo>
                    <a:pt x="32816" y="64566"/>
                  </a:lnTo>
                  <a:lnTo>
                    <a:pt x="118783" y="193128"/>
                  </a:lnTo>
                  <a:lnTo>
                    <a:pt x="149212" y="193128"/>
                  </a:lnTo>
                  <a:lnTo>
                    <a:pt x="149212" y="133349"/>
                  </a:lnTo>
                  <a:lnTo>
                    <a:pt x="116408" y="133349"/>
                  </a:lnTo>
                  <a:lnTo>
                    <a:pt x="71158" y="64566"/>
                  </a:lnTo>
                  <a:close/>
                </a:path>
                <a:path w="641350" h="196215">
                  <a:moveTo>
                    <a:pt x="149212" y="2654"/>
                  </a:moveTo>
                  <a:lnTo>
                    <a:pt x="116408" y="2654"/>
                  </a:lnTo>
                  <a:lnTo>
                    <a:pt x="116408" y="133349"/>
                  </a:lnTo>
                  <a:lnTo>
                    <a:pt x="149212" y="133349"/>
                  </a:lnTo>
                  <a:lnTo>
                    <a:pt x="149212" y="2654"/>
                  </a:lnTo>
                  <a:close/>
                </a:path>
                <a:path w="641350" h="196215">
                  <a:moveTo>
                    <a:pt x="353974" y="0"/>
                  </a:moveTo>
                  <a:lnTo>
                    <a:pt x="314566" y="7289"/>
                  </a:lnTo>
                  <a:lnTo>
                    <a:pt x="277660" y="34144"/>
                  </a:lnTo>
                  <a:lnTo>
                    <a:pt x="258170" y="77298"/>
                  </a:lnTo>
                  <a:lnTo>
                    <a:pt x="256349" y="97891"/>
                  </a:lnTo>
                  <a:lnTo>
                    <a:pt x="256804" y="108405"/>
                  </a:lnTo>
                  <a:lnTo>
                    <a:pt x="267616" y="146179"/>
                  </a:lnTo>
                  <a:lnTo>
                    <a:pt x="297853" y="179843"/>
                  </a:lnTo>
                  <a:lnTo>
                    <a:pt x="333413" y="193963"/>
                  </a:lnTo>
                  <a:lnTo>
                    <a:pt x="353974" y="195783"/>
                  </a:lnTo>
                  <a:lnTo>
                    <a:pt x="364532" y="195237"/>
                  </a:lnTo>
                  <a:lnTo>
                    <a:pt x="403374" y="182136"/>
                  </a:lnTo>
                  <a:lnTo>
                    <a:pt x="420971" y="166674"/>
                  </a:lnTo>
                  <a:lnTo>
                    <a:pt x="352920" y="166674"/>
                  </a:lnTo>
                  <a:lnTo>
                    <a:pt x="345817" y="166345"/>
                  </a:lnTo>
                  <a:lnTo>
                    <a:pt x="301155" y="140665"/>
                  </a:lnTo>
                  <a:lnTo>
                    <a:pt x="289433" y="97891"/>
                  </a:lnTo>
                  <a:lnTo>
                    <a:pt x="289712" y="90747"/>
                  </a:lnTo>
                  <a:lnTo>
                    <a:pt x="312077" y="42786"/>
                  </a:lnTo>
                  <a:lnTo>
                    <a:pt x="352920" y="29108"/>
                  </a:lnTo>
                  <a:lnTo>
                    <a:pt x="420965" y="29108"/>
                  </a:lnTo>
                  <a:lnTo>
                    <a:pt x="419048" y="26743"/>
                  </a:lnTo>
                  <a:lnTo>
                    <a:pt x="384706" y="4918"/>
                  </a:lnTo>
                  <a:lnTo>
                    <a:pt x="364532" y="547"/>
                  </a:lnTo>
                  <a:lnTo>
                    <a:pt x="353974" y="0"/>
                  </a:lnTo>
                  <a:close/>
                </a:path>
                <a:path w="641350" h="196215">
                  <a:moveTo>
                    <a:pt x="402920" y="138899"/>
                  </a:moveTo>
                  <a:lnTo>
                    <a:pt x="367860" y="164830"/>
                  </a:lnTo>
                  <a:lnTo>
                    <a:pt x="352920" y="166674"/>
                  </a:lnTo>
                  <a:lnTo>
                    <a:pt x="420971" y="166674"/>
                  </a:lnTo>
                  <a:lnTo>
                    <a:pt x="425678" y="160870"/>
                  </a:lnTo>
                  <a:lnTo>
                    <a:pt x="402920" y="138899"/>
                  </a:lnTo>
                  <a:close/>
                </a:path>
                <a:path w="641350" h="196215">
                  <a:moveTo>
                    <a:pt x="420965" y="29108"/>
                  </a:moveTo>
                  <a:lnTo>
                    <a:pt x="352920" y="29108"/>
                  </a:lnTo>
                  <a:lnTo>
                    <a:pt x="360551" y="29572"/>
                  </a:lnTo>
                  <a:lnTo>
                    <a:pt x="367860" y="30964"/>
                  </a:lnTo>
                  <a:lnTo>
                    <a:pt x="402920" y="56883"/>
                  </a:lnTo>
                  <a:lnTo>
                    <a:pt x="425678" y="34924"/>
                  </a:lnTo>
                  <a:lnTo>
                    <a:pt x="420965" y="29108"/>
                  </a:lnTo>
                  <a:close/>
                </a:path>
                <a:path w="641350" h="196215">
                  <a:moveTo>
                    <a:pt x="641019" y="2654"/>
                  </a:moveTo>
                  <a:lnTo>
                    <a:pt x="527519" y="2654"/>
                  </a:lnTo>
                  <a:lnTo>
                    <a:pt x="527519" y="193128"/>
                  </a:lnTo>
                  <a:lnTo>
                    <a:pt x="641019" y="193128"/>
                  </a:lnTo>
                  <a:lnTo>
                    <a:pt x="641019" y="164033"/>
                  </a:lnTo>
                  <a:lnTo>
                    <a:pt x="560603" y="164033"/>
                  </a:lnTo>
                  <a:lnTo>
                    <a:pt x="560603" y="110858"/>
                  </a:lnTo>
                  <a:lnTo>
                    <a:pt x="635736" y="110858"/>
                  </a:lnTo>
                  <a:lnTo>
                    <a:pt x="635736" y="81762"/>
                  </a:lnTo>
                  <a:lnTo>
                    <a:pt x="560603" y="81762"/>
                  </a:lnTo>
                  <a:lnTo>
                    <a:pt x="560603" y="31762"/>
                  </a:lnTo>
                  <a:lnTo>
                    <a:pt x="641019" y="31762"/>
                  </a:lnTo>
                  <a:lnTo>
                    <a:pt x="641019" y="2654"/>
                  </a:lnTo>
                  <a:close/>
                </a:path>
              </a:pathLst>
            </a:custGeom>
            <a:solidFill>
              <a:srgbClr val="23356C"/>
            </a:solidFill>
          </p:spPr>
          <p:txBody>
            <a:bodyPr wrap="square" lIns="0" tIns="0" rIns="0" bIns="0" rtlCol="0"/>
            <a:lstStyle/>
            <a:p>
              <a:endParaRPr/>
            </a:p>
          </p:txBody>
        </p:sp>
        <p:pic>
          <p:nvPicPr>
            <p:cNvPr id="27" name="bg object 27">
              <a:extLst>
                <a:ext uri="{FF2B5EF4-FFF2-40B4-BE49-F238E27FC236}">
                  <a16:creationId xmlns:a16="http://schemas.microsoft.com/office/drawing/2014/main" id="{454E3B4F-5153-419A-93DB-86BD2073B754}"/>
                </a:ext>
              </a:extLst>
            </p:cNvPr>
            <p:cNvPicPr/>
            <p:nvPr/>
          </p:nvPicPr>
          <p:blipFill>
            <a:blip r:embed="rId3" cstate="print"/>
            <a:stretch>
              <a:fillRect/>
            </a:stretch>
          </p:blipFill>
          <p:spPr>
            <a:xfrm>
              <a:off x="15319313" y="615600"/>
              <a:ext cx="174066" cy="190474"/>
            </a:xfrm>
            <a:prstGeom prst="rect">
              <a:avLst/>
            </a:prstGeom>
          </p:spPr>
        </p:pic>
        <p:sp>
          <p:nvSpPr>
            <p:cNvPr id="28" name="bg object 28">
              <a:extLst>
                <a:ext uri="{FF2B5EF4-FFF2-40B4-BE49-F238E27FC236}">
                  <a16:creationId xmlns:a16="http://schemas.microsoft.com/office/drawing/2014/main" id="{714D4C11-0A48-186F-1338-CADA8C5F421E}"/>
                </a:ext>
              </a:extLst>
            </p:cNvPr>
            <p:cNvSpPr/>
            <p:nvPr/>
          </p:nvSpPr>
          <p:spPr>
            <a:xfrm>
              <a:off x="14863488" y="615585"/>
              <a:ext cx="356870" cy="190500"/>
            </a:xfrm>
            <a:custGeom>
              <a:avLst/>
              <a:gdLst/>
              <a:ahLst/>
              <a:cxnLst/>
              <a:rect l="l" t="t" r="r" b="b"/>
              <a:pathLst>
                <a:path w="356869" h="190500">
                  <a:moveTo>
                    <a:pt x="113499" y="0"/>
                  </a:moveTo>
                  <a:lnTo>
                    <a:pt x="0" y="0"/>
                  </a:lnTo>
                  <a:lnTo>
                    <a:pt x="0" y="190487"/>
                  </a:lnTo>
                  <a:lnTo>
                    <a:pt x="33070" y="190487"/>
                  </a:lnTo>
                  <a:lnTo>
                    <a:pt x="33070" y="103987"/>
                  </a:lnTo>
                  <a:lnTo>
                    <a:pt x="108204" y="103987"/>
                  </a:lnTo>
                  <a:lnTo>
                    <a:pt x="108204" y="74879"/>
                  </a:lnTo>
                  <a:lnTo>
                    <a:pt x="33070" y="74879"/>
                  </a:lnTo>
                  <a:lnTo>
                    <a:pt x="33070" y="29387"/>
                  </a:lnTo>
                  <a:lnTo>
                    <a:pt x="113499" y="29387"/>
                  </a:lnTo>
                  <a:lnTo>
                    <a:pt x="113499" y="0"/>
                  </a:lnTo>
                  <a:close/>
                </a:path>
                <a:path w="356869" h="190500">
                  <a:moveTo>
                    <a:pt x="290474" y="0"/>
                  </a:moveTo>
                  <a:lnTo>
                    <a:pt x="217995" y="0"/>
                  </a:lnTo>
                  <a:lnTo>
                    <a:pt x="217995" y="190487"/>
                  </a:lnTo>
                  <a:lnTo>
                    <a:pt x="251053" y="190487"/>
                  </a:lnTo>
                  <a:lnTo>
                    <a:pt x="251053" y="112699"/>
                  </a:lnTo>
                  <a:lnTo>
                    <a:pt x="315200" y="112699"/>
                  </a:lnTo>
                  <a:lnTo>
                    <a:pt x="313232" y="109004"/>
                  </a:lnTo>
                  <a:lnTo>
                    <a:pt x="321160" y="105592"/>
                  </a:lnTo>
                  <a:lnTo>
                    <a:pt x="328277" y="101168"/>
                  </a:lnTo>
                  <a:lnTo>
                    <a:pt x="334587" y="95734"/>
                  </a:lnTo>
                  <a:lnTo>
                    <a:pt x="340093" y="89293"/>
                  </a:lnTo>
                  <a:lnTo>
                    <a:pt x="343557" y="83616"/>
                  </a:lnTo>
                  <a:lnTo>
                    <a:pt x="251053" y="83616"/>
                  </a:lnTo>
                  <a:lnTo>
                    <a:pt x="251053" y="29108"/>
                  </a:lnTo>
                  <a:lnTo>
                    <a:pt x="343386" y="29108"/>
                  </a:lnTo>
                  <a:lnTo>
                    <a:pt x="340809" y="24358"/>
                  </a:lnTo>
                  <a:lnTo>
                    <a:pt x="333476" y="15874"/>
                  </a:lnTo>
                  <a:lnTo>
                    <a:pt x="324482" y="8931"/>
                  </a:lnTo>
                  <a:lnTo>
                    <a:pt x="314318" y="3970"/>
                  </a:lnTo>
                  <a:lnTo>
                    <a:pt x="302983" y="992"/>
                  </a:lnTo>
                  <a:lnTo>
                    <a:pt x="290474" y="0"/>
                  </a:lnTo>
                  <a:close/>
                </a:path>
                <a:path w="356869" h="190500">
                  <a:moveTo>
                    <a:pt x="315200" y="112699"/>
                  </a:moveTo>
                  <a:lnTo>
                    <a:pt x="280695" y="112699"/>
                  </a:lnTo>
                  <a:lnTo>
                    <a:pt x="320903" y="190487"/>
                  </a:lnTo>
                  <a:lnTo>
                    <a:pt x="356616" y="190487"/>
                  </a:lnTo>
                  <a:lnTo>
                    <a:pt x="315200" y="112699"/>
                  </a:lnTo>
                  <a:close/>
                </a:path>
                <a:path w="356869" h="190500">
                  <a:moveTo>
                    <a:pt x="343386" y="29108"/>
                  </a:moveTo>
                  <a:lnTo>
                    <a:pt x="295325" y="29108"/>
                  </a:lnTo>
                  <a:lnTo>
                    <a:pt x="302526" y="31534"/>
                  </a:lnTo>
                  <a:lnTo>
                    <a:pt x="313639" y="41236"/>
                  </a:lnTo>
                  <a:lnTo>
                    <a:pt x="316420" y="47891"/>
                  </a:lnTo>
                  <a:lnTo>
                    <a:pt x="316420" y="64998"/>
                  </a:lnTo>
                  <a:lnTo>
                    <a:pt x="313639" y="71716"/>
                  </a:lnTo>
                  <a:lnTo>
                    <a:pt x="302526" y="81229"/>
                  </a:lnTo>
                  <a:lnTo>
                    <a:pt x="295325" y="83616"/>
                  </a:lnTo>
                  <a:lnTo>
                    <a:pt x="343557" y="83616"/>
                  </a:lnTo>
                  <a:lnTo>
                    <a:pt x="344527" y="82028"/>
                  </a:lnTo>
                  <a:lnTo>
                    <a:pt x="347657" y="74117"/>
                  </a:lnTo>
                  <a:lnTo>
                    <a:pt x="349485" y="65558"/>
                  </a:lnTo>
                  <a:lnTo>
                    <a:pt x="350012" y="56349"/>
                  </a:lnTo>
                  <a:lnTo>
                    <a:pt x="349073" y="44601"/>
                  </a:lnTo>
                  <a:lnTo>
                    <a:pt x="346006" y="33935"/>
                  </a:lnTo>
                  <a:lnTo>
                    <a:pt x="343386" y="29108"/>
                  </a:lnTo>
                  <a:close/>
                </a:path>
              </a:pathLst>
            </a:custGeom>
            <a:solidFill>
              <a:srgbClr val="23356C"/>
            </a:solidFill>
          </p:spPr>
          <p:txBody>
            <a:bodyPr wrap="square" lIns="0" tIns="0" rIns="0" bIns="0" rtlCol="0"/>
            <a:lstStyle/>
            <a:p>
              <a:endParaRPr/>
            </a:p>
          </p:txBody>
        </p:sp>
        <p:pic>
          <p:nvPicPr>
            <p:cNvPr id="29" name="bg object 29">
              <a:extLst>
                <a:ext uri="{FF2B5EF4-FFF2-40B4-BE49-F238E27FC236}">
                  <a16:creationId xmlns:a16="http://schemas.microsoft.com/office/drawing/2014/main" id="{CEB27A75-62D3-8650-96F8-5A82FEDA6257}"/>
                </a:ext>
              </a:extLst>
            </p:cNvPr>
            <p:cNvPicPr/>
            <p:nvPr/>
          </p:nvPicPr>
          <p:blipFill>
            <a:blip r:embed="rId4" cstate="print"/>
            <a:stretch>
              <a:fillRect/>
            </a:stretch>
          </p:blipFill>
          <p:spPr>
            <a:xfrm>
              <a:off x="14863181" y="891808"/>
              <a:ext cx="1378851" cy="179524"/>
            </a:xfrm>
            <a:prstGeom prst="rect">
              <a:avLst/>
            </a:prstGeom>
          </p:spPr>
        </p:pic>
      </p:grpSp>
      <p:sp>
        <p:nvSpPr>
          <p:cNvPr id="30" name="object 12">
            <a:extLst>
              <a:ext uri="{FF2B5EF4-FFF2-40B4-BE49-F238E27FC236}">
                <a16:creationId xmlns:a16="http://schemas.microsoft.com/office/drawing/2014/main" id="{EEF403F5-29A6-99DA-04A4-04AE2A0E95EC}"/>
              </a:ext>
            </a:extLst>
          </p:cNvPr>
          <p:cNvSpPr txBox="1"/>
          <p:nvPr/>
        </p:nvSpPr>
        <p:spPr>
          <a:xfrm>
            <a:off x="2906812" y="283324"/>
            <a:ext cx="7307380" cy="443711"/>
          </a:xfrm>
          <a:prstGeom prst="rect">
            <a:avLst/>
          </a:prstGeom>
        </p:spPr>
        <p:txBody>
          <a:bodyPr vert="horz" wrap="square" lIns="0" tIns="12700" rIns="0" bIns="0" rtlCol="0">
            <a:spAutoFit/>
          </a:bodyPr>
          <a:lstStyle/>
          <a:p>
            <a:pPr marL="12700" algn="ctr">
              <a:lnSpc>
                <a:spcPct val="100000"/>
              </a:lnSpc>
              <a:spcBef>
                <a:spcPts val="100"/>
              </a:spcBef>
              <a:tabLst>
                <a:tab pos="1244600" algn="l"/>
              </a:tabLst>
            </a:pPr>
            <a:r>
              <a:rPr lang="fr-FR" sz="2800" spc="-25" dirty="0">
                <a:solidFill>
                  <a:schemeClr val="bg1"/>
                </a:solidFill>
                <a:latin typeface="Arial" panose="020B0604020202020204" pitchFamily="34" charset="0"/>
                <a:cs typeface="Arial" panose="020B0604020202020204" pitchFamily="34" charset="0"/>
              </a:rPr>
              <a:t>HÉBERGEMENT</a:t>
            </a:r>
          </a:p>
        </p:txBody>
      </p:sp>
      <p:sp>
        <p:nvSpPr>
          <p:cNvPr id="31" name="object 9">
            <a:extLst>
              <a:ext uri="{FF2B5EF4-FFF2-40B4-BE49-F238E27FC236}">
                <a16:creationId xmlns:a16="http://schemas.microsoft.com/office/drawing/2014/main" id="{0A800AB3-4368-989F-BC66-300226BE50FA}"/>
              </a:ext>
            </a:extLst>
          </p:cNvPr>
          <p:cNvSpPr txBox="1"/>
          <p:nvPr/>
        </p:nvSpPr>
        <p:spPr>
          <a:xfrm>
            <a:off x="-1061764" y="895906"/>
            <a:ext cx="11280641" cy="259045"/>
          </a:xfrm>
          <a:prstGeom prst="rect">
            <a:avLst/>
          </a:prstGeom>
        </p:spPr>
        <p:txBody>
          <a:bodyPr vert="horz" wrap="square" lIns="0" tIns="12700" rIns="0" bIns="0" rtlCol="0">
            <a:spAutoFit/>
          </a:bodyPr>
          <a:lstStyle/>
          <a:p>
            <a:pPr marL="12700" marR="496570" algn="r">
              <a:spcBef>
                <a:spcPts val="100"/>
              </a:spcBef>
            </a:pPr>
            <a:r>
              <a:rPr lang="fr-FR" sz="1600" spc="40" dirty="0">
                <a:solidFill>
                  <a:srgbClr val="FFFFFF"/>
                </a:solidFill>
                <a:latin typeface="Arial" panose="020B0604020202020204" pitchFamily="34" charset="0"/>
                <a:cs typeface="Arial" panose="020B0604020202020204" pitchFamily="34" charset="0"/>
              </a:rPr>
              <a:t>Hôtellerie</a:t>
            </a:r>
            <a:endParaRPr sz="1600" spc="40" dirty="0">
              <a:solidFill>
                <a:srgbClr val="FFFFFF"/>
              </a:solidFill>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7DCA18C4-1898-7152-B2FE-065AC3F9AEE0}"/>
              </a:ext>
            </a:extLst>
          </p:cNvPr>
          <p:cNvSpPr txBox="1"/>
          <p:nvPr/>
        </p:nvSpPr>
        <p:spPr>
          <a:xfrm>
            <a:off x="838200" y="1473140"/>
            <a:ext cx="8918952" cy="277000"/>
          </a:xfrm>
          <a:prstGeom prst="rect">
            <a:avLst/>
          </a:prstGeom>
          <a:noFill/>
        </p:spPr>
        <p:txBody>
          <a:bodyPr wrap="square" rtlCol="0">
            <a:spAutoFit/>
          </a:bodyPr>
          <a:lstStyle/>
          <a:p>
            <a:r>
              <a:rPr lang="fr-FR" sz="1200" b="1" i="0" dirty="0">
                <a:solidFill>
                  <a:srgbClr val="058181"/>
                </a:solidFill>
                <a:effectLst/>
                <a:latin typeface="Arial" panose="020B0604020202020204" pitchFamily="34" charset="0"/>
                <a:cs typeface="Arial" panose="020B0604020202020204" pitchFamily="34" charset="0"/>
              </a:rPr>
              <a:t>Performance de l’hôtellerie en France métropolitaine pour le mois de septembre</a:t>
            </a:r>
            <a:endParaRPr lang="fr-FR" sz="1200" b="1" dirty="0">
              <a:solidFill>
                <a:srgbClr val="058181"/>
              </a:solidFill>
              <a:latin typeface="Arial" panose="020B0604020202020204" pitchFamily="34" charset="0"/>
              <a:cs typeface="Arial" panose="020B0604020202020204" pitchFamily="34" charset="0"/>
            </a:endParaRPr>
          </a:p>
        </p:txBody>
      </p:sp>
      <p:sp>
        <p:nvSpPr>
          <p:cNvPr id="5" name="Espace réservé du pied de page 2">
            <a:extLst>
              <a:ext uri="{FF2B5EF4-FFF2-40B4-BE49-F238E27FC236}">
                <a16:creationId xmlns:a16="http://schemas.microsoft.com/office/drawing/2014/main" id="{C09E5A21-4CA3-DEF1-3F2E-16A3414BAD8F}"/>
              </a:ext>
            </a:extLst>
          </p:cNvPr>
          <p:cNvSpPr txBox="1">
            <a:spLocks/>
          </p:cNvSpPr>
          <p:nvPr/>
        </p:nvSpPr>
        <p:spPr>
          <a:xfrm>
            <a:off x="2510181" y="6374891"/>
            <a:ext cx="758613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tint val="75000"/>
                  </a:prstClr>
                </a:solidFill>
              </a:rPr>
              <a:t>18 octobre 2023</a:t>
            </a:r>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9" name="Tableau 8">
            <a:extLst>
              <a:ext uri="{FF2B5EF4-FFF2-40B4-BE49-F238E27FC236}">
                <a16:creationId xmlns:a16="http://schemas.microsoft.com/office/drawing/2014/main" id="{789F9442-E2D8-2B81-3391-AE2284D8152B}"/>
              </a:ext>
            </a:extLst>
          </p:cNvPr>
          <p:cNvGraphicFramePr>
            <a:graphicFrameLocks noGrp="1"/>
          </p:cNvGraphicFramePr>
          <p:nvPr>
            <p:extLst>
              <p:ext uri="{D42A27DB-BD31-4B8C-83A1-F6EECF244321}">
                <p14:modId xmlns:p14="http://schemas.microsoft.com/office/powerpoint/2010/main" val="1896154506"/>
              </p:ext>
            </p:extLst>
          </p:nvPr>
        </p:nvGraphicFramePr>
        <p:xfrm>
          <a:off x="838200" y="1825625"/>
          <a:ext cx="9219364" cy="4218341"/>
        </p:xfrm>
        <a:graphic>
          <a:graphicData uri="http://schemas.openxmlformats.org/drawingml/2006/table">
            <a:tbl>
              <a:tblPr/>
              <a:tblGrid>
                <a:gridCol w="3289624">
                  <a:extLst>
                    <a:ext uri="{9D8B030D-6E8A-4147-A177-3AD203B41FA5}">
                      <a16:colId xmlns:a16="http://schemas.microsoft.com/office/drawing/2014/main" val="1533064338"/>
                    </a:ext>
                  </a:extLst>
                </a:gridCol>
                <a:gridCol w="658860">
                  <a:extLst>
                    <a:ext uri="{9D8B030D-6E8A-4147-A177-3AD203B41FA5}">
                      <a16:colId xmlns:a16="http://schemas.microsoft.com/office/drawing/2014/main" val="3988039826"/>
                    </a:ext>
                  </a:extLst>
                </a:gridCol>
                <a:gridCol w="658860">
                  <a:extLst>
                    <a:ext uri="{9D8B030D-6E8A-4147-A177-3AD203B41FA5}">
                      <a16:colId xmlns:a16="http://schemas.microsoft.com/office/drawing/2014/main" val="1983579903"/>
                    </a:ext>
                  </a:extLst>
                </a:gridCol>
                <a:gridCol w="658860">
                  <a:extLst>
                    <a:ext uri="{9D8B030D-6E8A-4147-A177-3AD203B41FA5}">
                      <a16:colId xmlns:a16="http://schemas.microsoft.com/office/drawing/2014/main" val="3525397743"/>
                    </a:ext>
                  </a:extLst>
                </a:gridCol>
                <a:gridCol w="658860">
                  <a:extLst>
                    <a:ext uri="{9D8B030D-6E8A-4147-A177-3AD203B41FA5}">
                      <a16:colId xmlns:a16="http://schemas.microsoft.com/office/drawing/2014/main" val="2819919227"/>
                    </a:ext>
                  </a:extLst>
                </a:gridCol>
                <a:gridCol w="658860">
                  <a:extLst>
                    <a:ext uri="{9D8B030D-6E8A-4147-A177-3AD203B41FA5}">
                      <a16:colId xmlns:a16="http://schemas.microsoft.com/office/drawing/2014/main" val="3362464991"/>
                    </a:ext>
                  </a:extLst>
                </a:gridCol>
                <a:gridCol w="658860">
                  <a:extLst>
                    <a:ext uri="{9D8B030D-6E8A-4147-A177-3AD203B41FA5}">
                      <a16:colId xmlns:a16="http://schemas.microsoft.com/office/drawing/2014/main" val="735831963"/>
                    </a:ext>
                  </a:extLst>
                </a:gridCol>
                <a:gridCol w="658860">
                  <a:extLst>
                    <a:ext uri="{9D8B030D-6E8A-4147-A177-3AD203B41FA5}">
                      <a16:colId xmlns:a16="http://schemas.microsoft.com/office/drawing/2014/main" val="1869291332"/>
                    </a:ext>
                  </a:extLst>
                </a:gridCol>
                <a:gridCol w="658860">
                  <a:extLst>
                    <a:ext uri="{9D8B030D-6E8A-4147-A177-3AD203B41FA5}">
                      <a16:colId xmlns:a16="http://schemas.microsoft.com/office/drawing/2014/main" val="1532508395"/>
                    </a:ext>
                  </a:extLst>
                </a:gridCol>
                <a:gridCol w="658860">
                  <a:extLst>
                    <a:ext uri="{9D8B030D-6E8A-4147-A177-3AD203B41FA5}">
                      <a16:colId xmlns:a16="http://schemas.microsoft.com/office/drawing/2014/main" val="4026300641"/>
                    </a:ext>
                  </a:extLst>
                </a:gridCol>
              </a:tblGrid>
              <a:tr h="189764">
                <a:tc rowSpan="2">
                  <a:txBody>
                    <a:bodyPr/>
                    <a:lstStyle/>
                    <a:p>
                      <a:pPr algn="l" fontAlgn="b"/>
                      <a:r>
                        <a:rPr lang="fr-FR" sz="1000" b="0" i="0" u="none" strike="noStrike" dirty="0">
                          <a:solidFill>
                            <a:srgbClr val="FFFFFF"/>
                          </a:solidFill>
                          <a:effectLst/>
                          <a:latin typeface="Arial" panose="020B0604020202020204" pitchFamily="34" charset="0"/>
                          <a:cs typeface="Arial" panose="020B0604020202020204" pitchFamily="34" charset="0"/>
                        </a:rPr>
                        <a:t> </a:t>
                      </a:r>
                    </a:p>
                    <a:p>
                      <a:pPr algn="l" fontAlgn="b"/>
                      <a:r>
                        <a:rPr lang="fr-FR" sz="1000" b="0" i="0" u="none" strike="noStrike" dirty="0">
                          <a:solidFill>
                            <a:srgbClr val="FFFFFF"/>
                          </a:solidFill>
                          <a:effectLst/>
                          <a:latin typeface="Arial" panose="020B0604020202020204" pitchFamily="34" charset="0"/>
                          <a:cs typeface="Arial" panose="020B0604020202020204" pitchFamily="34" charset="0"/>
                        </a:rPr>
                        <a:t> </a:t>
                      </a:r>
                    </a:p>
                  </a:txBody>
                  <a:tcPr marL="8763" marR="8763" marT="876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58181"/>
                    </a:solidFill>
                  </a:tcPr>
                </a:tc>
                <a:tc gridSpan="3">
                  <a:txBody>
                    <a:bodyPr/>
                    <a:lstStyle/>
                    <a:p>
                      <a:pPr algn="ctr" fontAlgn="ctr"/>
                      <a:r>
                        <a:rPr lang="fr-FR" sz="1000" b="1" i="0" u="none" strike="noStrike" dirty="0">
                          <a:solidFill>
                            <a:srgbClr val="FFFFFF"/>
                          </a:solidFill>
                          <a:effectLst/>
                          <a:latin typeface="Marianne" panose="02000000000000000000" pitchFamily="50" charset="0"/>
                          <a:cs typeface="Arial" panose="020B0604020202020204" pitchFamily="34" charset="0"/>
                        </a:rPr>
                        <a:t>Taux d'occupation</a:t>
                      </a:r>
                    </a:p>
                  </a:txBody>
                  <a:tcPr marL="8763" marR="8763" marT="8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58181"/>
                    </a:solidFill>
                  </a:tcPr>
                </a:tc>
                <a:tc hMerge="1">
                  <a:txBody>
                    <a:bodyPr/>
                    <a:lstStyle/>
                    <a:p>
                      <a:endParaRPr lang="fr-FR"/>
                    </a:p>
                  </a:txBody>
                  <a:tcPr/>
                </a:tc>
                <a:tc hMerge="1">
                  <a:txBody>
                    <a:bodyPr/>
                    <a:lstStyle/>
                    <a:p>
                      <a:endParaRPr lang="fr-FR"/>
                    </a:p>
                  </a:txBody>
                  <a:tcPr/>
                </a:tc>
                <a:tc gridSpan="3">
                  <a:txBody>
                    <a:bodyPr/>
                    <a:lstStyle/>
                    <a:p>
                      <a:pPr algn="ctr" fontAlgn="ctr"/>
                      <a:r>
                        <a:rPr lang="fr-FR" sz="1000" b="1" i="0" u="none" strike="noStrike" dirty="0">
                          <a:solidFill>
                            <a:srgbClr val="FFFFFF"/>
                          </a:solidFill>
                          <a:effectLst/>
                          <a:latin typeface="Marianne" panose="02000000000000000000" pitchFamily="50" charset="0"/>
                          <a:cs typeface="Arial" panose="020B0604020202020204" pitchFamily="34" charset="0"/>
                        </a:rPr>
                        <a:t>Prix moyen</a:t>
                      </a:r>
                    </a:p>
                  </a:txBody>
                  <a:tcPr marL="8763" marR="8763" marT="8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8181"/>
                    </a:solidFill>
                  </a:tcPr>
                </a:tc>
                <a:tc hMerge="1">
                  <a:txBody>
                    <a:bodyPr/>
                    <a:lstStyle/>
                    <a:p>
                      <a:endParaRPr lang="fr-FR"/>
                    </a:p>
                  </a:txBody>
                  <a:tcPr/>
                </a:tc>
                <a:tc hMerge="1">
                  <a:txBody>
                    <a:bodyPr/>
                    <a:lstStyle/>
                    <a:p>
                      <a:endParaRPr lang="fr-FR"/>
                    </a:p>
                  </a:txBody>
                  <a:tcPr/>
                </a:tc>
                <a:tc gridSpan="3">
                  <a:txBody>
                    <a:bodyPr/>
                    <a:lstStyle/>
                    <a:p>
                      <a:pPr algn="ctr" fontAlgn="ctr"/>
                      <a:r>
                        <a:rPr lang="fr-FR" sz="1000" b="1" i="0" u="none" strike="noStrike" dirty="0" err="1">
                          <a:solidFill>
                            <a:srgbClr val="FFFFFF"/>
                          </a:solidFill>
                          <a:effectLst/>
                          <a:latin typeface="Marianne" panose="02000000000000000000" pitchFamily="50" charset="0"/>
                          <a:cs typeface="Arial" panose="020B0604020202020204" pitchFamily="34" charset="0"/>
                        </a:rPr>
                        <a:t>RevPar</a:t>
                      </a:r>
                      <a:endParaRPr lang="fr-FR" sz="1000" b="1" i="0" u="none" strike="noStrike" dirty="0">
                        <a:solidFill>
                          <a:srgbClr val="FFFFFF"/>
                        </a:solidFill>
                        <a:effectLst/>
                        <a:latin typeface="Marianne" panose="02000000000000000000" pitchFamily="50" charset="0"/>
                        <a:cs typeface="Arial" panose="020B0604020202020204" pitchFamily="34" charset="0"/>
                      </a:endParaRPr>
                    </a:p>
                  </a:txBody>
                  <a:tcPr marL="8763" marR="8763" marT="876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818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41462234"/>
                  </a:ext>
                </a:extLst>
              </a:tr>
              <a:tr h="642748">
                <a:tc vMerge="1">
                  <a:txBody>
                    <a:bodyPr/>
                    <a:lstStyle/>
                    <a:p>
                      <a:pPr algn="l" fontAlgn="b"/>
                      <a:r>
                        <a:rPr lang="fr-FR" sz="1000" b="0" i="0" u="none" strike="noStrike" dirty="0">
                          <a:solidFill>
                            <a:srgbClr val="FFFFFF"/>
                          </a:solidFill>
                          <a:effectLst/>
                          <a:latin typeface="Marianne" panose="02000000000000000000" pitchFamily="50" charset="0"/>
                          <a:cs typeface="Arial" panose="020B0604020202020204" pitchFamily="34" charset="0"/>
                        </a:rPr>
                        <a:t> </a:t>
                      </a:r>
                    </a:p>
                  </a:txBody>
                  <a:tcPr marL="8763" marR="8763" marT="8763" marB="0" anchor="b">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8181"/>
                    </a:solidFill>
                  </a:tcPr>
                </a:tc>
                <a:tc>
                  <a:txBody>
                    <a:bodyPr/>
                    <a:lstStyle/>
                    <a:p>
                      <a:pPr algn="ctr" fontAlgn="ctr"/>
                      <a:r>
                        <a:rPr lang="fr-FR" sz="1000" b="1" i="0" u="none" strike="noStrike" dirty="0">
                          <a:solidFill>
                            <a:srgbClr val="FFFFFF"/>
                          </a:solidFill>
                          <a:effectLst/>
                          <a:latin typeface="Arial" panose="020B0604020202020204" pitchFamily="34" charset="0"/>
                          <a:cs typeface="Arial" panose="020B0604020202020204" pitchFamily="34" charset="0"/>
                        </a:rPr>
                        <a:t>Taux d'occupation</a:t>
                      </a:r>
                      <a:br>
                        <a:rPr lang="fr-FR" sz="1000" b="1" i="0" u="none" strike="noStrike" dirty="0">
                          <a:solidFill>
                            <a:srgbClr val="FFFFFF"/>
                          </a:solidFill>
                          <a:effectLst/>
                          <a:latin typeface="Arial" panose="020B0604020202020204" pitchFamily="34" charset="0"/>
                          <a:cs typeface="Arial" panose="020B0604020202020204" pitchFamily="34" charset="0"/>
                        </a:rPr>
                      </a:br>
                      <a:r>
                        <a:rPr lang="fr-FR" sz="1000" b="1" i="0" u="none" strike="noStrike" dirty="0">
                          <a:solidFill>
                            <a:srgbClr val="FFFFFF"/>
                          </a:solidFill>
                          <a:effectLst/>
                          <a:latin typeface="Arial" panose="020B0604020202020204" pitchFamily="34" charset="0"/>
                          <a:cs typeface="Arial" panose="020B0604020202020204" pitchFamily="34" charset="0"/>
                        </a:rPr>
                        <a:t>(en %)</a:t>
                      </a:r>
                    </a:p>
                  </a:txBody>
                  <a:tcPr marL="8763" marR="8763" marT="8763"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8181"/>
                    </a:solidFill>
                  </a:tcPr>
                </a:tc>
                <a:tc>
                  <a:txBody>
                    <a:bodyPr/>
                    <a:lstStyle/>
                    <a:p>
                      <a:pPr algn="ctr" fontAlgn="ctr"/>
                      <a:r>
                        <a:rPr lang="fr-FR" sz="1000" b="1" i="0" u="none" strike="noStrike" dirty="0">
                          <a:solidFill>
                            <a:srgbClr val="FFFFFF"/>
                          </a:solidFill>
                          <a:effectLst/>
                          <a:latin typeface="Arial" panose="020B0604020202020204" pitchFamily="34" charset="0"/>
                          <a:cs typeface="Arial" panose="020B0604020202020204" pitchFamily="34" charset="0"/>
                        </a:rPr>
                        <a:t>Evol TO </a:t>
                      </a:r>
                    </a:p>
                    <a:p>
                      <a:pPr algn="ctr" fontAlgn="ctr"/>
                      <a:r>
                        <a:rPr lang="fr-FR" sz="1000" b="1" i="0" u="none" strike="noStrike" dirty="0">
                          <a:solidFill>
                            <a:srgbClr val="FFFFFF"/>
                          </a:solidFill>
                          <a:effectLst/>
                          <a:latin typeface="Arial" panose="020B0604020202020204" pitchFamily="34" charset="0"/>
                          <a:cs typeface="Arial" panose="020B0604020202020204" pitchFamily="34" charset="0"/>
                        </a:rPr>
                        <a:t>vs 2022 </a:t>
                      </a:r>
                      <a:br>
                        <a:rPr lang="fr-FR" sz="1000" b="1" i="0" u="none" strike="noStrike" dirty="0">
                          <a:solidFill>
                            <a:srgbClr val="FFFFFF"/>
                          </a:solidFill>
                          <a:effectLst/>
                          <a:latin typeface="Arial" panose="020B0604020202020204" pitchFamily="34" charset="0"/>
                          <a:cs typeface="Arial" panose="020B0604020202020204" pitchFamily="34" charset="0"/>
                        </a:rPr>
                      </a:br>
                      <a:r>
                        <a:rPr lang="fr-FR" sz="1000" b="1" i="0" u="none" strike="noStrike" dirty="0">
                          <a:solidFill>
                            <a:srgbClr val="FFFFFF"/>
                          </a:solidFill>
                          <a:effectLst/>
                          <a:latin typeface="Arial" panose="020B0604020202020204" pitchFamily="34" charset="0"/>
                          <a:cs typeface="Arial" panose="020B0604020202020204" pitchFamily="34" charset="0"/>
                        </a:rPr>
                        <a:t>(en pts)</a:t>
                      </a:r>
                    </a:p>
                  </a:txBody>
                  <a:tcPr marL="8763" marR="8763" marT="8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8181"/>
                    </a:solidFill>
                  </a:tcPr>
                </a:tc>
                <a:tc>
                  <a:txBody>
                    <a:bodyPr/>
                    <a:lstStyle/>
                    <a:p>
                      <a:pPr algn="ctr" fontAlgn="ctr"/>
                      <a:r>
                        <a:rPr lang="fr-FR" sz="1000" b="1" i="0" u="none" strike="noStrike" dirty="0">
                          <a:solidFill>
                            <a:srgbClr val="FFFFFF"/>
                          </a:solidFill>
                          <a:effectLst/>
                          <a:latin typeface="Arial" panose="020B0604020202020204" pitchFamily="34" charset="0"/>
                          <a:cs typeface="Arial" panose="020B0604020202020204" pitchFamily="34" charset="0"/>
                        </a:rPr>
                        <a:t>Evol TO </a:t>
                      </a:r>
                    </a:p>
                    <a:p>
                      <a:pPr algn="ctr" fontAlgn="ctr"/>
                      <a:r>
                        <a:rPr lang="fr-FR" sz="1000" b="1" i="0" u="none" strike="noStrike" dirty="0">
                          <a:solidFill>
                            <a:srgbClr val="FFFFFF"/>
                          </a:solidFill>
                          <a:effectLst/>
                          <a:latin typeface="Arial" panose="020B0604020202020204" pitchFamily="34" charset="0"/>
                          <a:cs typeface="Arial" panose="020B0604020202020204" pitchFamily="34" charset="0"/>
                        </a:rPr>
                        <a:t>vs 2019</a:t>
                      </a:r>
                      <a:br>
                        <a:rPr lang="fr-FR" sz="1000" b="1" i="0" u="none" strike="noStrike" dirty="0">
                          <a:solidFill>
                            <a:srgbClr val="FFFFFF"/>
                          </a:solidFill>
                          <a:effectLst/>
                          <a:latin typeface="Arial" panose="020B0604020202020204" pitchFamily="34" charset="0"/>
                          <a:cs typeface="Arial" panose="020B0604020202020204" pitchFamily="34" charset="0"/>
                        </a:rPr>
                      </a:br>
                      <a:r>
                        <a:rPr lang="fr-FR" sz="1000" b="1" i="0" u="none" strike="noStrike" dirty="0">
                          <a:solidFill>
                            <a:srgbClr val="FFFFFF"/>
                          </a:solidFill>
                          <a:effectLst/>
                          <a:latin typeface="Arial" panose="020B0604020202020204" pitchFamily="34" charset="0"/>
                          <a:cs typeface="Arial" panose="020B0604020202020204" pitchFamily="34" charset="0"/>
                        </a:rPr>
                        <a:t>(en pts)</a:t>
                      </a:r>
                    </a:p>
                  </a:txBody>
                  <a:tcPr marL="8763" marR="8763" marT="8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8181"/>
                    </a:solidFill>
                  </a:tcPr>
                </a:tc>
                <a:tc>
                  <a:txBody>
                    <a:bodyPr/>
                    <a:lstStyle/>
                    <a:p>
                      <a:pPr algn="ctr" fontAlgn="ctr"/>
                      <a:r>
                        <a:rPr lang="fr-FR" sz="1000" b="1" i="0" u="none" strike="noStrike" dirty="0">
                          <a:solidFill>
                            <a:srgbClr val="FFFFFF"/>
                          </a:solidFill>
                          <a:effectLst/>
                          <a:latin typeface="Arial" panose="020B0604020202020204" pitchFamily="34" charset="0"/>
                          <a:cs typeface="Arial" panose="020B0604020202020204" pitchFamily="34" charset="0"/>
                        </a:rPr>
                        <a:t>Prix moyen </a:t>
                      </a:r>
                      <a:br>
                        <a:rPr lang="fr-FR" sz="1000" b="1" i="0" u="none" strike="noStrike" dirty="0">
                          <a:solidFill>
                            <a:srgbClr val="FFFFFF"/>
                          </a:solidFill>
                          <a:effectLst/>
                          <a:latin typeface="Arial" panose="020B0604020202020204" pitchFamily="34" charset="0"/>
                          <a:cs typeface="Arial" panose="020B0604020202020204" pitchFamily="34" charset="0"/>
                        </a:rPr>
                      </a:br>
                      <a:r>
                        <a:rPr lang="fr-FR" sz="1000" b="1" i="0" u="none" strike="noStrike" dirty="0">
                          <a:solidFill>
                            <a:srgbClr val="FFFFFF"/>
                          </a:solidFill>
                          <a:effectLst/>
                          <a:latin typeface="Arial" panose="020B0604020202020204" pitchFamily="34" charset="0"/>
                          <a:cs typeface="Arial" panose="020B0604020202020204" pitchFamily="34" charset="0"/>
                        </a:rPr>
                        <a:t>(€ HT)</a:t>
                      </a:r>
                    </a:p>
                  </a:txBody>
                  <a:tcPr marL="8763" marR="8763" marT="8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rgbClr val="FFFFFF"/>
                          </a:solidFill>
                          <a:effectLst/>
                          <a:latin typeface="Arial" panose="020B0604020202020204" pitchFamily="34" charset="0"/>
                          <a:cs typeface="Arial" panose="020B0604020202020204" pitchFamily="34" charset="0"/>
                        </a:rPr>
                        <a:t>Evol PM </a:t>
                      </a:r>
                    </a:p>
                    <a:p>
                      <a:pPr algn="ctr" fontAlgn="ctr"/>
                      <a:r>
                        <a:rPr lang="fr-FR" sz="1000" b="1" i="0" u="none" strike="noStrike" dirty="0">
                          <a:solidFill>
                            <a:srgbClr val="FFFFFF"/>
                          </a:solidFill>
                          <a:effectLst/>
                          <a:latin typeface="Arial" panose="020B0604020202020204" pitchFamily="34" charset="0"/>
                          <a:cs typeface="Arial" panose="020B0604020202020204" pitchFamily="34" charset="0"/>
                        </a:rPr>
                        <a:t>vs 2022</a:t>
                      </a:r>
                      <a:br>
                        <a:rPr lang="fr-FR" sz="1000" b="1" i="0" u="none" strike="noStrike" dirty="0">
                          <a:solidFill>
                            <a:srgbClr val="FFFFFF"/>
                          </a:solidFill>
                          <a:effectLst/>
                          <a:latin typeface="Arial" panose="020B0604020202020204" pitchFamily="34" charset="0"/>
                          <a:cs typeface="Arial" panose="020B0604020202020204" pitchFamily="34" charset="0"/>
                        </a:rPr>
                      </a:br>
                      <a:r>
                        <a:rPr lang="fr-FR" sz="1000" b="1" i="0" u="none" strike="noStrike" dirty="0">
                          <a:solidFill>
                            <a:srgbClr val="FFFFFF"/>
                          </a:solidFill>
                          <a:effectLst/>
                          <a:latin typeface="Arial" panose="020B0604020202020204" pitchFamily="34" charset="0"/>
                          <a:cs typeface="Arial" panose="020B0604020202020204" pitchFamily="34" charset="0"/>
                        </a:rPr>
                        <a:t>(en %)</a:t>
                      </a:r>
                    </a:p>
                  </a:txBody>
                  <a:tcPr marL="8763" marR="8763" marT="8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a:solidFill>
                            <a:srgbClr val="FFFFFF"/>
                          </a:solidFill>
                          <a:effectLst/>
                          <a:latin typeface="Arial" panose="020B0604020202020204" pitchFamily="34" charset="0"/>
                          <a:cs typeface="Arial" panose="020B0604020202020204" pitchFamily="34" charset="0"/>
                        </a:rPr>
                        <a:t>Evol PM </a:t>
                      </a:r>
                    </a:p>
                    <a:p>
                      <a:pPr algn="ctr" fontAlgn="ctr"/>
                      <a:r>
                        <a:rPr lang="fr-FR" sz="1000" b="1" i="0" u="none" strike="noStrike" dirty="0">
                          <a:solidFill>
                            <a:srgbClr val="FFFFFF"/>
                          </a:solidFill>
                          <a:effectLst/>
                          <a:latin typeface="Arial" panose="020B0604020202020204" pitchFamily="34" charset="0"/>
                          <a:cs typeface="Arial" panose="020B0604020202020204" pitchFamily="34" charset="0"/>
                        </a:rPr>
                        <a:t>vs 2019</a:t>
                      </a:r>
                      <a:br>
                        <a:rPr lang="fr-FR" sz="1000" b="1" i="0" u="none" strike="noStrike" dirty="0">
                          <a:solidFill>
                            <a:srgbClr val="FFFFFF"/>
                          </a:solidFill>
                          <a:effectLst/>
                          <a:latin typeface="Arial" panose="020B0604020202020204" pitchFamily="34" charset="0"/>
                          <a:cs typeface="Arial" panose="020B0604020202020204" pitchFamily="34" charset="0"/>
                        </a:rPr>
                      </a:br>
                      <a:r>
                        <a:rPr lang="fr-FR" sz="1000" b="1" i="0" u="none" strike="noStrike" dirty="0">
                          <a:solidFill>
                            <a:srgbClr val="FFFFFF"/>
                          </a:solidFill>
                          <a:effectLst/>
                          <a:latin typeface="Arial" panose="020B0604020202020204" pitchFamily="34" charset="0"/>
                          <a:cs typeface="Arial" panose="020B0604020202020204" pitchFamily="34" charset="0"/>
                        </a:rPr>
                        <a:t>(en %)</a:t>
                      </a:r>
                    </a:p>
                  </a:txBody>
                  <a:tcPr marL="8763" marR="8763" marT="8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58181"/>
                    </a:solidFill>
                  </a:tcPr>
                </a:tc>
                <a:tc>
                  <a:txBody>
                    <a:bodyPr/>
                    <a:lstStyle/>
                    <a:p>
                      <a:pPr algn="ctr" fontAlgn="ctr"/>
                      <a:r>
                        <a:rPr lang="fr-FR" sz="1000" b="1" i="0" u="none" strike="noStrike" dirty="0" err="1">
                          <a:solidFill>
                            <a:srgbClr val="FFFFFF"/>
                          </a:solidFill>
                          <a:effectLst/>
                          <a:latin typeface="Arial" panose="020B0604020202020204" pitchFamily="34" charset="0"/>
                          <a:cs typeface="Arial" panose="020B0604020202020204" pitchFamily="34" charset="0"/>
                        </a:rPr>
                        <a:t>RevPAR</a:t>
                      </a:r>
                      <a:r>
                        <a:rPr lang="fr-FR" sz="1000" b="1" i="0" u="none" strike="noStrike" dirty="0">
                          <a:solidFill>
                            <a:srgbClr val="FFFFFF"/>
                          </a:solidFill>
                          <a:effectLst/>
                          <a:latin typeface="Arial" panose="020B0604020202020204" pitchFamily="34" charset="0"/>
                          <a:cs typeface="Arial" panose="020B0604020202020204" pitchFamily="34" charset="0"/>
                        </a:rPr>
                        <a:t> </a:t>
                      </a:r>
                      <a:br>
                        <a:rPr lang="fr-FR" sz="1000" b="1" i="0" u="none" strike="noStrike" dirty="0">
                          <a:solidFill>
                            <a:srgbClr val="FFFFFF"/>
                          </a:solidFill>
                          <a:effectLst/>
                          <a:latin typeface="Arial" panose="020B0604020202020204" pitchFamily="34" charset="0"/>
                          <a:cs typeface="Arial" panose="020B0604020202020204" pitchFamily="34" charset="0"/>
                        </a:rPr>
                      </a:br>
                      <a:r>
                        <a:rPr lang="fr-FR" sz="1000" b="1" i="0" u="none" strike="noStrike" dirty="0">
                          <a:solidFill>
                            <a:srgbClr val="FFFFFF"/>
                          </a:solidFill>
                          <a:effectLst/>
                          <a:latin typeface="Arial" panose="020B0604020202020204" pitchFamily="34" charset="0"/>
                          <a:cs typeface="Arial" panose="020B0604020202020204" pitchFamily="34" charset="0"/>
                        </a:rPr>
                        <a:t>(€ HT)</a:t>
                      </a:r>
                    </a:p>
                  </a:txBody>
                  <a:tcPr marL="8763" marR="8763" marT="8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58181"/>
                    </a:solidFill>
                  </a:tcPr>
                </a:tc>
                <a:tc>
                  <a:txBody>
                    <a:bodyPr/>
                    <a:lstStyle/>
                    <a:p>
                      <a:pPr algn="ctr" fontAlgn="ctr"/>
                      <a:r>
                        <a:rPr lang="nl-NL" sz="1000" b="1" i="0" u="none" strike="noStrike" dirty="0" err="1">
                          <a:solidFill>
                            <a:srgbClr val="FFFFFF"/>
                          </a:solidFill>
                          <a:effectLst/>
                          <a:latin typeface="Arial" panose="020B0604020202020204" pitchFamily="34" charset="0"/>
                          <a:cs typeface="Arial" panose="020B0604020202020204" pitchFamily="34" charset="0"/>
                        </a:rPr>
                        <a:t>Evol</a:t>
                      </a:r>
                      <a:r>
                        <a:rPr lang="nl-NL" sz="1000" b="1" i="0" u="none" strike="noStrike" dirty="0">
                          <a:solidFill>
                            <a:srgbClr val="FFFFFF"/>
                          </a:solidFill>
                          <a:effectLst/>
                          <a:latin typeface="Arial" panose="020B0604020202020204" pitchFamily="34" charset="0"/>
                          <a:cs typeface="Arial" panose="020B0604020202020204" pitchFamily="34" charset="0"/>
                        </a:rPr>
                        <a:t> RP </a:t>
                      </a:r>
                    </a:p>
                    <a:p>
                      <a:pPr algn="ctr" fontAlgn="ctr"/>
                      <a:r>
                        <a:rPr lang="nl-NL" sz="1000" b="1" i="0" u="none" strike="noStrike" dirty="0" err="1">
                          <a:solidFill>
                            <a:srgbClr val="FFFFFF"/>
                          </a:solidFill>
                          <a:effectLst/>
                          <a:latin typeface="Arial" panose="020B0604020202020204" pitchFamily="34" charset="0"/>
                          <a:cs typeface="Arial" panose="020B0604020202020204" pitchFamily="34" charset="0"/>
                        </a:rPr>
                        <a:t>vs</a:t>
                      </a:r>
                      <a:r>
                        <a:rPr lang="nl-NL" sz="1000" b="1" i="0" u="none" strike="noStrike" dirty="0">
                          <a:solidFill>
                            <a:srgbClr val="FFFFFF"/>
                          </a:solidFill>
                          <a:effectLst/>
                          <a:latin typeface="Arial" panose="020B0604020202020204" pitchFamily="34" charset="0"/>
                          <a:cs typeface="Arial" panose="020B0604020202020204" pitchFamily="34" charset="0"/>
                        </a:rPr>
                        <a:t> 2022 </a:t>
                      </a:r>
                      <a:br>
                        <a:rPr lang="nl-NL" sz="1000" b="1" i="0" u="none" strike="noStrike" dirty="0">
                          <a:solidFill>
                            <a:srgbClr val="FFFFFF"/>
                          </a:solidFill>
                          <a:effectLst/>
                          <a:latin typeface="Arial" panose="020B0604020202020204" pitchFamily="34" charset="0"/>
                          <a:cs typeface="Arial" panose="020B0604020202020204" pitchFamily="34" charset="0"/>
                        </a:rPr>
                      </a:br>
                      <a:r>
                        <a:rPr lang="nl-NL" sz="1000" b="1" i="0" u="none" strike="noStrike" dirty="0">
                          <a:solidFill>
                            <a:srgbClr val="FFFFFF"/>
                          </a:solidFill>
                          <a:effectLst/>
                          <a:latin typeface="Arial" panose="020B0604020202020204" pitchFamily="34" charset="0"/>
                          <a:cs typeface="Arial" panose="020B0604020202020204" pitchFamily="34" charset="0"/>
                        </a:rPr>
                        <a:t>(en%)</a:t>
                      </a:r>
                    </a:p>
                  </a:txBody>
                  <a:tcPr marL="8763" marR="8763" marT="8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58181"/>
                    </a:solidFill>
                  </a:tcPr>
                </a:tc>
                <a:tc>
                  <a:txBody>
                    <a:bodyPr/>
                    <a:lstStyle/>
                    <a:p>
                      <a:pPr algn="ctr" fontAlgn="ctr"/>
                      <a:r>
                        <a:rPr lang="nl-NL" sz="1000" b="1" i="0" u="none" strike="noStrike" dirty="0" err="1">
                          <a:solidFill>
                            <a:srgbClr val="FFFFFF"/>
                          </a:solidFill>
                          <a:effectLst/>
                          <a:latin typeface="Arial" panose="020B0604020202020204" pitchFamily="34" charset="0"/>
                          <a:cs typeface="Arial" panose="020B0604020202020204" pitchFamily="34" charset="0"/>
                        </a:rPr>
                        <a:t>Evol</a:t>
                      </a:r>
                      <a:r>
                        <a:rPr lang="nl-NL" sz="1000" b="1" i="0" u="none" strike="noStrike" dirty="0">
                          <a:solidFill>
                            <a:srgbClr val="FFFFFF"/>
                          </a:solidFill>
                          <a:effectLst/>
                          <a:latin typeface="Arial" panose="020B0604020202020204" pitchFamily="34" charset="0"/>
                          <a:cs typeface="Arial" panose="020B0604020202020204" pitchFamily="34" charset="0"/>
                        </a:rPr>
                        <a:t> RP </a:t>
                      </a:r>
                    </a:p>
                    <a:p>
                      <a:pPr algn="ctr" fontAlgn="ctr"/>
                      <a:r>
                        <a:rPr lang="nl-NL" sz="1000" b="1" i="0" u="none" strike="noStrike" dirty="0" err="1">
                          <a:solidFill>
                            <a:srgbClr val="FFFFFF"/>
                          </a:solidFill>
                          <a:effectLst/>
                          <a:latin typeface="Arial" panose="020B0604020202020204" pitchFamily="34" charset="0"/>
                          <a:cs typeface="Arial" panose="020B0604020202020204" pitchFamily="34" charset="0"/>
                        </a:rPr>
                        <a:t>vs</a:t>
                      </a:r>
                      <a:r>
                        <a:rPr lang="nl-NL" sz="1000" b="1" i="0" u="none" strike="noStrike" dirty="0">
                          <a:solidFill>
                            <a:srgbClr val="FFFFFF"/>
                          </a:solidFill>
                          <a:effectLst/>
                          <a:latin typeface="Arial" panose="020B0604020202020204" pitchFamily="34" charset="0"/>
                          <a:cs typeface="Arial" panose="020B0604020202020204" pitchFamily="34" charset="0"/>
                        </a:rPr>
                        <a:t> 2019 </a:t>
                      </a:r>
                      <a:br>
                        <a:rPr lang="nl-NL" sz="1000" b="1" i="0" u="none" strike="noStrike" dirty="0">
                          <a:solidFill>
                            <a:srgbClr val="FFFFFF"/>
                          </a:solidFill>
                          <a:effectLst/>
                          <a:latin typeface="Arial" panose="020B0604020202020204" pitchFamily="34" charset="0"/>
                          <a:cs typeface="Arial" panose="020B0604020202020204" pitchFamily="34" charset="0"/>
                        </a:rPr>
                      </a:br>
                      <a:r>
                        <a:rPr lang="nl-NL" sz="1000" b="1" i="0" u="none" strike="noStrike" dirty="0">
                          <a:solidFill>
                            <a:srgbClr val="FFFFFF"/>
                          </a:solidFill>
                          <a:effectLst/>
                          <a:latin typeface="Arial" panose="020B0604020202020204" pitchFamily="34" charset="0"/>
                          <a:cs typeface="Arial" panose="020B0604020202020204" pitchFamily="34" charset="0"/>
                        </a:rPr>
                        <a:t>(en %)</a:t>
                      </a:r>
                    </a:p>
                  </a:txBody>
                  <a:tcPr marL="8763" marR="8763" marT="8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58181"/>
                    </a:solidFill>
                  </a:tcPr>
                </a:tc>
                <a:extLst>
                  <a:ext uri="{0D108BD9-81ED-4DB2-BD59-A6C34878D82A}">
                    <a16:rowId xmlns:a16="http://schemas.microsoft.com/office/drawing/2014/main" val="3690183500"/>
                  </a:ext>
                </a:extLst>
              </a:tr>
              <a:tr h="201494">
                <a:tc>
                  <a:txBody>
                    <a:bodyPr/>
                    <a:lstStyle/>
                    <a:p>
                      <a:pPr algn="l" rtl="0" fontAlgn="ctr"/>
                      <a:r>
                        <a:rPr lang="fr-FR" sz="1000" b="1" i="0" u="none" strike="noStrike" dirty="0">
                          <a:solidFill>
                            <a:srgbClr val="7F7F7F"/>
                          </a:solidFill>
                          <a:effectLst/>
                          <a:latin typeface="Arial" panose="020B0604020202020204" pitchFamily="34" charset="0"/>
                          <a:cs typeface="Arial" panose="020B0604020202020204" pitchFamily="34" charset="0"/>
                        </a:rPr>
                        <a:t>France métropolitaine</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00" b="1" i="0" u="none" strike="noStrike" dirty="0">
                          <a:solidFill>
                            <a:srgbClr val="7F7F7F"/>
                          </a:solidFill>
                          <a:effectLst/>
                          <a:latin typeface="Arial" panose="020B0604020202020204" pitchFamily="34" charset="0"/>
                          <a:cs typeface="Arial" panose="020B0604020202020204" pitchFamily="34" charset="0"/>
                        </a:rPr>
                        <a:t>75,6%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00" b="1" i="0" u="none" strike="noStrike" dirty="0">
                          <a:solidFill>
                            <a:srgbClr val="C00000"/>
                          </a:solidFill>
                          <a:effectLst/>
                          <a:latin typeface="Arial" panose="020B0604020202020204" pitchFamily="34" charset="0"/>
                          <a:cs typeface="Arial" panose="020B0604020202020204" pitchFamily="34" charset="0"/>
                        </a:rPr>
                        <a:t>-0,6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00" b="1" i="0" u="none" strike="noStrike" dirty="0">
                          <a:solidFill>
                            <a:srgbClr val="C00000"/>
                          </a:solidFill>
                          <a:effectLst/>
                          <a:latin typeface="Arial" panose="020B0604020202020204" pitchFamily="34" charset="0"/>
                          <a:cs typeface="Arial" panose="020B0604020202020204" pitchFamily="34" charset="0"/>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00" b="1" i="0" u="none" strike="noStrike" dirty="0">
                          <a:solidFill>
                            <a:srgbClr val="7F7F7F"/>
                          </a:solidFill>
                          <a:effectLst/>
                          <a:latin typeface="Arial" panose="020B0604020202020204" pitchFamily="34" charset="0"/>
                          <a:cs typeface="Arial" panose="020B0604020202020204" pitchFamily="34" charset="0"/>
                        </a:rPr>
                        <a:t>139,8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fontAlgn="ctr"/>
                      <a:r>
                        <a:rPr lang="fr-FR" sz="1000" b="1" i="0" u="none" strike="noStrike" dirty="0">
                          <a:solidFill>
                            <a:srgbClr val="00B050"/>
                          </a:solidFill>
                          <a:effectLst/>
                          <a:latin typeface="Arial" panose="020B0604020202020204" pitchFamily="34" charset="0"/>
                          <a:cs typeface="Arial" panose="020B0604020202020204" pitchFamily="34" charset="0"/>
                        </a:rPr>
                        <a:t>+10,1%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fontAlgn="ctr"/>
                      <a:r>
                        <a:rPr lang="fr-FR" sz="1000" b="1" i="0" u="none" strike="noStrike" dirty="0">
                          <a:solidFill>
                            <a:srgbClr val="00B050"/>
                          </a:solidFill>
                          <a:effectLst/>
                          <a:latin typeface="Arial" panose="020B0604020202020204" pitchFamily="34" charset="0"/>
                          <a:cs typeface="Arial" panose="020B0604020202020204" pitchFamily="34" charset="0"/>
                        </a:rPr>
                        <a:t>+26,6%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fontAlgn="ctr"/>
                      <a:r>
                        <a:rPr lang="fr-FR" sz="1000" b="1" i="0" u="none" strike="noStrike" dirty="0">
                          <a:solidFill>
                            <a:srgbClr val="7F7F7F"/>
                          </a:solidFill>
                          <a:effectLst/>
                          <a:latin typeface="Arial" panose="020B0604020202020204" pitchFamily="34" charset="0"/>
                          <a:cs typeface="Arial" panose="020B0604020202020204" pitchFamily="34" charset="0"/>
                        </a:rPr>
                        <a:t>105,7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fontAlgn="ctr"/>
                      <a:r>
                        <a:rPr lang="fr-FR" sz="1000" b="1" i="0" u="none" strike="noStrike" dirty="0">
                          <a:solidFill>
                            <a:srgbClr val="00B050"/>
                          </a:solidFill>
                          <a:effectLst/>
                          <a:latin typeface="Arial" panose="020B0604020202020204" pitchFamily="34" charset="0"/>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fontAlgn="ctr"/>
                      <a:r>
                        <a:rPr lang="fr-FR" sz="1000" b="1" i="0" u="none" strike="noStrike" dirty="0">
                          <a:solidFill>
                            <a:srgbClr val="00B050"/>
                          </a:solidFill>
                          <a:effectLst/>
                          <a:latin typeface="Arial" panose="020B0604020202020204" pitchFamily="34" charset="0"/>
                          <a:cs typeface="Arial" panose="020B0604020202020204" pitchFamily="34" charset="0"/>
                        </a:rPr>
                        <a:t>+22,7%</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2180063524"/>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Paris</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rtl="0" fontAlgn="ctr"/>
                      <a:r>
                        <a:rPr lang="fr-FR" sz="1000" b="0" i="0" u="none" strike="noStrike" dirty="0">
                          <a:solidFill>
                            <a:srgbClr val="7F7F7F"/>
                          </a:solidFill>
                          <a:effectLst/>
                          <a:latin typeface="Arial" panose="020B0604020202020204" pitchFamily="34" charset="0"/>
                          <a:cs typeface="Arial" panose="020B0604020202020204" pitchFamily="34" charset="0"/>
                        </a:rPr>
                        <a:t>82,0%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rtl="0" fontAlgn="ctr"/>
                      <a:r>
                        <a:rPr lang="fr-FR" sz="1000" b="0" i="0" u="none" strike="noStrike">
                          <a:solidFill>
                            <a:srgbClr val="C00000"/>
                          </a:solidFill>
                          <a:effectLst/>
                          <a:latin typeface="Arial" panose="020B0604020202020204" pitchFamily="34" charset="0"/>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rtl="0" fontAlgn="ctr"/>
                      <a:r>
                        <a:rPr lang="fr-FR" sz="1000" b="0" i="0" u="none" strike="noStrike">
                          <a:solidFill>
                            <a:srgbClr val="C00000"/>
                          </a:solidFill>
                          <a:effectLst/>
                          <a:latin typeface="Arial" panose="020B0604020202020204" pitchFamily="34" charset="0"/>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264,1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30,3%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216,5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+22,6%</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79303677"/>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IDF Hors Paris</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C00000"/>
                          </a:solidFill>
                          <a:effectLst/>
                          <a:latin typeface="Arial" panose="020B0604020202020204" pitchFamily="34" charset="0"/>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C00000"/>
                          </a:solidFill>
                          <a:effectLst/>
                          <a:latin typeface="Arial" panose="020B0604020202020204" pitchFamily="34" charset="0"/>
                          <a:cs typeface="Arial" panose="020B060402020202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111,5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82,7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62824605"/>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Métropoles de l'intérieur (hors Paris, hors Littoraux)</a:t>
                      </a:r>
                    </a:p>
                  </a:txBody>
                  <a:tcPr marL="9525" marR="9525" marT="9525" marB="0" anchor="ctr">
                    <a:lnL>
                      <a:noFill/>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119,5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+36,7%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92,3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+37,6%</a:t>
                      </a:r>
                    </a:p>
                  </a:txBody>
                  <a:tcPr marL="9525" marR="9525" marT="9525" marB="0" anchor="ctr">
                    <a:lnL w="12700" cap="flat" cmpd="sng" algn="ctr">
                      <a:solidFill>
                        <a:schemeClr val="bg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22747216"/>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Alpes du Nord</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7F7F7F"/>
                          </a:solidFill>
                          <a:effectLst/>
                          <a:latin typeface="Arial" panose="020B0604020202020204" pitchFamily="34" charset="0"/>
                          <a:cs typeface="Arial" panose="020B0604020202020204" pitchFamily="34" charset="0"/>
                        </a:rPr>
                        <a:t>53,9%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99,7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C00000"/>
                          </a:solidFill>
                          <a:effectLst/>
                          <a:latin typeface="Arial" panose="020B0604020202020204" pitchFamily="34" charset="0"/>
                          <a:cs typeface="Arial" panose="020B0604020202020204" pitchFamily="34" charset="0"/>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53,8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+45,2%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+63,1%</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32098882"/>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Alpes du Sud</a:t>
                      </a:r>
                    </a:p>
                  </a:txBody>
                  <a:tcPr marL="9525" marR="9525" marT="9525" marB="0" anchor="ctr">
                    <a:lnL>
                      <a:noFill/>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45,9%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dirty="0">
                          <a:solidFill>
                            <a:srgbClr val="7F7F7F"/>
                          </a:solidFill>
                          <a:effectLst/>
                          <a:latin typeface="Arial" panose="020B0604020202020204" pitchFamily="34" charset="0"/>
                          <a:cs typeface="Arial" panose="020B0604020202020204" pitchFamily="34" charset="0"/>
                        </a:rPr>
                        <a:t>80,7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37,1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+12,8%</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6695511"/>
                  </a:ext>
                </a:extLst>
              </a:tr>
              <a:tr h="0">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Moyenne Montagne</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89,6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68,7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+27,1%</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52321049"/>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Littoral Manche</a:t>
                      </a:r>
                    </a:p>
                  </a:txBody>
                  <a:tcPr marL="9525" marR="9525" marT="9525" marB="0" anchor="ctr">
                    <a:lnL>
                      <a:noFill/>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120,6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7F7F7F"/>
                          </a:solidFill>
                          <a:effectLst/>
                          <a:latin typeface="Arial" panose="020B0604020202020204" pitchFamily="34" charset="0"/>
                          <a:cs typeface="Arial" panose="020B0604020202020204" pitchFamily="34" charset="0"/>
                        </a:rPr>
                        <a:t>88,0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+18,8%</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36729678"/>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Littoral Bretagne</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102,9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+19,4%</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63595123"/>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Littoral Atlantique Nord</a:t>
                      </a:r>
                    </a:p>
                  </a:txBody>
                  <a:tcPr marL="9525" marR="9525" marT="9525" marB="0" anchor="ctr">
                    <a:lnL>
                      <a:noFill/>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119,9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7F7F7F"/>
                          </a:solidFill>
                          <a:effectLst/>
                          <a:latin typeface="Arial" panose="020B0604020202020204" pitchFamily="34" charset="0"/>
                          <a:cs typeface="Arial" panose="020B0604020202020204" pitchFamily="34" charset="0"/>
                        </a:rPr>
                        <a:t>92,7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+17,8%</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72392770"/>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Littoral Atlantique Sud</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104,3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82,3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+7,7%</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87483282"/>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Littoral Méditerranée occidentale</a:t>
                      </a:r>
                    </a:p>
                  </a:txBody>
                  <a:tcPr marL="9525" marR="9525" marT="9525" marB="0" anchor="ctr">
                    <a:lnL>
                      <a:noFill/>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140,9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+31,2%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+52,3%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109,7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+50,5%</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7054358"/>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Littoral Méditerranée orientale</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80,7%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277,1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+36,7%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7F7F7F"/>
                          </a:solidFill>
                          <a:effectLst/>
                          <a:latin typeface="Arial" panose="020B0604020202020204" pitchFamily="34" charset="0"/>
                          <a:cs typeface="Arial" panose="020B0604020202020204" pitchFamily="34" charset="0"/>
                        </a:rPr>
                        <a:t>223,7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+30,2%</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25980207"/>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Nord-Est</a:t>
                      </a:r>
                    </a:p>
                  </a:txBody>
                  <a:tcPr marL="9525" marR="9525" marT="9525" marB="0" anchor="ctr">
                    <a:lnL>
                      <a:noFill/>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81,2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59,3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no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+18,8%</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0575434"/>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Nord-Ouest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7F7F7F"/>
                          </a:solidFill>
                          <a:effectLst/>
                          <a:latin typeface="Arial" panose="020B0604020202020204" pitchFamily="34" charset="0"/>
                          <a:cs typeface="Arial" panose="020B0604020202020204" pitchFamily="34" charset="0"/>
                        </a:rPr>
                        <a:t>52,7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+17,1%</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2779414"/>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Sud-Est</a:t>
                      </a:r>
                    </a:p>
                  </a:txBody>
                  <a:tcPr marL="9525" marR="9525" marT="9525" marB="0" anchor="ctr">
                    <a:lnL>
                      <a:noFill/>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72,8%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C00000"/>
                          </a:solidFill>
                          <a:effectLst/>
                          <a:latin typeface="Arial" panose="020B0604020202020204" pitchFamily="34" charset="0"/>
                          <a:cs typeface="Arial" panose="020B0604020202020204" pitchFamily="34" charset="0"/>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90,0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65,5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no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+26,1%</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82093899"/>
                  </a:ext>
                </a:extLst>
              </a:tr>
              <a:tr h="201494">
                <a:tc>
                  <a:txBody>
                    <a:bodyPr/>
                    <a:lstStyle/>
                    <a:p>
                      <a:pPr algn="l" rtl="0" fontAlgn="ctr"/>
                      <a:r>
                        <a:rPr lang="fr-FR" sz="1000" b="0" i="0" u="none" strike="noStrike">
                          <a:solidFill>
                            <a:srgbClr val="7F7F7F"/>
                          </a:solidFill>
                          <a:effectLst/>
                          <a:latin typeface="Arial" panose="020B0604020202020204" pitchFamily="34" charset="0"/>
                          <a:cs typeface="Arial" panose="020B0604020202020204" pitchFamily="34" charset="0"/>
                        </a:rPr>
                        <a:t>Sud-Ouest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66,9%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C00000"/>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68,1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rtl="0" fontAlgn="ctr"/>
                      <a:r>
                        <a:rPr lang="fr-FR" sz="1000" b="0" i="0" u="none" strike="noStrike">
                          <a:solidFill>
                            <a:srgbClr val="7F7F7F"/>
                          </a:solidFill>
                          <a:effectLst/>
                          <a:latin typeface="Arial" panose="020B0604020202020204" pitchFamily="34" charset="0"/>
                          <a:cs typeface="Arial" panose="020B0604020202020204" pitchFamily="34" charset="0"/>
                        </a:rPr>
                        <a:t>45,5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6350" cap="flat" cmpd="sng" algn="ctr">
                      <a:noFill/>
                      <a:prstDash val="solid"/>
                      <a:round/>
                      <a:headEnd type="none" w="med" len="med"/>
                      <a:tailEnd type="none" w="med" len="med"/>
                    </a:lnB>
                    <a:solidFill>
                      <a:srgbClr val="F2F2F2"/>
                    </a:solidFill>
                  </a:tcPr>
                </a:tc>
                <a:tc>
                  <a:txBody>
                    <a:bodyPr/>
                    <a:lstStyle/>
                    <a:p>
                      <a:pPr algn="ctr" rtl="0" fontAlgn="ctr"/>
                      <a:r>
                        <a:rPr lang="fr-FR" sz="1000" b="0" i="0" u="none" strike="noStrike" dirty="0">
                          <a:solidFill>
                            <a:srgbClr val="00B050"/>
                          </a:solidFill>
                          <a:effectLst/>
                          <a:latin typeface="Arial" panose="020B0604020202020204" pitchFamily="34" charset="0"/>
                          <a:cs typeface="Arial" panose="020B0604020202020204" pitchFamily="34" charset="0"/>
                        </a:rPr>
                        <a:t>+13,9%</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70406579"/>
                  </a:ext>
                </a:extLst>
              </a:tr>
            </a:tbl>
          </a:graphicData>
        </a:graphic>
      </p:graphicFrame>
    </p:spTree>
    <p:extLst>
      <p:ext uri="{BB962C8B-B14F-4D97-AF65-F5344CB8AC3E}">
        <p14:creationId xmlns:p14="http://schemas.microsoft.com/office/powerpoint/2010/main" val="155739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F69150E_C075_4B49_9A53_7DB416B28565&quot;,&quot;SourceFullName&quot;:&quot;&quot;,&quot;LastUpdate&quot;:&quot;2023-10-09 9:32 AM&quot;,&quot;UpdatedBy&quot;:&quot;camille.yvon&quot;,&quot;IsLinked&quot;:false,&quot;IsBrokenLink&quot;:false,&quot;Type&quot;:2}"/>
</p:tagLst>
</file>

<file path=ppt/tags/tag1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C82949B_8A89_4DB9_B2E2_2D41A3D8A0D0&quot;,&quot;SourceFullName&quot;:&quot;&quot;,&quot;LastUpdate&quot;:&quot;2023-10-16 4:11 PM&quot;,&quot;UpdatedBy&quot;:&quot;camille.yvon&quot;,&quot;IsLinked&quot;:false,&quot;IsBrokenLink&quot;:false,&quot;Type&quot;:2}"/>
</p:tagLst>
</file>

<file path=ppt/tags/tag1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0ADFDAF_F4B4_4665_8C97_CE0B57C46CF4&quot;,&quot;SourceFullName&quot;:&quot;&quot;,&quot;LastUpdate&quot;:&quot;2023-10-16 4:12 PM&quot;,&quot;UpdatedBy&quot;:&quot;camille.yvon&quot;,&quot;IsLinked&quot;:false,&quot;IsBrokenLink&quot;:false,&quot;Type&quot;:2}"/>
</p:tagLst>
</file>

<file path=ppt/tags/tag1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BC748E1_754E_4753_A251_EC4EF6E31F5A&quot;,&quot;SourceFullName&quot;:&quot;&quot;,&quot;LastUpdate&quot;:&quot;2023-10-13 1:40 PM&quot;,&quot;UpdatedBy&quot;:&quot;camille.yvon&quot;,&quot;IsLinked&quot;:false,&quot;IsBrokenLink&quot;:false,&quot;Type&quot;:2}"/>
</p:tagLst>
</file>

<file path=ppt/tags/tag1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2E1ED98_6973_43FA_8963_AA2BFEC1F69D&quot;,&quot;SourceFullName&quot;:&quot;\\\\FILES01-SRV\\D_Ingenierie$\\SD_Observation\\Observatoire hôtellerie MKG\\2. Traitements\\MKG_RapportOTB_06092023_Calcul.xlsx&quot;,&quot;LastUpdate&quot;:&quot;2023-10-02 10:22 AM&quot;,&quot;UpdatedBy&quot;:&quot;camille.yvon&quot;,&quot;IsLinked&quot;:false,&quot;IsBrokenLink&quot;:false,&quot;Type&quot;:1}"/>
</p:tagLst>
</file>

<file path=ppt/tags/tag1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DBE60A4_8537_44F1_9776_6803FAD550E8&quot;,&quot;SourceFullName&quot;:&quot;&quot;,&quot;LastUpdate&quot;:&quot;2023-09-26 10:48 AM&quot;,&quot;UpdatedBy&quot;:&quot;camille.yvon&quot;,&quot;IsLinked&quot;:false,&quot;IsBrokenLink&quot;:false,&quot;Type&quot;:2}"/>
</p:tagLst>
</file>

<file path=ppt/tags/tag1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74DB785_E32C_49D8_B648_4C11D9FF0364&quot;,&quot;SourceFullName&quot;:&quot;&quot;,&quot;LastUpdate&quot;:&quot;2023-10-13 2:59 PM&quot;,&quot;UpdatedBy&quot;:&quot;camille.yvon&quot;,&quot;IsLinked&quot;:false,&quot;IsBrokenLink&quot;:false,&quot;Type&quot;:2}"/>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EAA5FBE7_E2D1_4FBD_AC33_185978FE7342&quot;,&quot;SourceFullName&quot;:&quot;\\\\FILES01-SRV\\D_Ingenierie$\\SD_Observation\\Notes mensuelles de conjoncture touristique\\2_Traitements\\1_Recettes\\Tourisme international\\1. Recettes - dépenses - solde du poste voyage mensuel v2023.xlsx&quot;,&quot;LastUpdate&quot;:&quot;2023-10-09 9:32 AM&quot;,&quot;UpdatedBy&quot;:&quot;camille.yvon&quot;,&quot;IsLinked&quot;:false,&quot;IsBrokenLink&quot;:false,&quot;Type&quot;:1}"/>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C97F632_1CA5_4FC9_8F57_FF831C1ED7DF&quot;,&quot;SourceFullName&quot;:&quot;\\\\FILES01-SRV\\D_Ingenierie$\\SD_Observation\\Observatoire hôtellerie MKG\\2. Traitements\\MKG_HitFrance_traitement.xlsx&quot;,&quot;LastUpdate&quot;:&quot;2023-10-13 9:37 AM&quot;,&quot;UpdatedBy&quot;:&quot;camille.yvon&quot;,&quot;IsLinked&quot;:false,&quot;IsBrokenLink&quot;:false,&quot;Type&quot;:1}"/>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4F74F9C_486F_481C_AD19_266DAC9A3783&quot;,&quot;SourceFullName&quot;:&quot;\\\\FILES01-SRV\\D_Ingenierie$\\SD_Observation\\Observatoire hôtellerie MKG\\2. Traitements\\MKG_HitFrance_traitement.xlsx&quot;,&quot;LastUpdate&quot;:&quot;2023-10-13 9:39 AM&quot;,&quot;UpdatedBy&quot;:&quot;camille.yvon&quot;,&quot;IsLinked&quot;:false,&quot;IsBrokenLink&quot;:false,&quot;Type&quot;:1}"/>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74CA642_4C36_48A8_85AF_F382BD211D03&quot;,&quot;SourceFullName&quot;:&quot;\\\\FILES01-SRV\\D_Ingenierie$\\SD_Observation\\Observatoire hôtellerie MKG\\2. Traitements\\MKG_HitFrance_traitement.xlsx&quot;,&quot;LastUpdate&quot;:&quot;2023-10-13 9:40 AM&quot;,&quot;UpdatedBy&quot;:&quot;camille.yvon&quot;,&quot;IsLinked&quot;:false,&quot;IsBrokenLink&quot;:false,&quot;Type&quot;:1}"/>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85E167F_7668_46A0_9048_0DEFEA1E09CA&quot;,&quot;SourceFullName&quot;:&quot;\\\\FILES01-SRV\\D_Ingenierie$\\SD_Observation\\Observatoire hôtellerie MKG\\2. Traitements\\MKG_RapportHebdo_08082023_Juillet 2023_calcul.xlsx&quot;,&quot;LastUpdate&quot;:&quot;2023-10-16 11:54 AM&quot;,&quot;UpdatedBy&quot;:&quot;camille.yvon&quot;,&quot;IsLinked&quot;:false,&quot;IsBrokenLink&quot;:false,&quot;Type&quot;:1}"/>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4B92E10_E559_4321_BF2C_FB88EF2C8367&quot;,&quot;SourceFullName&quot;:&quot;\\\\FILES01-SRV\\D_Ingenierie$\\SD_Observation\\Observatoire hôtellerie MKG\\2. Traitements\\MKG_Atout France_RapportHebdo_04092023_calcul.xlsx&quot;,&quot;LastUpdate&quot;:&quot;2023-10-16 11:54 AM&quot;,&quot;UpdatedBy&quot;:&quot;camille.yvon&quot;,&quot;IsLinked&quot;:false,&quot;IsBrokenLink&quot;:false,&quot;Type&quot;:1}"/>
</p:tagLst>
</file>

<file path=ppt/tags/tag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8606063_E0A6_44E0_AE1B_04EC5BBB74C2&quot;,&quot;SourceFullName&quot;:&quot;\\\\FILES01-SRV\\D_Ingenierie$\\SD_Observation\\Observatoire hôtellerie MKG\\2. Traitements\\MKG_RapportHebdo_03102023_Septembre 2023_calcul.xlsx&quot;,&quot;LastUpdate&quot;:&quot;2023-10-13 9:49 AM&quot;,&quot;UpdatedBy&quot;:&quot;camille.yvon&quot;,&quot;IsLinked&quot;:false,&quot;IsBrokenLink&quot;:false,&quot;Type&quot;:1}"/>
</p:tagLst>
</file>

<file path=ppt/tags/tag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22E7CE9_3669_4557_988A_DE962FFCAD43&quot;,&quot;SourceFullName&quot;:&quot;\\\\FILES01-SRV\\D_Ingenierie$\\SD_Observation\\Observatoire hôtellerie MKG\\2. Traitements\\MKG_RapportHebdo_10102023_calcul.xlsx&quot;,&quot;LastUpdate&quot;:&quot;2023-10-13 9:58 AM&quot;,&quot;UpdatedBy&quot;:&quot;camille.yvon&quot;,&quot;IsLinked&quot;:false,&quot;IsBrokenLink&quot;:false,&quot;Type&quot;: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3358</TotalTime>
  <Words>4549</Words>
  <Application>Microsoft Office PowerPoint</Application>
  <PresentationFormat>Grand écran</PresentationFormat>
  <Paragraphs>1504</Paragraphs>
  <Slides>25</Slides>
  <Notes>25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Arial</vt:lpstr>
      <vt:lpstr>Arial Black</vt:lpstr>
      <vt:lpstr>Calibri</vt:lpstr>
      <vt:lpstr>Calibri Light</vt:lpstr>
      <vt:lpstr>Century Gothic</vt:lpstr>
      <vt:lpstr>Marianne</vt:lpstr>
      <vt:lpstr>Roboto</vt:lpstr>
      <vt:lpstr>Tahoma</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Yvon Camille</dc:creator>
  <cp:lastModifiedBy>Despres Alain</cp:lastModifiedBy>
  <cp:revision>100</cp:revision>
  <cp:lastPrinted>2023-10-18T08:15:46Z</cp:lastPrinted>
  <dcterms:created xsi:type="dcterms:W3CDTF">2023-06-15T13:24:35Z</dcterms:created>
  <dcterms:modified xsi:type="dcterms:W3CDTF">2023-10-18T10:16:51Z</dcterms:modified>
</cp:coreProperties>
</file>