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913" r:id="rId1"/>
  </p:sldMasterIdLst>
  <p:notesMasterIdLst>
    <p:notesMasterId r:id="rId43"/>
  </p:notesMasterIdLst>
  <p:handoutMasterIdLst>
    <p:handoutMasterId r:id="rId44"/>
  </p:handoutMasterIdLst>
  <p:sldIdLst>
    <p:sldId id="798" r:id="rId2"/>
    <p:sldId id="812" r:id="rId3"/>
    <p:sldId id="817" r:id="rId4"/>
    <p:sldId id="802" r:id="rId5"/>
    <p:sldId id="801" r:id="rId6"/>
    <p:sldId id="799" r:id="rId7"/>
    <p:sldId id="811" r:id="rId8"/>
    <p:sldId id="785" r:id="rId9"/>
    <p:sldId id="786" r:id="rId10"/>
    <p:sldId id="810" r:id="rId11"/>
    <p:sldId id="804" r:id="rId12"/>
    <p:sldId id="818" r:id="rId13"/>
    <p:sldId id="808" r:id="rId14"/>
    <p:sldId id="809" r:id="rId15"/>
    <p:sldId id="819" r:id="rId16"/>
    <p:sldId id="820" r:id="rId17"/>
    <p:sldId id="821" r:id="rId18"/>
    <p:sldId id="830" r:id="rId19"/>
    <p:sldId id="823" r:id="rId20"/>
    <p:sldId id="790" r:id="rId21"/>
    <p:sldId id="822" r:id="rId22"/>
    <p:sldId id="829" r:id="rId23"/>
    <p:sldId id="831" r:id="rId24"/>
    <p:sldId id="828" r:id="rId25"/>
    <p:sldId id="824" r:id="rId26"/>
    <p:sldId id="770" r:id="rId27"/>
    <p:sldId id="777" r:id="rId28"/>
    <p:sldId id="813" r:id="rId29"/>
    <p:sldId id="727" r:id="rId30"/>
    <p:sldId id="728" r:id="rId31"/>
    <p:sldId id="827" r:id="rId32"/>
    <p:sldId id="778" r:id="rId33"/>
    <p:sldId id="791" r:id="rId34"/>
    <p:sldId id="792" r:id="rId35"/>
    <p:sldId id="793" r:id="rId36"/>
    <p:sldId id="794" r:id="rId37"/>
    <p:sldId id="815" r:id="rId38"/>
    <p:sldId id="832" r:id="rId39"/>
    <p:sldId id="825" r:id="rId40"/>
    <p:sldId id="797" r:id="rId41"/>
    <p:sldId id="826" r:id="rId42"/>
  </p:sldIdLst>
  <p:sldSz cx="9144000" cy="6858000" type="screen4x3"/>
  <p:notesSz cx="9775825" cy="6669088"/>
  <p:custDataLst>
    <p:tags r:id="rId45"/>
  </p:custDataLst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MS PGothic"/>
        <a:cs typeface="MS PGothic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MS PGothic"/>
        <a:cs typeface="MS PGothic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MS PGothic"/>
        <a:cs typeface="MS PGothic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MS PGothic"/>
        <a:cs typeface="MS PGothic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MS PGothic"/>
        <a:cs typeface="MS PGothic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MS PGothic"/>
        <a:cs typeface="MS PGothic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MS PGothic"/>
        <a:cs typeface="MS PGothic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MS PGothic"/>
        <a:cs typeface="MS PGothic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MS PGothic"/>
        <a:cs typeface="MS PGothic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OV" initials="K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B9CDE5"/>
    <a:srgbClr val="C6D9F1"/>
    <a:srgbClr val="ADA6AB"/>
    <a:srgbClr val="4F81BD"/>
    <a:srgbClr val="FFB133"/>
    <a:srgbClr val="7F7F7F"/>
    <a:srgbClr val="012473"/>
    <a:srgbClr val="1F497D"/>
    <a:srgbClr val="558ED5"/>
    <a:srgbClr val="013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55" autoAdjust="0"/>
    <p:restoredTop sz="96190" autoAdjust="0"/>
  </p:normalViewPr>
  <p:slideViewPr>
    <p:cSldViewPr snapToObjects="1">
      <p:cViewPr>
        <p:scale>
          <a:sx n="100" d="100"/>
          <a:sy n="100" d="100"/>
        </p:scale>
        <p:origin x="-1470" y="-264"/>
      </p:cViewPr>
      <p:guideLst>
        <p:guide orient="horz" pos="1842"/>
        <p:guide orient="horz" pos="1434"/>
        <p:guide orient="horz" pos="3158"/>
        <p:guide orient="horz" pos="2614"/>
        <p:guide orient="horz" pos="2137"/>
        <p:guide orient="horz" pos="2523"/>
        <p:guide orient="horz" pos="4088"/>
        <p:guide pos="2313"/>
        <p:guide pos="2109"/>
        <p:guide pos="816"/>
        <p:guide pos="5420"/>
      </p:guideLst>
    </p:cSldViewPr>
  </p:slideViewPr>
  <p:outlineViewPr>
    <p:cViewPr>
      <p:scale>
        <a:sx n="33" d="100"/>
        <a:sy n="33" d="100"/>
      </p:scale>
      <p:origin x="0" y="960"/>
    </p:cViewPr>
  </p:outlin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75" d="100"/>
        <a:sy n="75" d="100"/>
      </p:scale>
      <p:origin x="0" y="1032"/>
    </p:cViewPr>
  </p:sorterViewPr>
  <p:notesViewPr>
    <p:cSldViewPr snapToObjects="1">
      <p:cViewPr>
        <p:scale>
          <a:sx n="165" d="100"/>
          <a:sy n="165" d="100"/>
        </p:scale>
        <p:origin x="-486" y="-72"/>
      </p:cViewPr>
      <p:guideLst>
        <p:guide orient="horz" pos="2401"/>
        <p:guide pos="3078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4"/>
            <a:ext cx="4235183" cy="333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65" tIns="45234" rIns="90465" bIns="45234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 Narrow" pitchFamily="-65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38315" y="4"/>
            <a:ext cx="4235183" cy="333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65" tIns="45234" rIns="90465" bIns="4523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Narrow" pitchFamily="-65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7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334195"/>
            <a:ext cx="4235183" cy="333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65" tIns="45234" rIns="90465" bIns="45234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 Narrow" pitchFamily="-65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7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38315" y="6334195"/>
            <a:ext cx="4235183" cy="333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65" tIns="45234" rIns="90465" bIns="4523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Narrow" pitchFamily="-65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fld id="{B28CEBB3-DD06-488B-9EAC-8A54E9362F9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88698719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4"/>
            <a:ext cx="4235183" cy="333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65" tIns="45234" rIns="90465" bIns="45234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 Narrow" pitchFamily="-65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38315" y="4"/>
            <a:ext cx="4235183" cy="333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65" tIns="45234" rIns="90465" bIns="4523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Narrow" pitchFamily="-65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218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21038" y="500063"/>
            <a:ext cx="3333750" cy="2501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7351" y="3167634"/>
            <a:ext cx="7821126" cy="300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65" tIns="45234" rIns="90465" bIns="452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34195"/>
            <a:ext cx="4235183" cy="333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65" tIns="45234" rIns="90465" bIns="45234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 Narrow" pitchFamily="-65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38315" y="6334195"/>
            <a:ext cx="4235183" cy="333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65" tIns="45234" rIns="90465" bIns="4523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Narrow" pitchFamily="-65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fld id="{F2EE2AC4-334A-4F2A-ABD5-46F5C1433C6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22822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EE2AC4-334A-4F2A-ABD5-46F5C1433C64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EE2AC4-334A-4F2A-ABD5-46F5C1433C64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EE2AC4-334A-4F2A-ABD5-46F5C1433C64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EE2AC4-334A-4F2A-ABD5-46F5C1433C64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EE2AC4-334A-4F2A-ABD5-46F5C1433C64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EE2AC4-334A-4F2A-ABD5-46F5C1433C64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EE2AC4-334A-4F2A-ABD5-46F5C1433C64}" type="slidenum">
              <a:rPr lang="fr-FR" smtClean="0"/>
              <a:pPr>
                <a:defRPr/>
              </a:pPr>
              <a:t>25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de 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173" b="320"/>
          <a:stretch/>
        </p:blipFill>
        <p:spPr>
          <a:xfrm>
            <a:off x="0" y="244325"/>
            <a:ext cx="6981677" cy="661367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4234" y="2473841"/>
            <a:ext cx="7920000" cy="2105192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l">
              <a:lnSpc>
                <a:spcPct val="80000"/>
              </a:lnSpc>
              <a:defRPr sz="57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pic>
        <p:nvPicPr>
          <p:cNvPr id="10" name="Image 9" descr="MM_Couv_Logo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406973" y="213031"/>
            <a:ext cx="1225195" cy="1231290"/>
          </a:xfrm>
          <a:prstGeom prst="rect">
            <a:avLst/>
          </a:prstGeom>
        </p:spPr>
      </p:pic>
      <p:sp>
        <p:nvSpPr>
          <p:cNvPr id="18" name="Espace réservé du texte 17"/>
          <p:cNvSpPr>
            <a:spLocks noGrp="1"/>
          </p:cNvSpPr>
          <p:nvPr>
            <p:ph type="body" sz="quarter" idx="13" hasCustomPrompt="1"/>
          </p:nvPr>
        </p:nvSpPr>
        <p:spPr>
          <a:xfrm>
            <a:off x="464234" y="4625029"/>
            <a:ext cx="7920000" cy="39052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FontTx/>
              <a:buNone/>
              <a:defRPr sz="2400">
                <a:solidFill>
                  <a:schemeClr val="bg2"/>
                </a:solidFill>
              </a:defRPr>
            </a:lvl1pPr>
          </a:lstStyle>
          <a:p>
            <a:pPr lvl="0"/>
            <a:fld id="{6136971F-9480-4104-9294-0051697B8F5D}" type="datetime4">
              <a:rPr lang="fr-FR" smtClean="0"/>
              <a:pPr lvl="0"/>
              <a:t>3 JANVIER 2014</a:t>
            </a:fld>
            <a:endParaRPr lang="fr-FR" dirty="0"/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4" hasCustomPrompt="1"/>
          </p:nvPr>
        </p:nvSpPr>
        <p:spPr>
          <a:xfrm>
            <a:off x="464234" y="5130800"/>
            <a:ext cx="7920000" cy="62230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FontTx/>
              <a:buNone/>
              <a:tabLst/>
              <a:defRPr sz="35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fr-FR" dirty="0" smtClean="0"/>
              <a:t>DEUXIÈME TITRE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zo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212850" y="1981199"/>
            <a:ext cx="4845050" cy="41224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7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1500"/>
              </a:spcAft>
              <a:buNone/>
              <a:defRPr sz="1600">
                <a:solidFill>
                  <a:schemeClr val="tx1"/>
                </a:solidFill>
              </a:defRPr>
            </a:lvl2pPr>
            <a:lvl3pPr marL="0" indent="0">
              <a:lnSpc>
                <a:spcPct val="80000"/>
              </a:lnSpc>
              <a:spcBef>
                <a:spcPts val="0"/>
              </a:spcBef>
              <a:buNone/>
              <a:defRPr sz="1400"/>
            </a:lvl3pPr>
            <a:lvl4pPr marL="0" indent="0">
              <a:lnSpc>
                <a:spcPct val="80000"/>
              </a:lnSpc>
              <a:spcBef>
                <a:spcPts val="0"/>
              </a:spcBef>
              <a:buNone/>
              <a:defRPr sz="1400"/>
            </a:lvl4pPr>
            <a:lvl5pPr marL="0" indent="0">
              <a:lnSpc>
                <a:spcPct val="80000"/>
              </a:lnSpc>
              <a:spcBef>
                <a:spcPts val="0"/>
              </a:spcBef>
              <a:buNone/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" name="Espace réservé du contenu 3"/>
          <p:cNvSpPr>
            <a:spLocks noGrp="1"/>
          </p:cNvSpPr>
          <p:nvPr>
            <p:ph sz="half" idx="2"/>
          </p:nvPr>
        </p:nvSpPr>
        <p:spPr>
          <a:xfrm>
            <a:off x="6644711" y="1579564"/>
            <a:ext cx="2035055" cy="45259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buNone/>
              <a:defRPr sz="2400" b="0">
                <a:solidFill>
                  <a:srgbClr val="5774A4"/>
                </a:solidFill>
              </a:defRPr>
            </a:lvl2pPr>
            <a:lvl3pPr marL="0" indent="0">
              <a:lnSpc>
                <a:spcPct val="8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chemeClr val="bg2"/>
                </a:solidFill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11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3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7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0056" y="1687513"/>
            <a:ext cx="2145507" cy="3992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600" cap="none" baseline="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bg2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tabLst/>
              <a:defRPr sz="1300"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6" name="Espace réservé du contenu 2"/>
          <p:cNvSpPr>
            <a:spLocks noGrp="1"/>
          </p:cNvSpPr>
          <p:nvPr>
            <p:ph idx="14" hasCustomPrompt="1"/>
          </p:nvPr>
        </p:nvSpPr>
        <p:spPr>
          <a:xfrm>
            <a:off x="2922588" y="1716088"/>
            <a:ext cx="3570287" cy="2482849"/>
          </a:xfrm>
          <a:prstGeom prst="rect">
            <a:avLst/>
          </a:prstGeom>
          <a:ln w="38100">
            <a:solidFill>
              <a:schemeClr val="accent2"/>
            </a:solidFill>
          </a:ln>
        </p:spPr>
        <p:txBody>
          <a:bodyPr lIns="324000" tIns="720000" rIns="180000" bIns="180000"/>
          <a:lstStyle>
            <a:lvl1pPr marL="0" indent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None/>
              <a:defRPr sz="7500" b="1">
                <a:solidFill>
                  <a:schemeClr val="accent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bg2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tabLst/>
              <a:defRPr sz="1300"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N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7" name="Espace réservé du contenu 2"/>
          <p:cNvSpPr>
            <a:spLocks noGrp="1"/>
          </p:cNvSpPr>
          <p:nvPr>
            <p:ph idx="15" hasCustomPrompt="1"/>
          </p:nvPr>
        </p:nvSpPr>
        <p:spPr>
          <a:xfrm>
            <a:off x="2922588" y="4357688"/>
            <a:ext cx="3570287" cy="1322387"/>
          </a:xfrm>
          <a:prstGeom prst="rect">
            <a:avLst/>
          </a:prstGeom>
          <a:ln w="38100">
            <a:solidFill>
              <a:schemeClr val="accent2"/>
            </a:solidFill>
          </a:ln>
        </p:spPr>
        <p:txBody>
          <a:bodyPr lIns="288000" tIns="0" rIns="0" bIns="0" anchor="ctr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95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1400" cap="none" baseline="0">
                <a:solidFill>
                  <a:schemeClr val="accent4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bg2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tabLst/>
              <a:defRPr sz="1300"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N</a:t>
            </a:r>
          </a:p>
        </p:txBody>
      </p:sp>
      <p:sp>
        <p:nvSpPr>
          <p:cNvPr id="19" name="Espace réservé du contenu 2"/>
          <p:cNvSpPr>
            <a:spLocks noGrp="1"/>
          </p:cNvSpPr>
          <p:nvPr>
            <p:ph idx="16" hasCustomPrompt="1"/>
          </p:nvPr>
        </p:nvSpPr>
        <p:spPr>
          <a:xfrm>
            <a:off x="6660233" y="1716088"/>
            <a:ext cx="1874679" cy="2482849"/>
          </a:xfrm>
          <a:prstGeom prst="rect">
            <a:avLst/>
          </a:prstGeom>
          <a:ln w="38100">
            <a:solidFill>
              <a:schemeClr val="accent3"/>
            </a:solidFill>
          </a:ln>
        </p:spPr>
        <p:txBody>
          <a:bodyPr lIns="252000" tIns="720000" rIns="180000" bIns="180000"/>
          <a:lstStyle>
            <a:lvl1pPr marL="0" indent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None/>
              <a:defRPr sz="7500" b="1">
                <a:solidFill>
                  <a:schemeClr val="accent3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none" baseline="0">
                <a:solidFill>
                  <a:schemeClr val="accent3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bg2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tabLst/>
              <a:defRPr sz="1300"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N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21" name="Espace réservé du contenu 2"/>
          <p:cNvSpPr>
            <a:spLocks noGrp="1"/>
          </p:cNvSpPr>
          <p:nvPr>
            <p:ph idx="18" hasCustomPrompt="1"/>
          </p:nvPr>
        </p:nvSpPr>
        <p:spPr>
          <a:xfrm>
            <a:off x="6660233" y="4357688"/>
            <a:ext cx="1886868" cy="1322387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lIns="0" tIns="684000" rIns="0" bIns="0"/>
          <a:lstStyle>
            <a:lvl1pPr marL="0" indent="0" algn="ctr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None/>
              <a:defRPr sz="7500" b="1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none" baseline="0">
                <a:solidFill>
                  <a:schemeClr val="accent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bg2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tabLst/>
              <a:defRPr sz="1300"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N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3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quarter" idx="21"/>
          </p:nvPr>
        </p:nvSpPr>
        <p:spPr>
          <a:xfrm>
            <a:off x="4043740" y="4369354"/>
            <a:ext cx="2406542" cy="1301858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11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065464" y="1472411"/>
            <a:ext cx="2228849" cy="460453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600" cap="none" baseline="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bg2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tabLst/>
              <a:defRPr sz="1300"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6" name="Espace réservé du contenu 2"/>
          <p:cNvSpPr>
            <a:spLocks noGrp="1"/>
          </p:cNvSpPr>
          <p:nvPr>
            <p:ph idx="14" hasCustomPrompt="1"/>
          </p:nvPr>
        </p:nvSpPr>
        <p:spPr>
          <a:xfrm>
            <a:off x="5834063" y="1525588"/>
            <a:ext cx="3309938" cy="247015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txBody>
          <a:bodyPr lIns="252000" tIns="720000" rIns="252000" bIns="0" anchor="t"/>
          <a:lstStyle>
            <a:lvl1pPr marL="0" indent="0">
              <a:lnSpc>
                <a:spcPct val="30000"/>
              </a:lnSpc>
              <a:spcBef>
                <a:spcPts val="0"/>
              </a:spcBef>
              <a:spcAft>
                <a:spcPts val="200"/>
              </a:spcAft>
              <a:buNone/>
              <a:defRPr sz="57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none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bg2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tabLst/>
              <a:defRPr sz="1300"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N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7" name="Espace réservé du contenu 2"/>
          <p:cNvSpPr>
            <a:spLocks noGrp="1"/>
          </p:cNvSpPr>
          <p:nvPr>
            <p:ph idx="15" hasCustomPrompt="1"/>
          </p:nvPr>
        </p:nvSpPr>
        <p:spPr>
          <a:xfrm>
            <a:off x="5834063" y="4141788"/>
            <a:ext cx="3309937" cy="1935162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txBody>
          <a:bodyPr lIns="216000" tIns="14400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5700" b="1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1400" cap="none" baseline="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bg2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tabLst/>
              <a:defRPr sz="1300"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N</a:t>
            </a:r>
          </a:p>
        </p:txBody>
      </p:sp>
      <p:sp>
        <p:nvSpPr>
          <p:cNvPr id="13" name="Espace réservé du contenu 2"/>
          <p:cNvSpPr>
            <a:spLocks noGrp="1"/>
          </p:cNvSpPr>
          <p:nvPr>
            <p:ph idx="19" hasCustomPrompt="1"/>
          </p:nvPr>
        </p:nvSpPr>
        <p:spPr>
          <a:xfrm>
            <a:off x="5834063" y="5085184"/>
            <a:ext cx="1273492" cy="991766"/>
          </a:xfrm>
          <a:prstGeom prst="rect">
            <a:avLst/>
          </a:prstGeom>
          <a:ln w="38100">
            <a:noFill/>
          </a:ln>
        </p:spPr>
        <p:txBody>
          <a:bodyPr lIns="216000" tIns="144000" rIns="0" bIns="0" anchor="t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5700" b="1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1400" cap="none" baseline="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bg2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tabLst/>
              <a:defRPr sz="1300"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N</a:t>
            </a:r>
          </a:p>
        </p:txBody>
      </p:sp>
      <p:sp>
        <p:nvSpPr>
          <p:cNvPr id="14" name="Espace réservé du contenu 2"/>
          <p:cNvSpPr>
            <a:spLocks noGrp="1"/>
          </p:cNvSpPr>
          <p:nvPr>
            <p:ph idx="20"/>
          </p:nvPr>
        </p:nvSpPr>
        <p:spPr>
          <a:xfrm>
            <a:off x="7117556" y="4141788"/>
            <a:ext cx="2026443" cy="1935162"/>
          </a:xfrm>
          <a:prstGeom prst="rect">
            <a:avLst/>
          </a:prstGeom>
          <a:ln w="38100">
            <a:noFill/>
          </a:ln>
        </p:spPr>
        <p:txBody>
          <a:bodyPr lIns="0" tIns="0" rIns="288000" bIns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itchFamily="34" charset="0"/>
              <a:buNone/>
              <a:tabLst/>
              <a:defRPr sz="1400" b="0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cap="none" baseline="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bg2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tabLst/>
              <a:defRPr sz="13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mtClean="0"/>
              <a:t>Cliquez pour modifier les styles du texte du masque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mtClean="0"/>
          </a:p>
        </p:txBody>
      </p:sp>
      <p:sp>
        <p:nvSpPr>
          <p:cNvPr id="22" name="Espace réservé pour une image  21"/>
          <p:cNvSpPr>
            <a:spLocks noGrp="1"/>
          </p:cNvSpPr>
          <p:nvPr>
            <p:ph type="pic" sz="quarter" idx="21"/>
          </p:nvPr>
        </p:nvSpPr>
        <p:spPr>
          <a:xfrm>
            <a:off x="449161" y="1523207"/>
            <a:ext cx="2420245" cy="45513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endParaRPr lang="fr-FR"/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3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11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3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"/>
          </p:nvPr>
        </p:nvSpPr>
        <p:spPr>
          <a:xfrm>
            <a:off x="998850" y="1690699"/>
            <a:ext cx="3579138" cy="409573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1800" cap="all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tx1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Arial" pitchFamily="34" charset="0"/>
              <a:buChar char="●"/>
              <a:tabLst/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 </a:t>
            </a:r>
          </a:p>
          <a:p>
            <a:pPr lvl="3"/>
            <a:r>
              <a:rPr lang="fr-FR" smtClean="0"/>
              <a:t>Quatrième niveau </a:t>
            </a:r>
          </a:p>
          <a:p>
            <a:pPr lvl="4"/>
            <a:r>
              <a:rPr lang="fr-FR" smtClean="0"/>
              <a:t>Cinquième niveau </a:t>
            </a:r>
            <a:endParaRPr lang="fr-FR"/>
          </a:p>
        </p:txBody>
      </p:sp>
      <p:sp>
        <p:nvSpPr>
          <p:cNvPr id="13" name="Espace réservé du contenu 2"/>
          <p:cNvSpPr>
            <a:spLocks noGrp="1"/>
          </p:cNvSpPr>
          <p:nvPr>
            <p:ph idx="14"/>
          </p:nvPr>
        </p:nvSpPr>
        <p:spPr>
          <a:xfrm>
            <a:off x="5097318" y="1690699"/>
            <a:ext cx="3579138" cy="409573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1800" cap="all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tx1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Arial" pitchFamily="34" charset="0"/>
              <a:buChar char="●"/>
              <a:tabLst/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 </a:t>
            </a:r>
          </a:p>
          <a:p>
            <a:pPr lvl="3"/>
            <a:r>
              <a:rPr lang="fr-FR" smtClean="0"/>
              <a:t>Quatrième niveau </a:t>
            </a:r>
          </a:p>
          <a:p>
            <a:pPr lvl="4"/>
            <a:r>
              <a:rPr lang="fr-FR" smtClean="0"/>
              <a:t>Cinquième niveau </a:t>
            </a:r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ois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06310" y="1676412"/>
            <a:ext cx="2170265" cy="22626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1800" cap="all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tx1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Arial" pitchFamily="34" charset="0"/>
              <a:buChar char="●"/>
              <a:tabLst/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 </a:t>
            </a:r>
          </a:p>
          <a:p>
            <a:pPr lvl="3"/>
            <a:r>
              <a:rPr lang="fr-FR" smtClean="0"/>
              <a:t>Quatrième niveau </a:t>
            </a:r>
          </a:p>
          <a:p>
            <a:pPr lvl="4"/>
            <a:r>
              <a:rPr lang="fr-FR" smtClean="0"/>
              <a:t>Cinquième niveau </a:t>
            </a:r>
            <a:endParaRPr lang="fr-FR"/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6" name="Espace réservé du contenu 2"/>
          <p:cNvSpPr>
            <a:spLocks noGrp="1"/>
          </p:cNvSpPr>
          <p:nvPr>
            <p:ph idx="14"/>
          </p:nvPr>
        </p:nvSpPr>
        <p:spPr>
          <a:xfrm>
            <a:off x="3485530" y="1676412"/>
            <a:ext cx="2170265" cy="22626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1800" cap="all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tx1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Arial" pitchFamily="34" charset="0"/>
              <a:buChar char="●"/>
              <a:tabLst/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 </a:t>
            </a:r>
          </a:p>
          <a:p>
            <a:pPr lvl="3"/>
            <a:r>
              <a:rPr lang="fr-FR" smtClean="0"/>
              <a:t>Quatrième niveau </a:t>
            </a:r>
          </a:p>
          <a:p>
            <a:pPr lvl="4"/>
            <a:r>
              <a:rPr lang="fr-FR" smtClean="0"/>
              <a:t>Cinquième niveau </a:t>
            </a:r>
            <a:endParaRPr lang="fr-FR"/>
          </a:p>
        </p:txBody>
      </p:sp>
      <p:sp>
        <p:nvSpPr>
          <p:cNvPr id="17" name="Espace réservé du contenu 2"/>
          <p:cNvSpPr>
            <a:spLocks noGrp="1"/>
          </p:cNvSpPr>
          <p:nvPr>
            <p:ph idx="15"/>
          </p:nvPr>
        </p:nvSpPr>
        <p:spPr>
          <a:xfrm>
            <a:off x="6058768" y="1676412"/>
            <a:ext cx="2170265" cy="22626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1800" cap="all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600" baseline="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sz="1400" b="1">
                <a:solidFill>
                  <a:schemeClr val="tx1"/>
                </a:solidFill>
              </a:defRPr>
            </a:lvl4pPr>
            <a:lvl5pPr marL="196850" indent="144000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Arial" pitchFamily="34" charset="0"/>
              <a:buChar char="●"/>
              <a:tabLst/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 </a:t>
            </a:r>
          </a:p>
          <a:p>
            <a:pPr lvl="3"/>
            <a:r>
              <a:rPr lang="fr-FR" smtClean="0"/>
              <a:t>Quatrième niveau </a:t>
            </a:r>
          </a:p>
          <a:p>
            <a:pPr lvl="4"/>
            <a:r>
              <a:rPr lang="fr-FR" smtClean="0"/>
              <a:t>Cinquième niveau </a:t>
            </a:r>
            <a:endParaRPr lang="fr-FR"/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3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3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10" name="Espace réservé pour une image  9"/>
          <p:cNvSpPr>
            <a:spLocks noGrp="1"/>
          </p:cNvSpPr>
          <p:nvPr>
            <p:ph type="pic" sz="quarter" idx="14"/>
          </p:nvPr>
        </p:nvSpPr>
        <p:spPr>
          <a:xfrm>
            <a:off x="452438" y="1525588"/>
            <a:ext cx="8234362" cy="41878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76309" y="1511103"/>
            <a:ext cx="7708904" cy="32971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None/>
              <a:defRPr sz="2200" b="1">
                <a:solidFill>
                  <a:schemeClr val="accent3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cap="all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1300"/>
              </a:spcAft>
              <a:buNone/>
              <a:defRPr sz="1600" baseline="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1400" b="1">
                <a:solidFill>
                  <a:schemeClr val="tx1"/>
                </a:solidFill>
              </a:defRPr>
            </a:lvl4pPr>
            <a:lvl5pPr marL="0" indent="180000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Arial" pitchFamily="34" charset="0"/>
              <a:buChar char="●"/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4"/>
          </p:nvPr>
        </p:nvSpPr>
        <p:spPr>
          <a:xfrm>
            <a:off x="1067594" y="5386391"/>
            <a:ext cx="76176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/>
            </a:lvl2pPr>
            <a:lvl3pPr marL="0" indent="0">
              <a:buNone/>
              <a:tabLst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3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20" name="Espace réservé pour une image  19"/>
          <p:cNvSpPr>
            <a:spLocks noGrp="1"/>
          </p:cNvSpPr>
          <p:nvPr>
            <p:ph type="pic" sz="quarter" idx="15"/>
          </p:nvPr>
        </p:nvSpPr>
        <p:spPr>
          <a:xfrm>
            <a:off x="334963" y="5284788"/>
            <a:ext cx="587375" cy="587375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800"/>
            </a:lvl1pPr>
          </a:lstStyle>
          <a:p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89000" y="1793145"/>
            <a:ext cx="2044700" cy="41921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700"/>
              </a:spcAft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 cap="none" baseline="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1300"/>
              </a:spcAft>
              <a:buNone/>
              <a:defRPr sz="1600" baseline="0">
                <a:solidFill>
                  <a:schemeClr val="bg2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None/>
              <a:defRPr sz="1400" b="1">
                <a:solidFill>
                  <a:schemeClr val="bg2"/>
                </a:solidFill>
              </a:defRPr>
            </a:lvl4pPr>
            <a:lvl5pPr marL="0" indent="180000">
              <a:lnSpc>
                <a:spcPct val="90000"/>
              </a:lnSpc>
              <a:spcBef>
                <a:spcPts val="0"/>
              </a:spcBef>
              <a:buFont typeface="Arial" pitchFamily="34" charset="0"/>
              <a:buChar char="•"/>
              <a:defRPr sz="1300"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6" name="Espace réservé du contenu 2"/>
          <p:cNvSpPr>
            <a:spLocks noGrp="1"/>
          </p:cNvSpPr>
          <p:nvPr>
            <p:ph idx="14"/>
          </p:nvPr>
        </p:nvSpPr>
        <p:spPr>
          <a:xfrm>
            <a:off x="3492897" y="1770921"/>
            <a:ext cx="5183559" cy="6166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300" cap="none" baseline="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1300"/>
              </a:spcAft>
              <a:buNone/>
              <a:defRPr sz="1600" baseline="0">
                <a:solidFill>
                  <a:schemeClr val="bg2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None/>
              <a:defRPr sz="1400" b="1">
                <a:solidFill>
                  <a:schemeClr val="bg2"/>
                </a:solidFill>
              </a:defRPr>
            </a:lvl4pPr>
            <a:lvl5pPr marL="0" indent="180000">
              <a:lnSpc>
                <a:spcPct val="90000"/>
              </a:lnSpc>
              <a:spcBef>
                <a:spcPts val="0"/>
              </a:spcBef>
              <a:buFont typeface="Arial" pitchFamily="34" charset="0"/>
              <a:buChar char="•"/>
              <a:defRPr sz="1300"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3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19" name="Espace réservé du graphique 18"/>
          <p:cNvSpPr>
            <a:spLocks noGrp="1"/>
          </p:cNvSpPr>
          <p:nvPr>
            <p:ph type="chart" sz="quarter" idx="15"/>
          </p:nvPr>
        </p:nvSpPr>
        <p:spPr>
          <a:xfrm>
            <a:off x="3489325" y="2633662"/>
            <a:ext cx="5192712" cy="3357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000"/>
            </a:lvl1pPr>
          </a:lstStyle>
          <a:p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ne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1067611" y="800708"/>
            <a:ext cx="7008778" cy="525658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7600" cap="all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M_Fort_Impac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" name="Espace réservé du contenu 3"/>
          <p:cNvSpPr>
            <a:spLocks noGrp="1"/>
          </p:cNvSpPr>
          <p:nvPr>
            <p:ph sz="half" idx="2"/>
          </p:nvPr>
        </p:nvSpPr>
        <p:spPr>
          <a:xfrm>
            <a:off x="1012827" y="4144026"/>
            <a:ext cx="7308214" cy="2310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75000"/>
              </a:lnSpc>
              <a:spcBef>
                <a:spcPts val="0"/>
              </a:spcBef>
              <a:buNone/>
              <a:defRPr sz="5100" cap="all" baseline="0">
                <a:solidFill>
                  <a:schemeClr val="accent6"/>
                </a:solidFill>
              </a:defRPr>
            </a:lvl1pPr>
            <a:lvl2pPr marL="0" indent="0">
              <a:lnSpc>
                <a:spcPct val="75000"/>
              </a:lnSpc>
              <a:spcBef>
                <a:spcPts val="0"/>
              </a:spcBef>
              <a:buNone/>
              <a:defRPr sz="5100" cap="all" baseline="0">
                <a:solidFill>
                  <a:srgbClr val="0A71B4"/>
                </a:solidFill>
              </a:defRPr>
            </a:lvl2pPr>
            <a:lvl3pPr marL="0" indent="0">
              <a:buNone/>
              <a:defRPr sz="20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3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12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772025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/>
          </a:p>
        </p:txBody>
      </p:sp>
      <p:sp>
        <p:nvSpPr>
          <p:cNvPr id="13" name="Espace réservé du numéro de diapositive 5"/>
          <p:cNvSpPr txBox="1">
            <a:spLocks/>
          </p:cNvSpPr>
          <p:nvPr userDrawn="1"/>
        </p:nvSpPr>
        <p:spPr>
          <a:xfrm>
            <a:off x="8653436" y="6530976"/>
            <a:ext cx="459597" cy="27225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1">
                <a:solidFill>
                  <a:srgbClr val="93117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6BDEFA-CE88-4B97-BCF0-5067C0E7B268}" type="slidenum">
              <a:rPr kumimoji="0" lang="fr-FR" sz="800" b="1" i="0" u="none" strike="noStrike" kern="1200" cap="none" spc="0" normalizeH="0" baseline="0" noProof="0" smtClean="0">
                <a:ln>
                  <a:noFill/>
                </a:ln>
                <a:solidFill>
                  <a:srgbClr val="93117E"/>
                </a:solidFill>
                <a:effectLst/>
                <a:uLnTx/>
                <a:uFillTx/>
                <a:latin typeface="Arial" pitchFamily="34" charset="0"/>
                <a:ea typeface="MS PGothic"/>
                <a:cs typeface="Arial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r>
              <a:rPr kumimoji="0" lang="fr-FR" sz="800" b="1" i="0" u="none" strike="noStrike" kern="1200" cap="none" spc="0" normalizeH="0" baseline="0" noProof="0" smtClean="0">
                <a:ln>
                  <a:noFill/>
                </a:ln>
                <a:solidFill>
                  <a:srgbClr val="93117E"/>
                </a:solidFill>
                <a:effectLst/>
                <a:uLnTx/>
                <a:uFillTx/>
                <a:latin typeface="Arial" pitchFamily="34" charset="0"/>
                <a:ea typeface="MS PGothic"/>
                <a:cs typeface="Arial" pitchFamily="34" charset="0"/>
              </a:rPr>
              <a:t> / 46</a:t>
            </a:r>
            <a:endParaRPr kumimoji="0" lang="fr-FR" sz="800" b="1" i="0" u="none" strike="noStrike" kern="1200" cap="none" spc="0" normalizeH="0" baseline="0" noProof="0">
              <a:ln>
                <a:noFill/>
              </a:ln>
              <a:solidFill>
                <a:srgbClr val="93117E"/>
              </a:solidFill>
              <a:effectLst/>
              <a:uLnTx/>
              <a:uFillTx/>
              <a:latin typeface="Arial" pitchFamily="34" charset="0"/>
              <a:ea typeface="MS PGothic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Charte_MM_1820.jp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4953000" y="2838450"/>
            <a:ext cx="4191000" cy="401955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320053" y="1548692"/>
            <a:ext cx="6541247" cy="4525963"/>
          </a:xfrm>
          <a:prstGeom prst="rect">
            <a:avLst/>
          </a:prstGeom>
        </p:spPr>
        <p:txBody>
          <a:bodyPr lIns="0" tIns="0" rIns="0" bIns="0"/>
          <a:lstStyle>
            <a:lvl1pPr marL="360000" indent="0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buNone/>
              <a:defRPr sz="2500" cap="all" baseline="0">
                <a:solidFill>
                  <a:srgbClr val="000000"/>
                </a:solidFill>
              </a:defRPr>
            </a:lvl1pPr>
            <a:lvl2pPr marL="360000" indent="-360000">
              <a:lnSpc>
                <a:spcPct val="80000"/>
              </a:lnSpc>
              <a:spcBef>
                <a:spcPts val="0"/>
              </a:spcBef>
              <a:spcAft>
                <a:spcPts val="200"/>
              </a:spcAft>
              <a:buFont typeface="+mj-lt"/>
              <a:buAutoNum type="arabicPeriod"/>
              <a:defRPr sz="2500" cap="all" baseline="0">
                <a:solidFill>
                  <a:schemeClr val="accent2"/>
                </a:solidFill>
              </a:defRPr>
            </a:lvl2pPr>
            <a:lvl3pPr marL="539750" indent="-179388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Font typeface="+mj-lt"/>
              <a:buAutoNum type="alphaUcPeriod"/>
              <a:defRPr sz="1200"/>
            </a:lvl3pPr>
            <a:lvl4pPr marL="358775" indent="0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rgbClr val="000000"/>
                </a:solidFill>
              </a:defRPr>
            </a:lvl4pPr>
            <a:lvl5pPr marL="358775" indent="0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None/>
              <a:defRPr sz="1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texte 2"/>
          <p:cNvSpPr>
            <a:spLocks noGrp="1"/>
          </p:cNvSpPr>
          <p:nvPr>
            <p:ph type="body" idx="10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10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M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3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10" name="Espace réservé pour une image  9"/>
          <p:cNvSpPr>
            <a:spLocks noGrp="1"/>
          </p:cNvSpPr>
          <p:nvPr>
            <p:ph type="pic" sz="quarter" idx="14"/>
          </p:nvPr>
        </p:nvSpPr>
        <p:spPr>
          <a:xfrm>
            <a:off x="452438" y="1525588"/>
            <a:ext cx="8234362" cy="41878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endParaRPr lang="fr-FR"/>
          </a:p>
        </p:txBody>
      </p:sp>
      <p:sp>
        <p:nvSpPr>
          <p:cNvPr id="12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772025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/>
          </a:p>
        </p:txBody>
      </p:sp>
      <p:sp>
        <p:nvSpPr>
          <p:cNvPr id="13" name="Espace réservé du numéro de diapositive 5"/>
          <p:cNvSpPr txBox="1">
            <a:spLocks/>
          </p:cNvSpPr>
          <p:nvPr userDrawn="1"/>
        </p:nvSpPr>
        <p:spPr>
          <a:xfrm>
            <a:off x="8653436" y="6530976"/>
            <a:ext cx="459597" cy="27225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1">
                <a:solidFill>
                  <a:srgbClr val="93117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6BDEFA-CE88-4B97-BCF0-5067C0E7B268}" type="slidenum">
              <a:rPr kumimoji="0" lang="fr-FR" sz="800" b="1" i="0" u="none" strike="noStrike" kern="1200" cap="none" spc="0" normalizeH="0" baseline="0" noProof="0" smtClean="0">
                <a:ln>
                  <a:noFill/>
                </a:ln>
                <a:solidFill>
                  <a:srgbClr val="93117E"/>
                </a:solidFill>
                <a:effectLst/>
                <a:uLnTx/>
                <a:uFillTx/>
                <a:latin typeface="Arial" pitchFamily="34" charset="0"/>
                <a:ea typeface="MS PGothic"/>
                <a:cs typeface="Arial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r>
              <a:rPr kumimoji="0" lang="fr-FR" sz="800" b="1" i="0" u="none" strike="noStrike" kern="1200" cap="none" spc="0" normalizeH="0" baseline="0" noProof="0" smtClean="0">
                <a:ln>
                  <a:noFill/>
                </a:ln>
                <a:solidFill>
                  <a:srgbClr val="93117E"/>
                </a:solidFill>
                <a:effectLst/>
                <a:uLnTx/>
                <a:uFillTx/>
                <a:latin typeface="Arial" pitchFamily="34" charset="0"/>
                <a:ea typeface="MS PGothic"/>
                <a:cs typeface="Arial" pitchFamily="34" charset="0"/>
              </a:rPr>
              <a:t> / 46</a:t>
            </a:r>
            <a:endParaRPr kumimoji="0" lang="fr-FR" sz="800" b="1" i="0" u="none" strike="noStrike" kern="1200" cap="none" spc="0" normalizeH="0" baseline="0" noProof="0">
              <a:ln>
                <a:noFill/>
              </a:ln>
              <a:solidFill>
                <a:srgbClr val="93117E"/>
              </a:solidFill>
              <a:effectLst/>
              <a:uLnTx/>
              <a:uFillTx/>
              <a:latin typeface="Arial" pitchFamily="34" charset="0"/>
              <a:ea typeface="MS PGothic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2"/>
          <p:cNvSpPr>
            <a:spLocks noGrp="1"/>
          </p:cNvSpPr>
          <p:nvPr>
            <p:ph type="body" idx="10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Suivi des reportings - Année 2014</a:t>
            </a:r>
            <a:endParaRPr lang="fr-FR"/>
          </a:p>
        </p:txBody>
      </p:sp>
      <p:sp>
        <p:nvSpPr>
          <p:cNvPr id="11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n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967740" y="0"/>
            <a:ext cx="7924800" cy="2179320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defRPr sz="16100" b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N.</a:t>
            </a:r>
            <a:endParaRPr lang="fr-FR" dirty="0"/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1111250" y="2059940"/>
            <a:ext cx="6775450" cy="41824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lang="fr-FR" sz="5500" b="1" kern="1200" cap="all" baseline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None/>
              <a:defRPr lang="fr-FR" sz="5500" b="1" kern="1200" cap="all" baseline="0" smtClean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spcBef>
                <a:spcPts val="0"/>
              </a:spcBef>
              <a:spcAft>
                <a:spcPts val="300"/>
              </a:spcAft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7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ans n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1065320" y="2059940"/>
            <a:ext cx="6840000" cy="26718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lang="fr-FR" sz="5500" b="1" kern="1200" cap="all" baseline="0" smtClean="0">
                <a:solidFill>
                  <a:srgbClr val="93117E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None/>
              <a:defRPr lang="fr-FR" sz="5500" b="1" kern="1200" cap="all" baseline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spcBef>
                <a:spcPts val="0"/>
              </a:spcBef>
              <a:spcAft>
                <a:spcPts val="300"/>
              </a:spcAft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0" y="1714500"/>
            <a:ext cx="9144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8"/>
          <p:cNvSpPr>
            <a:spLocks noGrp="1"/>
          </p:cNvSpPr>
          <p:nvPr>
            <p:ph type="body" sz="quarter" idx="11" hasCustomPrompt="1"/>
          </p:nvPr>
        </p:nvSpPr>
        <p:spPr>
          <a:xfrm>
            <a:off x="1065213" y="4811713"/>
            <a:ext cx="6862762" cy="10128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fr-FR" dirty="0" smtClean="0"/>
              <a:t>CLIQUEZ POUR MODIFIER LE TEXTE</a:t>
            </a:r>
            <a:endParaRPr lang="fr-FR" dirty="0"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21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2455864" y="2156618"/>
            <a:ext cx="5649911" cy="3696495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300"/>
              </a:spcAft>
              <a:buNone/>
              <a:defRPr lang="fr-FR" sz="4800" b="0" kern="1200" cap="all" smtClean="0">
                <a:solidFill>
                  <a:schemeClr val="accent5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300"/>
              </a:spcAft>
              <a:buNone/>
              <a:defRPr lang="fr-FR" sz="4800" b="0" kern="1200" cap="all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0" indent="0">
              <a:spcBef>
                <a:spcPts val="0"/>
              </a:spcBef>
              <a:spcAft>
                <a:spcPts val="300"/>
              </a:spcAft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avec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61069" y="1480622"/>
            <a:ext cx="7724144" cy="45259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3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2150" cap="all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None/>
              <a:defRPr sz="1900" baseline="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  <a:defRPr sz="1500" b="1">
                <a:solidFill>
                  <a:schemeClr val="tx1"/>
                </a:solidFill>
              </a:defRPr>
            </a:lvl4pPr>
            <a:lvl5pPr marL="250825" indent="15557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Arial" pitchFamily="34" charset="0"/>
              <a:buChar char="●"/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3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181686" y="2006064"/>
            <a:ext cx="7494770" cy="39512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2000"/>
              </a:spcAft>
              <a:buNone/>
              <a:defRPr sz="25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buNone/>
              <a:defRPr sz="20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buNone/>
              <a:defRPr sz="16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buNone/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2"/>
          <p:cNvSpPr>
            <a:spLocks noGrp="1"/>
          </p:cNvSpPr>
          <p:nvPr>
            <p:ph type="body" idx="10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11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dé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000126" y="2155767"/>
            <a:ext cx="3208250" cy="125572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b="1" cap="all" baseline="0">
                <a:solidFill>
                  <a:schemeClr val="bg2"/>
                </a:solidFill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0263" y="2155767"/>
            <a:ext cx="3209510" cy="125572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b="1" cap="all" baseline="0">
                <a:solidFill>
                  <a:srgbClr val="93117E"/>
                </a:solidFill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864072"/>
            <a:ext cx="8221980" cy="28947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800" b="0" cap="all" baseline="0">
                <a:solidFill>
                  <a:srgbClr val="93117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3" name="Espace réservé du contenu 3"/>
          <p:cNvSpPr>
            <a:spLocks noGrp="1"/>
          </p:cNvSpPr>
          <p:nvPr>
            <p:ph sz="half" idx="13"/>
          </p:nvPr>
        </p:nvSpPr>
        <p:spPr>
          <a:xfrm>
            <a:off x="1000126" y="4131835"/>
            <a:ext cx="3208250" cy="12557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b="1" cap="all" baseline="0">
                <a:solidFill>
                  <a:srgbClr val="93117E"/>
                </a:solidFill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Espace réservé du contenu 5"/>
          <p:cNvSpPr>
            <a:spLocks noGrp="1"/>
          </p:cNvSpPr>
          <p:nvPr>
            <p:ph sz="quarter" idx="14"/>
          </p:nvPr>
        </p:nvSpPr>
        <p:spPr>
          <a:xfrm>
            <a:off x="4640263" y="4131835"/>
            <a:ext cx="3209510" cy="12557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b="1" cap="all" baseline="0">
                <a:solidFill>
                  <a:schemeClr val="bg2"/>
                </a:solidFill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cxnSp>
        <p:nvCxnSpPr>
          <p:cNvPr id="16" name="Connecteur droit 15"/>
          <p:cNvCxnSpPr/>
          <p:nvPr userDrawn="1"/>
        </p:nvCxnSpPr>
        <p:spPr>
          <a:xfrm>
            <a:off x="4314129" y="2160588"/>
            <a:ext cx="0" cy="3154362"/>
          </a:xfrm>
          <a:prstGeom prst="line">
            <a:avLst/>
          </a:prstGeom>
          <a:ln w="254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 userDrawn="1"/>
        </p:nvCxnSpPr>
        <p:spPr>
          <a:xfrm flipH="1">
            <a:off x="965200" y="3769518"/>
            <a:ext cx="6889752" cy="0"/>
          </a:xfrm>
          <a:prstGeom prst="line">
            <a:avLst/>
          </a:prstGeom>
          <a:ln w="254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3700" cap="all" baseline="0">
                <a:solidFill>
                  <a:schemeClr val="bg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15" name="Espace réservé du numéro de diapositive 8"/>
          <p:cNvSpPr>
            <a:spLocks noGrp="1"/>
          </p:cNvSpPr>
          <p:nvPr>
            <p:ph type="sldNum" sz="quarter" idx="15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\\SERVEUR-FP\Encours\MALAKOFF MEDERIC\220 429 - MALAKOFF - Charte PowerPoint\PPT-CHARTE\•Links\Charte_MM_18.jpg"/>
          <p:cNvPicPr>
            <a:picLocks noChangeAspect="1" noChangeArrowheads="1"/>
          </p:cNvPicPr>
          <p:nvPr/>
        </p:nvPicPr>
        <p:blipFill>
          <a:blip r:embed="rId23" cstate="screen"/>
          <a:srcRect/>
          <a:stretch>
            <a:fillRect/>
          </a:stretch>
        </p:blipFill>
        <p:spPr bwMode="auto">
          <a:xfrm>
            <a:off x="0" y="6386170"/>
            <a:ext cx="1697126" cy="470243"/>
          </a:xfrm>
          <a:prstGeom prst="rect">
            <a:avLst/>
          </a:prstGeom>
          <a:noFill/>
        </p:spPr>
      </p:pic>
      <p:sp>
        <p:nvSpPr>
          <p:cNvPr id="6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2417" y="6530976"/>
            <a:ext cx="3848094" cy="27225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ACE | Bilan de gestion SANTE XX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8504808" y="6531132"/>
            <a:ext cx="506028" cy="273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93117E"/>
                </a:solidFill>
              </a:defRPr>
            </a:lvl1pPr>
          </a:lstStyle>
          <a:p>
            <a:fld id="{FDFE5666-39D0-44C0-9D65-05DB600F65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15" r:id="rId2"/>
    <p:sldLayoutId id="2147483992" r:id="rId3"/>
    <p:sldLayoutId id="2147484000" r:id="rId4"/>
    <p:sldLayoutId id="2147483916" r:id="rId5"/>
    <p:sldLayoutId id="2147483931" r:id="rId6"/>
    <p:sldLayoutId id="2147483918" r:id="rId7"/>
    <p:sldLayoutId id="2147483999" r:id="rId8"/>
    <p:sldLayoutId id="2147483925" r:id="rId9"/>
    <p:sldLayoutId id="2147483927" r:id="rId10"/>
    <p:sldLayoutId id="2147483943" r:id="rId11"/>
    <p:sldLayoutId id="2147483952" r:id="rId12"/>
    <p:sldLayoutId id="2147483953" r:id="rId13"/>
    <p:sldLayoutId id="2147483951" r:id="rId14"/>
    <p:sldLayoutId id="2147483945" r:id="rId15"/>
    <p:sldLayoutId id="2147483946" r:id="rId16"/>
    <p:sldLayoutId id="2147483948" r:id="rId17"/>
    <p:sldLayoutId id="2147483920" r:id="rId18"/>
    <p:sldLayoutId id="2147484001" r:id="rId19"/>
    <p:sldLayoutId id="2147484002" r:id="rId20"/>
    <p:sldLayoutId id="2147484003" r:id="rId2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7" Type="http://schemas.openxmlformats.org/officeDocument/2006/relationships/image" Target="../media/image23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_Bilan"/>
          <p:cNvSpPr>
            <a:spLocks noGrp="1"/>
          </p:cNvSpPr>
          <p:nvPr>
            <p:ph type="body" sz="quarter" idx="13"/>
          </p:nvPr>
        </p:nvSpPr>
        <p:spPr>
          <a:xfrm>
            <a:off x="464234" y="4625029"/>
            <a:ext cx="7920000" cy="495611"/>
          </a:xfrm>
        </p:spPr>
        <p:txBody>
          <a:bodyPr/>
          <a:lstStyle/>
          <a:p>
            <a:r>
              <a:rPr lang="fr-FR" smtClean="0">
                <a:solidFill>
                  <a:srgbClr val="7F7F7F"/>
                </a:solidFill>
                <a:latin typeface="Arial Narrow" pitchFamily="34" charset="0"/>
              </a:rPr>
              <a:t>31/12/2016</a:t>
            </a:r>
            <a:endParaRPr lang="fr-FR" dirty="0">
              <a:solidFill>
                <a:srgbClr val="7F7F7F"/>
              </a:solidFill>
              <a:latin typeface="Arial Narrow" pitchFamily="34" charset="0"/>
            </a:endParaRPr>
          </a:p>
        </p:txBody>
      </p:sp>
      <p:sp>
        <p:nvSpPr>
          <p:cNvPr id="7" name="Raison Sociale"/>
          <p:cNvSpPr>
            <a:spLocks noGrp="1"/>
          </p:cNvSpPr>
          <p:nvPr>
            <p:ph type="body" sz="quarter" idx="14"/>
          </p:nvPr>
        </p:nvSpPr>
        <p:spPr>
          <a:xfrm>
            <a:off x="464234" y="5196115"/>
            <a:ext cx="7920000" cy="622300"/>
          </a:xfrm>
        </p:spPr>
        <p:txBody>
          <a:bodyPr/>
          <a:lstStyle/>
          <a:p>
            <a:r>
              <a:rPr lang="fr-FR" smtClean="0">
                <a:solidFill>
                  <a:srgbClr val="7F7F7F"/>
                </a:solidFill>
                <a:latin typeface="Arial Narrow" pitchFamily="34" charset="0"/>
              </a:rPr>
              <a:t>ATOUT FRANCE AGENCE FRANCAISE DE DEVELOPPEMENT TOURISTIQUE</a:t>
            </a:r>
            <a:endParaRPr lang="fr-FR" dirty="0">
              <a:solidFill>
                <a:srgbClr val="7F7F7F"/>
              </a:solidFill>
              <a:latin typeface="Arial Narrow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" y="6425357"/>
            <a:ext cx="91440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 smtClean="0">
                <a:latin typeface="Arial Narrow" pitchFamily="34" charset="0"/>
              </a:rPr>
              <a:t>Ce document est établi à titre d’information et ne peut en aucun cas être considéré comme un document contractuel.</a:t>
            </a:r>
          </a:p>
          <a:p>
            <a:pPr algn="ctr"/>
            <a:r>
              <a:rPr lang="fr-FR" sz="1100" dirty="0" smtClean="0">
                <a:latin typeface="Arial Narrow" pitchFamily="34" charset="0"/>
              </a:rPr>
              <a:t>Toute reproduction même partielle est strictement interdite sans autorisation de Malakoff Médéric. </a:t>
            </a:r>
          </a:p>
          <a:p>
            <a:pPr algn="ctr"/>
            <a:r>
              <a:rPr lang="fr-FR" sz="1100" dirty="0" smtClean="0">
                <a:latin typeface="Arial Narrow" pitchFamily="34" charset="0"/>
              </a:rPr>
              <a:t> </a:t>
            </a:r>
            <a:endParaRPr lang="fr-FR" sz="1100" dirty="0">
              <a:latin typeface="Arial Narrow" pitchFamily="34" charset="0"/>
            </a:endParaRPr>
          </a:p>
        </p:txBody>
      </p:sp>
      <p:sp>
        <p:nvSpPr>
          <p:cNvPr id="10" name="Titre 4"/>
          <p:cNvSpPr txBox="1">
            <a:spLocks/>
          </p:cNvSpPr>
          <p:nvPr/>
        </p:nvSpPr>
        <p:spPr>
          <a:xfrm>
            <a:off x="464234" y="3031481"/>
            <a:ext cx="7920000" cy="210519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fr-FR" sz="5000" dirty="0" smtClean="0">
                <a:solidFill>
                  <a:srgbClr val="1F497D"/>
                </a:solidFill>
                <a:latin typeface="Arial Narrow" pitchFamily="34" charset="0"/>
              </a:rPr>
              <a:t>BILAN DE GESTION</a:t>
            </a:r>
          </a:p>
          <a:p>
            <a:pPr>
              <a:lnSpc>
                <a:spcPct val="70000"/>
              </a:lnSpc>
            </a:pPr>
            <a:r>
              <a:rPr lang="fr-FR" sz="3200" dirty="0">
                <a:solidFill>
                  <a:srgbClr val="7F7F7F"/>
                </a:solidFill>
                <a:latin typeface="Arial Narrow" pitchFamily="34" charset="0"/>
              </a:rPr>
              <a:t>Étude consommation santé &amp; usages</a:t>
            </a:r>
            <a:r>
              <a:rPr lang="fr-FR" sz="5000" dirty="0">
                <a:solidFill>
                  <a:srgbClr val="7F7F7F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084687" y="6057292"/>
            <a:ext cx="976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Reporting</a:t>
            </a:r>
            <a:endParaRPr lang="fr-FR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  <a:cs typeface="Arial"/>
            </a:endParaRPr>
          </a:p>
          <a:p>
            <a:r>
              <a:rPr lang="fr-FR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Clients</a:t>
            </a:r>
          </a:p>
          <a:p>
            <a:r>
              <a:rPr lang="fr-FR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Entreprises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4425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594018" y="615741"/>
            <a:ext cx="7910789" cy="5571826"/>
          </a:xfrm>
          <a:prstGeom prst="rect">
            <a:avLst/>
          </a:prstGeom>
          <a:solidFill>
            <a:srgbClr val="5989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7" name="TextBox 3"/>
          <p:cNvSpPr txBox="1"/>
          <p:nvPr/>
        </p:nvSpPr>
        <p:spPr>
          <a:xfrm>
            <a:off x="3393058" y="399310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755576" y="5409220"/>
            <a:ext cx="754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bg1"/>
                </a:solidFill>
                <a:latin typeface="Arial Narrow" pitchFamily="34" charset="0"/>
              </a:rPr>
              <a:t>NB : Les indicateurs fournis sur le domaine Santé comptabilisent les actes enregistrés et payés dans notre système d’information. Aucune provision  pour sinistre à payer n’est calculée. </a:t>
            </a:r>
          </a:p>
          <a:p>
            <a:r>
              <a:rPr lang="fr-FR" sz="1200" dirty="0" smtClean="0">
                <a:solidFill>
                  <a:schemeClr val="bg1"/>
                </a:solidFill>
                <a:latin typeface="Arial Narrow" pitchFamily="34" charset="0"/>
              </a:rPr>
              <a:t>La date de survenance du soin est retenue pour déterminer l’année de dépense.</a:t>
            </a:r>
          </a:p>
          <a:p>
            <a:endParaRPr lang="fr-FR" sz="1200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Espace réservé du texte 11"/>
          <p:cNvSpPr txBox="1">
            <a:spLocks/>
          </p:cNvSpPr>
          <p:nvPr/>
        </p:nvSpPr>
        <p:spPr>
          <a:xfrm>
            <a:off x="1667306" y="2847656"/>
            <a:ext cx="5764213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70000"/>
              </a:lnSpc>
              <a:spcBef>
                <a:spcPts val="0"/>
              </a:spcBef>
              <a:buFont typeface="Arial" pitchFamily="34" charset="0"/>
              <a:buNone/>
              <a:defRPr sz="3600" b="0" kern="1200" cap="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70000"/>
              </a:lnSpc>
              <a:spcBef>
                <a:spcPts val="0"/>
              </a:spcBef>
              <a:buFont typeface="Arial" pitchFamily="34" charset="0"/>
              <a:buNone/>
              <a:defRPr sz="1800" kern="1200" cap="all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Arial" pitchFamily="34" charset="0"/>
              <a:buNone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8775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90000"/>
              <a:buFont typeface="Wingdings" pitchFamily="2" charset="2"/>
              <a:buChar char="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dirty="0">
                <a:solidFill>
                  <a:srgbClr val="FFFFFF"/>
                </a:solidFill>
                <a:latin typeface="Arial Narrow" pitchFamily="34" charset="0"/>
              </a:rPr>
              <a:t>2</a:t>
            </a:r>
            <a:r>
              <a:rPr kumimoji="0" lang="fr-FR" sz="3600" b="0" i="0" u="none" strike="noStrike" kern="1200" cap="all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itchFamily="34" charset="0"/>
              </a:rPr>
              <a:t>. Consommation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dirty="0">
                <a:solidFill>
                  <a:srgbClr val="FFFFFF"/>
                </a:solidFill>
                <a:latin typeface="Arial Narrow" pitchFamily="34" charset="0"/>
              </a:rPr>
              <a:t>Santé</a:t>
            </a:r>
            <a:endParaRPr kumimoji="0" lang="fr-FR" sz="3600" b="0" i="0" u="none" strike="noStrike" kern="1200" cap="all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11" name="Autres_Mutuelles_2012"/>
          <p:cNvSpPr txBox="1"/>
          <p:nvPr/>
        </p:nvSpPr>
        <p:spPr>
          <a:xfrm>
            <a:off x="4283968" y="5786497"/>
            <a:ext cx="6535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smtClean="0">
                <a:latin typeface="Arial Narrow" pitchFamily="34" charset="0"/>
              </a:rPr>
              <a:t>0,63%</a:t>
            </a:r>
            <a:endParaRPr lang="fr-FR" sz="1000" b="1" dirty="0">
              <a:latin typeface="Arial Narrow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383868" y="5786617"/>
            <a:ext cx="24382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>
                <a:latin typeface="Arial Narrow" pitchFamily="34" charset="0"/>
              </a:rPr>
              <a:t>Et Autres mutuelles : </a:t>
            </a:r>
            <a:endParaRPr lang="fr-FR" sz="1000" dirty="0">
              <a:latin typeface="Arial Narrow" pitchFamily="34" charset="0"/>
            </a:endParaRPr>
          </a:p>
        </p:txBody>
      </p:sp>
      <p:sp>
        <p:nvSpPr>
          <p:cNvPr id="14" name="Date_Arrêté"/>
          <p:cNvSpPr/>
          <p:nvPr/>
        </p:nvSpPr>
        <p:spPr>
          <a:xfrm>
            <a:off x="1799692" y="6069254"/>
            <a:ext cx="95090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120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31/12/2016</a:t>
            </a:r>
            <a:endParaRPr lang="fr-FR" sz="12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5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16" name="Année_n_1"/>
          <p:cNvSpPr txBox="1"/>
          <p:nvPr/>
        </p:nvSpPr>
        <p:spPr>
          <a:xfrm>
            <a:off x="1943784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rgbClr val="7F7F7F"/>
                </a:solidFill>
                <a:latin typeface="Arial Narrow" pitchFamily="34" charset="0"/>
              </a:rPr>
              <a:t>2015</a:t>
            </a:r>
            <a:endParaRPr lang="fr-FR" dirty="0">
              <a:solidFill>
                <a:srgbClr val="7F7F7F"/>
              </a:solidFill>
              <a:latin typeface="Arial Narrow" pitchFamily="34" charset="0"/>
            </a:endParaRPr>
          </a:p>
        </p:txBody>
      </p:sp>
      <p:sp>
        <p:nvSpPr>
          <p:cNvPr id="21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4F81BD"/>
                </a:solidFill>
                <a:latin typeface="Arial Narrow" pitchFamily="34" charset="0"/>
              </a:rPr>
              <a:t>RÉPARTITION DES DÉPENSES</a:t>
            </a:r>
            <a:r>
              <a:rPr lang="en-US" sz="2800" dirty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 err="1">
                <a:solidFill>
                  <a:srgbClr val="7F7F7F"/>
                </a:solidFill>
                <a:latin typeface="Arial Narrow" pitchFamily="34" charset="0"/>
              </a:rPr>
              <a:t>Consommation</a:t>
            </a: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 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santé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22" name="Straight Connector 13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ZoneTexte 65"/>
          <p:cNvSpPr txBox="1"/>
          <p:nvPr/>
        </p:nvSpPr>
        <p:spPr>
          <a:xfrm>
            <a:off x="326364" y="6032838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rgbClr val="ADA6AB"/>
                </a:solidFill>
                <a:effectLst/>
                <a:uLnTx/>
                <a:uFillTx/>
                <a:latin typeface="Arial"/>
                <a:cs typeface="Arial"/>
              </a:rPr>
              <a:t>Données arrêtées </a:t>
            </a: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933440" y="3749040"/>
            <a:ext cx="2670810" cy="1778000"/>
          </a:xfrm>
          <a:prstGeom prst="rect">
            <a:avLst/>
          </a:prstGeom>
          <a:solidFill>
            <a:srgbClr val="F29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6122987" y="4810169"/>
            <a:ext cx="21269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400">
              <a:defRPr/>
            </a:pPr>
            <a:r>
              <a:rPr lang="fr-FR" sz="1200" kern="0" dirty="0">
                <a:solidFill>
                  <a:srgbClr val="FFFFFF"/>
                </a:solidFill>
                <a:latin typeface="Arial"/>
                <a:cs typeface="Arial"/>
              </a:rPr>
              <a:t>C’est </a:t>
            </a:r>
            <a:r>
              <a:rPr lang="fr-FR" sz="1200" kern="0" dirty="0" smtClean="0">
                <a:solidFill>
                  <a:srgbClr val="FFFFFF"/>
                </a:solidFill>
                <a:latin typeface="Arial"/>
                <a:cs typeface="Arial"/>
              </a:rPr>
              <a:t>le montant moyen du reste à charge des ménages français en 2014.</a:t>
            </a:r>
            <a:endParaRPr lang="fr-FR" sz="1200" kern="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6" name="TextBox 7"/>
          <p:cNvSpPr txBox="1"/>
          <p:nvPr/>
        </p:nvSpPr>
        <p:spPr>
          <a:xfrm>
            <a:off x="7066583" y="4081963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 smtClean="0">
                <a:solidFill>
                  <a:srgbClr val="FFFFFF"/>
                </a:solidFill>
                <a:latin typeface="Arial"/>
                <a:cs typeface="Arial"/>
              </a:rPr>
              <a:t>8,5 €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933440" y="1951847"/>
            <a:ext cx="2670810" cy="1652927"/>
          </a:xfrm>
          <a:prstGeom prst="rect">
            <a:avLst/>
          </a:prstGeom>
          <a:solidFill>
            <a:srgbClr val="1146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28" name="Freeform 1"/>
          <p:cNvSpPr>
            <a:spLocks noChangeArrowheads="1"/>
          </p:cNvSpPr>
          <p:nvPr/>
        </p:nvSpPr>
        <p:spPr bwMode="auto">
          <a:xfrm>
            <a:off x="6122988" y="2111255"/>
            <a:ext cx="769800" cy="682506"/>
          </a:xfrm>
          <a:custGeom>
            <a:avLst/>
            <a:gdLst>
              <a:gd name="T0" fmla="*/ 9188 w 17345"/>
              <a:gd name="T1" fmla="*/ 7688 h 15377"/>
              <a:gd name="T2" fmla="*/ 8469 w 17345"/>
              <a:gd name="T3" fmla="*/ 9469 h 15377"/>
              <a:gd name="T4" fmla="*/ 8594 w 17345"/>
              <a:gd name="T5" fmla="*/ 9657 h 15377"/>
              <a:gd name="T6" fmla="*/ 10406 w 17345"/>
              <a:gd name="T7" fmla="*/ 8969 h 15377"/>
              <a:gd name="T8" fmla="*/ 16063 w 17345"/>
              <a:gd name="T9" fmla="*/ 3313 h 15377"/>
              <a:gd name="T10" fmla="*/ 9188 w 17345"/>
              <a:gd name="T11" fmla="*/ 7688 h 15377"/>
              <a:gd name="T12" fmla="*/ 17188 w 17345"/>
              <a:gd name="T13" fmla="*/ 1594 h 15377"/>
              <a:gd name="T14" fmla="*/ 15938 w 17345"/>
              <a:gd name="T15" fmla="*/ 938 h 15377"/>
              <a:gd name="T16" fmla="*/ 16469 w 17345"/>
              <a:gd name="T17" fmla="*/ 2907 h 15377"/>
              <a:gd name="T18" fmla="*/ 17188 w 17345"/>
              <a:gd name="T19" fmla="*/ 1594 h 15377"/>
              <a:gd name="T20" fmla="*/ 10500 w 17345"/>
              <a:gd name="T21" fmla="*/ 4063 h 15377"/>
              <a:gd name="T22" fmla="*/ 10406 w 17345"/>
              <a:gd name="T23" fmla="*/ 3063 h 15377"/>
              <a:gd name="T24" fmla="*/ 2156 w 17345"/>
              <a:gd name="T25" fmla="*/ 3157 h 15377"/>
              <a:gd name="T26" fmla="*/ 2281 w 17345"/>
              <a:gd name="T27" fmla="*/ 4188 h 15377"/>
              <a:gd name="T28" fmla="*/ 10500 w 17345"/>
              <a:gd name="T29" fmla="*/ 4063 h 15377"/>
              <a:gd name="T30" fmla="*/ 10031 w 17345"/>
              <a:gd name="T31" fmla="*/ 5751 h 15377"/>
              <a:gd name="T32" fmla="*/ 2156 w 17345"/>
              <a:gd name="T33" fmla="*/ 5876 h 15377"/>
              <a:gd name="T34" fmla="*/ 2281 w 17345"/>
              <a:gd name="T35" fmla="*/ 6876 h 15377"/>
              <a:gd name="T36" fmla="*/ 10031 w 17345"/>
              <a:gd name="T37" fmla="*/ 5751 h 15377"/>
              <a:gd name="T38" fmla="*/ 2156 w 17345"/>
              <a:gd name="T39" fmla="*/ 11282 h 15377"/>
              <a:gd name="T40" fmla="*/ 2281 w 17345"/>
              <a:gd name="T41" fmla="*/ 12282 h 15377"/>
              <a:gd name="T42" fmla="*/ 10500 w 17345"/>
              <a:gd name="T43" fmla="*/ 12157 h 15377"/>
              <a:gd name="T44" fmla="*/ 10406 w 17345"/>
              <a:gd name="T45" fmla="*/ 11157 h 15377"/>
              <a:gd name="T46" fmla="*/ 2156 w 17345"/>
              <a:gd name="T47" fmla="*/ 11282 h 15377"/>
              <a:gd name="T48" fmla="*/ 2156 w 17345"/>
              <a:gd name="T49" fmla="*/ 8563 h 15377"/>
              <a:gd name="T50" fmla="*/ 2281 w 17345"/>
              <a:gd name="T51" fmla="*/ 9594 h 15377"/>
              <a:gd name="T52" fmla="*/ 8000 w 17345"/>
              <a:gd name="T53" fmla="*/ 8438 h 15377"/>
              <a:gd name="T54" fmla="*/ 2156 w 17345"/>
              <a:gd name="T55" fmla="*/ 8563 h 15377"/>
              <a:gd name="T56" fmla="*/ 11688 w 17345"/>
              <a:gd name="T57" fmla="*/ 969 h 15377"/>
              <a:gd name="T58" fmla="*/ 12688 w 17345"/>
              <a:gd name="T59" fmla="*/ 3126 h 15377"/>
              <a:gd name="T60" fmla="*/ 11938 w 17345"/>
              <a:gd name="T61" fmla="*/ 0 h 15377"/>
              <a:gd name="T62" fmla="*/ 0 w 17345"/>
              <a:gd name="T63" fmla="*/ 751 h 15377"/>
              <a:gd name="T64" fmla="*/ 719 w 17345"/>
              <a:gd name="T65" fmla="*/ 15376 h 15377"/>
              <a:gd name="T66" fmla="*/ 12688 w 17345"/>
              <a:gd name="T67" fmla="*/ 14657 h 15377"/>
              <a:gd name="T68" fmla="*/ 11688 w 17345"/>
              <a:gd name="T69" fmla="*/ 8751 h 15377"/>
              <a:gd name="T70" fmla="*/ 969 w 17345"/>
              <a:gd name="T71" fmla="*/ 14251 h 15377"/>
              <a:gd name="T72" fmla="*/ 11688 w 17345"/>
              <a:gd name="T73" fmla="*/ 969 h 15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345" h="15377">
                <a:moveTo>
                  <a:pt x="9188" y="7688"/>
                </a:moveTo>
                <a:lnTo>
                  <a:pt x="9188" y="7688"/>
                </a:lnTo>
                <a:cubicBezTo>
                  <a:pt x="9188" y="7688"/>
                  <a:pt x="9188" y="7719"/>
                  <a:pt x="9156" y="7719"/>
                </a:cubicBezTo>
                <a:cubicBezTo>
                  <a:pt x="8469" y="9469"/>
                  <a:pt x="8469" y="9469"/>
                  <a:pt x="8469" y="9469"/>
                </a:cubicBezTo>
                <a:cubicBezTo>
                  <a:pt x="8469" y="9532"/>
                  <a:pt x="8469" y="9594"/>
                  <a:pt x="8500" y="9626"/>
                </a:cubicBezTo>
                <a:cubicBezTo>
                  <a:pt x="8531" y="9657"/>
                  <a:pt x="8563" y="9657"/>
                  <a:pt x="8594" y="9657"/>
                </a:cubicBezTo>
                <a:cubicBezTo>
                  <a:pt x="8625" y="9657"/>
                  <a:pt x="8625" y="9657"/>
                  <a:pt x="8656" y="9657"/>
                </a:cubicBezTo>
                <a:cubicBezTo>
                  <a:pt x="10406" y="8969"/>
                  <a:pt x="10406" y="8969"/>
                  <a:pt x="10406" y="8969"/>
                </a:cubicBezTo>
                <a:cubicBezTo>
                  <a:pt x="10406" y="8938"/>
                  <a:pt x="10438" y="8938"/>
                  <a:pt x="10438" y="8938"/>
                </a:cubicBezTo>
                <a:cubicBezTo>
                  <a:pt x="16063" y="3313"/>
                  <a:pt x="16063" y="3313"/>
                  <a:pt x="16063" y="3313"/>
                </a:cubicBezTo>
                <a:cubicBezTo>
                  <a:pt x="14813" y="2063"/>
                  <a:pt x="14813" y="2063"/>
                  <a:pt x="14813" y="2063"/>
                </a:cubicBezTo>
                <a:lnTo>
                  <a:pt x="9188" y="7688"/>
                </a:lnTo>
                <a:close/>
                <a:moveTo>
                  <a:pt x="17188" y="1594"/>
                </a:moveTo>
                <a:lnTo>
                  <a:pt x="17188" y="1594"/>
                </a:lnTo>
                <a:cubicBezTo>
                  <a:pt x="16531" y="938"/>
                  <a:pt x="16531" y="938"/>
                  <a:pt x="16531" y="938"/>
                </a:cubicBezTo>
                <a:cubicBezTo>
                  <a:pt x="16344" y="782"/>
                  <a:pt x="16094" y="782"/>
                  <a:pt x="15938" y="938"/>
                </a:cubicBezTo>
                <a:cubicBezTo>
                  <a:pt x="15219" y="1657"/>
                  <a:pt x="15219" y="1657"/>
                  <a:pt x="15219" y="1657"/>
                </a:cubicBezTo>
                <a:cubicBezTo>
                  <a:pt x="16469" y="2907"/>
                  <a:pt x="16469" y="2907"/>
                  <a:pt x="16469" y="2907"/>
                </a:cubicBezTo>
                <a:cubicBezTo>
                  <a:pt x="17188" y="2188"/>
                  <a:pt x="17188" y="2188"/>
                  <a:pt x="17188" y="2188"/>
                </a:cubicBezTo>
                <a:cubicBezTo>
                  <a:pt x="17344" y="2032"/>
                  <a:pt x="17344" y="1782"/>
                  <a:pt x="17188" y="1594"/>
                </a:cubicBezTo>
                <a:close/>
                <a:moveTo>
                  <a:pt x="10500" y="4063"/>
                </a:moveTo>
                <a:lnTo>
                  <a:pt x="10500" y="4063"/>
                </a:lnTo>
                <a:cubicBezTo>
                  <a:pt x="10500" y="3157"/>
                  <a:pt x="10500" y="3157"/>
                  <a:pt x="10500" y="3157"/>
                </a:cubicBezTo>
                <a:cubicBezTo>
                  <a:pt x="10500" y="3094"/>
                  <a:pt x="10469" y="3063"/>
                  <a:pt x="10406" y="3063"/>
                </a:cubicBezTo>
                <a:cubicBezTo>
                  <a:pt x="2281" y="3063"/>
                  <a:pt x="2281" y="3063"/>
                  <a:pt x="2281" y="3063"/>
                </a:cubicBezTo>
                <a:cubicBezTo>
                  <a:pt x="2219" y="3063"/>
                  <a:pt x="2156" y="3094"/>
                  <a:pt x="2156" y="3157"/>
                </a:cubicBezTo>
                <a:cubicBezTo>
                  <a:pt x="2156" y="4063"/>
                  <a:pt x="2156" y="4063"/>
                  <a:pt x="2156" y="4063"/>
                </a:cubicBezTo>
                <a:cubicBezTo>
                  <a:pt x="2156" y="4126"/>
                  <a:pt x="2219" y="4188"/>
                  <a:pt x="2281" y="4188"/>
                </a:cubicBezTo>
                <a:cubicBezTo>
                  <a:pt x="10406" y="4188"/>
                  <a:pt x="10406" y="4188"/>
                  <a:pt x="10406" y="4188"/>
                </a:cubicBezTo>
                <a:cubicBezTo>
                  <a:pt x="10469" y="4188"/>
                  <a:pt x="10500" y="4126"/>
                  <a:pt x="10500" y="4063"/>
                </a:cubicBezTo>
                <a:close/>
                <a:moveTo>
                  <a:pt x="10031" y="5751"/>
                </a:moveTo>
                <a:lnTo>
                  <a:pt x="10031" y="5751"/>
                </a:lnTo>
                <a:cubicBezTo>
                  <a:pt x="2281" y="5751"/>
                  <a:pt x="2281" y="5751"/>
                  <a:pt x="2281" y="5751"/>
                </a:cubicBezTo>
                <a:cubicBezTo>
                  <a:pt x="2219" y="5751"/>
                  <a:pt x="2156" y="5813"/>
                  <a:pt x="2156" y="5876"/>
                </a:cubicBezTo>
                <a:cubicBezTo>
                  <a:pt x="2156" y="6782"/>
                  <a:pt x="2156" y="6782"/>
                  <a:pt x="2156" y="6782"/>
                </a:cubicBezTo>
                <a:cubicBezTo>
                  <a:pt x="2156" y="6844"/>
                  <a:pt x="2219" y="6876"/>
                  <a:pt x="2281" y="6876"/>
                </a:cubicBezTo>
                <a:cubicBezTo>
                  <a:pt x="8906" y="6876"/>
                  <a:pt x="8906" y="6876"/>
                  <a:pt x="8906" y="6876"/>
                </a:cubicBezTo>
                <a:lnTo>
                  <a:pt x="10031" y="5751"/>
                </a:lnTo>
                <a:close/>
                <a:moveTo>
                  <a:pt x="2156" y="11282"/>
                </a:moveTo>
                <a:lnTo>
                  <a:pt x="2156" y="11282"/>
                </a:lnTo>
                <a:cubicBezTo>
                  <a:pt x="2156" y="12157"/>
                  <a:pt x="2156" y="12157"/>
                  <a:pt x="2156" y="12157"/>
                </a:cubicBezTo>
                <a:cubicBezTo>
                  <a:pt x="2156" y="12219"/>
                  <a:pt x="2219" y="12282"/>
                  <a:pt x="2281" y="12282"/>
                </a:cubicBezTo>
                <a:cubicBezTo>
                  <a:pt x="10406" y="12282"/>
                  <a:pt x="10406" y="12282"/>
                  <a:pt x="10406" y="12282"/>
                </a:cubicBezTo>
                <a:cubicBezTo>
                  <a:pt x="10469" y="12282"/>
                  <a:pt x="10500" y="12219"/>
                  <a:pt x="10500" y="12157"/>
                </a:cubicBezTo>
                <a:cubicBezTo>
                  <a:pt x="10500" y="11282"/>
                  <a:pt x="10500" y="11282"/>
                  <a:pt x="10500" y="11282"/>
                </a:cubicBezTo>
                <a:cubicBezTo>
                  <a:pt x="10500" y="11219"/>
                  <a:pt x="10469" y="11157"/>
                  <a:pt x="10406" y="11157"/>
                </a:cubicBezTo>
                <a:cubicBezTo>
                  <a:pt x="2281" y="11157"/>
                  <a:pt x="2281" y="11157"/>
                  <a:pt x="2281" y="11157"/>
                </a:cubicBezTo>
                <a:cubicBezTo>
                  <a:pt x="2219" y="11157"/>
                  <a:pt x="2156" y="11219"/>
                  <a:pt x="2156" y="11282"/>
                </a:cubicBezTo>
                <a:close/>
                <a:moveTo>
                  <a:pt x="2156" y="8563"/>
                </a:moveTo>
                <a:lnTo>
                  <a:pt x="2156" y="8563"/>
                </a:lnTo>
                <a:cubicBezTo>
                  <a:pt x="2156" y="9469"/>
                  <a:pt x="2156" y="9469"/>
                  <a:pt x="2156" y="9469"/>
                </a:cubicBezTo>
                <a:cubicBezTo>
                  <a:pt x="2156" y="9532"/>
                  <a:pt x="2219" y="9594"/>
                  <a:pt x="2281" y="9594"/>
                </a:cubicBezTo>
                <a:cubicBezTo>
                  <a:pt x="7563" y="9594"/>
                  <a:pt x="7563" y="9594"/>
                  <a:pt x="7563" y="9594"/>
                </a:cubicBezTo>
                <a:cubicBezTo>
                  <a:pt x="8000" y="8438"/>
                  <a:pt x="8000" y="8438"/>
                  <a:pt x="8000" y="8438"/>
                </a:cubicBezTo>
                <a:cubicBezTo>
                  <a:pt x="2281" y="8438"/>
                  <a:pt x="2281" y="8438"/>
                  <a:pt x="2281" y="8438"/>
                </a:cubicBezTo>
                <a:cubicBezTo>
                  <a:pt x="2219" y="8438"/>
                  <a:pt x="2156" y="8501"/>
                  <a:pt x="2156" y="8563"/>
                </a:cubicBezTo>
                <a:close/>
                <a:moveTo>
                  <a:pt x="11688" y="969"/>
                </a:moveTo>
                <a:lnTo>
                  <a:pt x="11688" y="969"/>
                </a:lnTo>
                <a:cubicBezTo>
                  <a:pt x="11688" y="4094"/>
                  <a:pt x="11688" y="4094"/>
                  <a:pt x="11688" y="4094"/>
                </a:cubicBezTo>
                <a:cubicBezTo>
                  <a:pt x="12688" y="3126"/>
                  <a:pt x="12688" y="3126"/>
                  <a:pt x="12688" y="3126"/>
                </a:cubicBezTo>
                <a:cubicBezTo>
                  <a:pt x="12688" y="751"/>
                  <a:pt x="12688" y="751"/>
                  <a:pt x="12688" y="751"/>
                </a:cubicBezTo>
                <a:cubicBezTo>
                  <a:pt x="12688" y="344"/>
                  <a:pt x="12344" y="0"/>
                  <a:pt x="11938" y="0"/>
                </a:cubicBezTo>
                <a:cubicBezTo>
                  <a:pt x="719" y="0"/>
                  <a:pt x="719" y="0"/>
                  <a:pt x="719" y="0"/>
                </a:cubicBezTo>
                <a:cubicBezTo>
                  <a:pt x="313" y="0"/>
                  <a:pt x="0" y="344"/>
                  <a:pt x="0" y="751"/>
                </a:cubicBezTo>
                <a:cubicBezTo>
                  <a:pt x="0" y="14657"/>
                  <a:pt x="0" y="14657"/>
                  <a:pt x="0" y="14657"/>
                </a:cubicBezTo>
                <a:cubicBezTo>
                  <a:pt x="0" y="15063"/>
                  <a:pt x="313" y="15376"/>
                  <a:pt x="719" y="15376"/>
                </a:cubicBezTo>
                <a:cubicBezTo>
                  <a:pt x="11938" y="15376"/>
                  <a:pt x="11938" y="15376"/>
                  <a:pt x="11938" y="15376"/>
                </a:cubicBezTo>
                <a:cubicBezTo>
                  <a:pt x="12344" y="15376"/>
                  <a:pt x="12688" y="15063"/>
                  <a:pt x="12688" y="14657"/>
                </a:cubicBezTo>
                <a:cubicBezTo>
                  <a:pt x="12688" y="7782"/>
                  <a:pt x="12688" y="7782"/>
                  <a:pt x="12688" y="7782"/>
                </a:cubicBezTo>
                <a:cubicBezTo>
                  <a:pt x="11688" y="8751"/>
                  <a:pt x="11688" y="8751"/>
                  <a:pt x="11688" y="8751"/>
                </a:cubicBezTo>
                <a:cubicBezTo>
                  <a:pt x="11688" y="14251"/>
                  <a:pt x="11688" y="14251"/>
                  <a:pt x="11688" y="14251"/>
                </a:cubicBezTo>
                <a:cubicBezTo>
                  <a:pt x="969" y="14251"/>
                  <a:pt x="969" y="14251"/>
                  <a:pt x="969" y="14251"/>
                </a:cubicBezTo>
                <a:cubicBezTo>
                  <a:pt x="969" y="969"/>
                  <a:pt x="969" y="969"/>
                  <a:pt x="969" y="969"/>
                </a:cubicBezTo>
                <a:lnTo>
                  <a:pt x="11688" y="9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9" name="TextBox 27"/>
          <p:cNvSpPr txBox="1"/>
          <p:nvPr/>
        </p:nvSpPr>
        <p:spPr>
          <a:xfrm>
            <a:off x="6122987" y="2948864"/>
            <a:ext cx="21269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400">
              <a:defRPr/>
            </a:pPr>
            <a:r>
              <a:rPr lang="fr-FR" sz="1200" kern="0" dirty="0">
                <a:solidFill>
                  <a:srgbClr val="FFFFFF"/>
                </a:solidFill>
                <a:latin typeface="Arial"/>
                <a:cs typeface="Arial"/>
              </a:rPr>
              <a:t>C’est le reste à charge moyen de vos salariés pour l’année </a:t>
            </a:r>
            <a:r>
              <a:rPr lang="fr-FR" sz="1200" kern="0" dirty="0" smtClean="0">
                <a:solidFill>
                  <a:srgbClr val="FFFFFF"/>
                </a:solidFill>
                <a:latin typeface="Arial"/>
                <a:cs typeface="Arial"/>
              </a:rPr>
              <a:t>par </a:t>
            </a:r>
            <a:r>
              <a:rPr lang="fr-FR" sz="1200" kern="0" dirty="0">
                <a:solidFill>
                  <a:srgbClr val="FFFFFF"/>
                </a:solidFill>
                <a:latin typeface="Arial"/>
                <a:cs typeface="Arial"/>
              </a:rPr>
              <a:t>acte.</a:t>
            </a:r>
          </a:p>
        </p:txBody>
      </p:sp>
      <p:sp>
        <p:nvSpPr>
          <p:cNvPr id="31" name="Freeform 1"/>
          <p:cNvSpPr>
            <a:spLocks noChangeArrowheads="1"/>
          </p:cNvSpPr>
          <p:nvPr/>
        </p:nvSpPr>
        <p:spPr bwMode="auto">
          <a:xfrm>
            <a:off x="6076844" y="3900372"/>
            <a:ext cx="815944" cy="807485"/>
          </a:xfrm>
          <a:custGeom>
            <a:avLst/>
            <a:gdLst>
              <a:gd name="T0" fmla="*/ 3658 w 21267"/>
              <a:gd name="T1" fmla="*/ 17135 h 21046"/>
              <a:gd name="T2" fmla="*/ 3658 w 21267"/>
              <a:gd name="T3" fmla="*/ 17135 h 21046"/>
              <a:gd name="T4" fmla="*/ 10059 w 21267"/>
              <a:gd name="T5" fmla="*/ 19867 h 21046"/>
              <a:gd name="T6" fmla="*/ 12350 w 21267"/>
              <a:gd name="T7" fmla="*/ 17754 h 21046"/>
              <a:gd name="T8" fmla="*/ 12897 w 21267"/>
              <a:gd name="T9" fmla="*/ 17642 h 21046"/>
              <a:gd name="T10" fmla="*/ 16357 w 21267"/>
              <a:gd name="T11" fmla="*/ 18856 h 21046"/>
              <a:gd name="T12" fmla="*/ 18321 w 21267"/>
              <a:gd name="T13" fmla="*/ 17435 h 21046"/>
              <a:gd name="T14" fmla="*/ 16390 w 21267"/>
              <a:gd name="T15" fmla="*/ 12254 h 21046"/>
              <a:gd name="T16" fmla="*/ 16318 w 21267"/>
              <a:gd name="T17" fmla="*/ 11984 h 21046"/>
              <a:gd name="T18" fmla="*/ 16476 w 21267"/>
              <a:gd name="T19" fmla="*/ 11602 h 21046"/>
              <a:gd name="T20" fmla="*/ 19903 w 21267"/>
              <a:gd name="T21" fmla="*/ 6328 h 21046"/>
              <a:gd name="T22" fmla="*/ 12133 w 21267"/>
              <a:gd name="T23" fmla="*/ 1267 h 21046"/>
              <a:gd name="T24" fmla="*/ 8353 w 21267"/>
              <a:gd name="T25" fmla="*/ 4619 h 21046"/>
              <a:gd name="T26" fmla="*/ 7710 w 21267"/>
              <a:gd name="T27" fmla="*/ 4675 h 21046"/>
              <a:gd name="T28" fmla="*/ 6124 w 21267"/>
              <a:gd name="T29" fmla="*/ 3700 h 21046"/>
              <a:gd name="T30" fmla="*/ 5960 w 21267"/>
              <a:gd name="T31" fmla="*/ 5486 h 21046"/>
              <a:gd name="T32" fmla="*/ 5732 w 21267"/>
              <a:gd name="T33" fmla="*/ 5879 h 21046"/>
              <a:gd name="T34" fmla="*/ 5285 w 21267"/>
              <a:gd name="T35" fmla="*/ 5960 h 21046"/>
              <a:gd name="T36" fmla="*/ 1867 w 21267"/>
              <a:gd name="T37" fmla="*/ 5082 h 21046"/>
              <a:gd name="T38" fmla="*/ 5689 w 21267"/>
              <a:gd name="T39" fmla="*/ 10495 h 21046"/>
              <a:gd name="T40" fmla="*/ 5759 w 21267"/>
              <a:gd name="T41" fmla="*/ 10982 h 21046"/>
              <a:gd name="T42" fmla="*/ 3658 w 21267"/>
              <a:gd name="T43" fmla="*/ 17135 h 21046"/>
              <a:gd name="T44" fmla="*/ 10167 w 21267"/>
              <a:gd name="T45" fmla="*/ 21045 h 21046"/>
              <a:gd name="T46" fmla="*/ 10167 w 21267"/>
              <a:gd name="T47" fmla="*/ 21045 h 21046"/>
              <a:gd name="T48" fmla="*/ 9954 w 21267"/>
              <a:gd name="T49" fmla="*/ 21003 h 21046"/>
              <a:gd name="T50" fmla="*/ 2770 w 21267"/>
              <a:gd name="T51" fmla="*/ 17935 h 21046"/>
              <a:gd name="T52" fmla="*/ 2469 w 21267"/>
              <a:gd name="T53" fmla="*/ 17262 h 21046"/>
              <a:gd name="T54" fmla="*/ 4645 w 21267"/>
              <a:gd name="T55" fmla="*/ 10893 h 21046"/>
              <a:gd name="T56" fmla="*/ 133 w 21267"/>
              <a:gd name="T57" fmla="*/ 4504 h 21046"/>
              <a:gd name="T58" fmla="*/ 129 w 21267"/>
              <a:gd name="T59" fmla="*/ 3884 h 21046"/>
              <a:gd name="T60" fmla="*/ 709 w 21267"/>
              <a:gd name="T61" fmla="*/ 3668 h 21046"/>
              <a:gd name="T62" fmla="*/ 4938 w 21267"/>
              <a:gd name="T63" fmla="*/ 4755 h 21046"/>
              <a:gd name="T64" fmla="*/ 5124 w 21267"/>
              <a:gd name="T65" fmla="*/ 2734 h 21046"/>
              <a:gd name="T66" fmla="*/ 5421 w 21267"/>
              <a:gd name="T67" fmla="*/ 2299 h 21046"/>
              <a:gd name="T68" fmla="*/ 5947 w 21267"/>
              <a:gd name="T69" fmla="*/ 2322 h 21046"/>
              <a:gd name="T70" fmla="*/ 7935 w 21267"/>
              <a:gd name="T71" fmla="*/ 3543 h 21046"/>
              <a:gd name="T72" fmla="*/ 11724 w 21267"/>
              <a:gd name="T73" fmla="*/ 182 h 21046"/>
              <a:gd name="T74" fmla="*/ 12379 w 21267"/>
              <a:gd name="T75" fmla="*/ 134 h 21046"/>
              <a:gd name="T76" fmla="*/ 20946 w 21267"/>
              <a:gd name="T77" fmla="*/ 5714 h 21046"/>
              <a:gd name="T78" fmla="*/ 21105 w 21267"/>
              <a:gd name="T79" fmla="*/ 6460 h 21046"/>
              <a:gd name="T80" fmla="*/ 17473 w 21267"/>
              <a:gd name="T81" fmla="*/ 12055 h 21046"/>
              <a:gd name="T82" fmla="*/ 19478 w 21267"/>
              <a:gd name="T83" fmla="*/ 17445 h 21046"/>
              <a:gd name="T84" fmla="*/ 19288 w 21267"/>
              <a:gd name="T85" fmla="*/ 18071 h 21046"/>
              <a:gd name="T86" fmla="*/ 16762 w 21267"/>
              <a:gd name="T87" fmla="*/ 19901 h 21046"/>
              <a:gd name="T88" fmla="*/ 16266 w 21267"/>
              <a:gd name="T89" fmla="*/ 19973 h 21046"/>
              <a:gd name="T90" fmla="*/ 12845 w 21267"/>
              <a:gd name="T91" fmla="*/ 18772 h 21046"/>
              <a:gd name="T92" fmla="*/ 10536 w 21267"/>
              <a:gd name="T93" fmla="*/ 20902 h 21046"/>
              <a:gd name="T94" fmla="*/ 10167 w 21267"/>
              <a:gd name="T95" fmla="*/ 21045 h 2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267" h="21046">
                <a:moveTo>
                  <a:pt x="3658" y="17135"/>
                </a:moveTo>
                <a:lnTo>
                  <a:pt x="3658" y="17135"/>
                </a:lnTo>
                <a:cubicBezTo>
                  <a:pt x="10059" y="19867"/>
                  <a:pt x="10059" y="19867"/>
                  <a:pt x="10059" y="19867"/>
                </a:cubicBezTo>
                <a:cubicBezTo>
                  <a:pt x="12350" y="17754"/>
                  <a:pt x="12350" y="17754"/>
                  <a:pt x="12350" y="17754"/>
                </a:cubicBezTo>
                <a:cubicBezTo>
                  <a:pt x="12498" y="17619"/>
                  <a:pt x="12708" y="17575"/>
                  <a:pt x="12897" y="17642"/>
                </a:cubicBezTo>
                <a:cubicBezTo>
                  <a:pt x="16357" y="18856"/>
                  <a:pt x="16357" y="18856"/>
                  <a:pt x="16357" y="18856"/>
                </a:cubicBezTo>
                <a:cubicBezTo>
                  <a:pt x="18321" y="17435"/>
                  <a:pt x="18321" y="17435"/>
                  <a:pt x="18321" y="17435"/>
                </a:cubicBezTo>
                <a:cubicBezTo>
                  <a:pt x="17593" y="15454"/>
                  <a:pt x="16546" y="12626"/>
                  <a:pt x="16390" y="12254"/>
                </a:cubicBezTo>
                <a:cubicBezTo>
                  <a:pt x="16343" y="12172"/>
                  <a:pt x="16318" y="12080"/>
                  <a:pt x="16318" y="11984"/>
                </a:cubicBezTo>
                <a:cubicBezTo>
                  <a:pt x="16318" y="11834"/>
                  <a:pt x="16378" y="11700"/>
                  <a:pt x="16476" y="11602"/>
                </a:cubicBezTo>
                <a:cubicBezTo>
                  <a:pt x="16753" y="11221"/>
                  <a:pt x="18599" y="8363"/>
                  <a:pt x="19903" y="6328"/>
                </a:cubicBezTo>
                <a:cubicBezTo>
                  <a:pt x="12133" y="1267"/>
                  <a:pt x="12133" y="1267"/>
                  <a:pt x="12133" y="1267"/>
                </a:cubicBezTo>
                <a:cubicBezTo>
                  <a:pt x="8353" y="4619"/>
                  <a:pt x="8353" y="4619"/>
                  <a:pt x="8353" y="4619"/>
                </a:cubicBezTo>
                <a:cubicBezTo>
                  <a:pt x="8175" y="4777"/>
                  <a:pt x="7913" y="4800"/>
                  <a:pt x="7710" y="4675"/>
                </a:cubicBezTo>
                <a:cubicBezTo>
                  <a:pt x="6124" y="3700"/>
                  <a:pt x="6124" y="3700"/>
                  <a:pt x="6124" y="3700"/>
                </a:cubicBezTo>
                <a:cubicBezTo>
                  <a:pt x="5960" y="5486"/>
                  <a:pt x="5960" y="5486"/>
                  <a:pt x="5960" y="5486"/>
                </a:cubicBezTo>
                <a:cubicBezTo>
                  <a:pt x="5945" y="5644"/>
                  <a:pt x="5862" y="5787"/>
                  <a:pt x="5732" y="5879"/>
                </a:cubicBezTo>
                <a:cubicBezTo>
                  <a:pt x="5603" y="5970"/>
                  <a:pt x="5439" y="6000"/>
                  <a:pt x="5285" y="5960"/>
                </a:cubicBezTo>
                <a:cubicBezTo>
                  <a:pt x="1867" y="5082"/>
                  <a:pt x="1867" y="5082"/>
                  <a:pt x="1867" y="5082"/>
                </a:cubicBezTo>
                <a:cubicBezTo>
                  <a:pt x="5689" y="10495"/>
                  <a:pt x="5689" y="10495"/>
                  <a:pt x="5689" y="10495"/>
                </a:cubicBezTo>
                <a:cubicBezTo>
                  <a:pt x="5789" y="10635"/>
                  <a:pt x="5815" y="10817"/>
                  <a:pt x="5759" y="10982"/>
                </a:cubicBezTo>
                <a:lnTo>
                  <a:pt x="3658" y="17135"/>
                </a:lnTo>
                <a:close/>
                <a:moveTo>
                  <a:pt x="10167" y="21045"/>
                </a:moveTo>
                <a:lnTo>
                  <a:pt x="10167" y="21045"/>
                </a:lnTo>
                <a:cubicBezTo>
                  <a:pt x="10095" y="21045"/>
                  <a:pt x="10023" y="21031"/>
                  <a:pt x="9954" y="21003"/>
                </a:cubicBezTo>
                <a:cubicBezTo>
                  <a:pt x="2770" y="17935"/>
                  <a:pt x="2770" y="17935"/>
                  <a:pt x="2770" y="17935"/>
                </a:cubicBezTo>
                <a:cubicBezTo>
                  <a:pt x="2509" y="17824"/>
                  <a:pt x="2378" y="17530"/>
                  <a:pt x="2469" y="17262"/>
                </a:cubicBezTo>
                <a:cubicBezTo>
                  <a:pt x="4645" y="10893"/>
                  <a:pt x="4645" y="10893"/>
                  <a:pt x="4645" y="10893"/>
                </a:cubicBezTo>
                <a:cubicBezTo>
                  <a:pt x="133" y="4504"/>
                  <a:pt x="133" y="4504"/>
                  <a:pt x="133" y="4504"/>
                </a:cubicBezTo>
                <a:cubicBezTo>
                  <a:pt x="1" y="4319"/>
                  <a:pt x="0" y="4072"/>
                  <a:pt x="129" y="3884"/>
                </a:cubicBezTo>
                <a:cubicBezTo>
                  <a:pt x="257" y="3696"/>
                  <a:pt x="491" y="3610"/>
                  <a:pt x="709" y="3668"/>
                </a:cubicBezTo>
                <a:cubicBezTo>
                  <a:pt x="4938" y="4755"/>
                  <a:pt x="4938" y="4755"/>
                  <a:pt x="4938" y="4755"/>
                </a:cubicBezTo>
                <a:cubicBezTo>
                  <a:pt x="5124" y="2734"/>
                  <a:pt x="5124" y="2734"/>
                  <a:pt x="5124" y="2734"/>
                </a:cubicBezTo>
                <a:cubicBezTo>
                  <a:pt x="5141" y="2548"/>
                  <a:pt x="5253" y="2383"/>
                  <a:pt x="5421" y="2299"/>
                </a:cubicBezTo>
                <a:cubicBezTo>
                  <a:pt x="5588" y="2215"/>
                  <a:pt x="5788" y="2224"/>
                  <a:pt x="5947" y="2322"/>
                </a:cubicBezTo>
                <a:cubicBezTo>
                  <a:pt x="7935" y="3543"/>
                  <a:pt x="7935" y="3543"/>
                  <a:pt x="7935" y="3543"/>
                </a:cubicBezTo>
                <a:cubicBezTo>
                  <a:pt x="11724" y="182"/>
                  <a:pt x="11724" y="182"/>
                  <a:pt x="11724" y="182"/>
                </a:cubicBezTo>
                <a:cubicBezTo>
                  <a:pt x="11907" y="21"/>
                  <a:pt x="12175" y="0"/>
                  <a:pt x="12379" y="134"/>
                </a:cubicBezTo>
                <a:cubicBezTo>
                  <a:pt x="20946" y="5714"/>
                  <a:pt x="20946" y="5714"/>
                  <a:pt x="20946" y="5714"/>
                </a:cubicBezTo>
                <a:cubicBezTo>
                  <a:pt x="21195" y="5876"/>
                  <a:pt x="21266" y="6209"/>
                  <a:pt x="21105" y="6460"/>
                </a:cubicBezTo>
                <a:cubicBezTo>
                  <a:pt x="18759" y="10123"/>
                  <a:pt x="17854" y="11509"/>
                  <a:pt x="17473" y="12055"/>
                </a:cubicBezTo>
                <a:cubicBezTo>
                  <a:pt x="17682" y="12588"/>
                  <a:pt x="18189" y="13935"/>
                  <a:pt x="19478" y="17445"/>
                </a:cubicBezTo>
                <a:cubicBezTo>
                  <a:pt x="19561" y="17674"/>
                  <a:pt x="19483" y="17928"/>
                  <a:pt x="19288" y="18071"/>
                </a:cubicBezTo>
                <a:cubicBezTo>
                  <a:pt x="16762" y="19901"/>
                  <a:pt x="16762" y="19901"/>
                  <a:pt x="16762" y="19901"/>
                </a:cubicBezTo>
                <a:cubicBezTo>
                  <a:pt x="16618" y="20004"/>
                  <a:pt x="16434" y="20030"/>
                  <a:pt x="16266" y="19973"/>
                </a:cubicBezTo>
                <a:cubicBezTo>
                  <a:pt x="12845" y="18772"/>
                  <a:pt x="12845" y="18772"/>
                  <a:pt x="12845" y="18772"/>
                </a:cubicBezTo>
                <a:cubicBezTo>
                  <a:pt x="10536" y="20902"/>
                  <a:pt x="10536" y="20902"/>
                  <a:pt x="10536" y="20902"/>
                </a:cubicBezTo>
                <a:cubicBezTo>
                  <a:pt x="10433" y="20996"/>
                  <a:pt x="10302" y="21045"/>
                  <a:pt x="10167" y="210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2" name="RAC_Min"/>
          <p:cNvSpPr/>
          <p:nvPr/>
        </p:nvSpPr>
        <p:spPr>
          <a:xfrm>
            <a:off x="6787187" y="2217058"/>
            <a:ext cx="18996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b="1" smtClean="0">
                <a:solidFill>
                  <a:schemeClr val="bg1"/>
                </a:solidFill>
              </a:rPr>
              <a:t>2,40 €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3" name="Année_n_1_1"/>
          <p:cNvSpPr txBox="1"/>
          <p:nvPr/>
        </p:nvSpPr>
        <p:spPr>
          <a:xfrm>
            <a:off x="7920448" y="3079993"/>
            <a:ext cx="68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2015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5969642" y="5301208"/>
            <a:ext cx="26708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  <a:latin typeface="Arial Narrow" pitchFamily="34" charset="0"/>
              </a:rPr>
              <a:t>  (Source : www.vie-publique.fr)</a:t>
            </a:r>
            <a:endParaRPr lang="fr-FR" sz="1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206500"/>
            <a:ext cx="5038726" cy="467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9350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3393896" y="5775067"/>
            <a:ext cx="24382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>
                <a:latin typeface="Arial Narrow" pitchFamily="34" charset="0"/>
              </a:rPr>
              <a:t>Et autres mutuelles : </a:t>
            </a:r>
            <a:endParaRPr lang="fr-FR" sz="1000" dirty="0">
              <a:latin typeface="Arial Narrow" pitchFamily="34" charset="0"/>
            </a:endParaRPr>
          </a:p>
        </p:txBody>
      </p:sp>
      <p:sp>
        <p:nvSpPr>
          <p:cNvPr id="13" name="Autres_Mutuelles_2013"/>
          <p:cNvSpPr txBox="1"/>
          <p:nvPr/>
        </p:nvSpPr>
        <p:spPr>
          <a:xfrm>
            <a:off x="4314446" y="5775067"/>
            <a:ext cx="6535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smtClean="0">
                <a:latin typeface="Arial Narrow" pitchFamily="34" charset="0"/>
              </a:rPr>
              <a:t>0,32%</a:t>
            </a:r>
            <a:endParaRPr lang="fr-FR" sz="1000" b="1" dirty="0">
              <a:latin typeface="Arial Narrow" pitchFamily="34" charset="0"/>
            </a:endParaRPr>
          </a:p>
        </p:txBody>
      </p:sp>
      <p:sp>
        <p:nvSpPr>
          <p:cNvPr id="14" name="Date_Arrêté"/>
          <p:cNvSpPr/>
          <p:nvPr/>
        </p:nvSpPr>
        <p:spPr>
          <a:xfrm>
            <a:off x="1799692" y="6069771"/>
            <a:ext cx="95090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120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31/12/2016</a:t>
            </a:r>
            <a:endParaRPr lang="fr-FR" sz="12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5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17" name="Année_n"/>
          <p:cNvSpPr txBox="1"/>
          <p:nvPr/>
        </p:nvSpPr>
        <p:spPr>
          <a:xfrm>
            <a:off x="1907780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rgbClr val="7F7F7F"/>
                </a:solidFill>
                <a:latin typeface="Arial Narrow" pitchFamily="34" charset="0"/>
              </a:rPr>
              <a:t>2016</a:t>
            </a:r>
            <a:endParaRPr lang="fr-FR" dirty="0">
              <a:solidFill>
                <a:srgbClr val="7F7F7F"/>
              </a:solidFill>
              <a:latin typeface="Arial Narrow" pitchFamily="34" charset="0"/>
            </a:endParaRPr>
          </a:p>
        </p:txBody>
      </p:sp>
      <p:sp>
        <p:nvSpPr>
          <p:cNvPr id="21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4F81BD"/>
                </a:solidFill>
                <a:latin typeface="Arial Narrow" pitchFamily="34" charset="0"/>
              </a:rPr>
              <a:t>RÉPARTITION DES DÉPENSES</a:t>
            </a:r>
            <a:r>
              <a:rPr lang="en-US" sz="2800" dirty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 err="1">
                <a:solidFill>
                  <a:srgbClr val="7F7F7F"/>
                </a:solidFill>
                <a:latin typeface="Arial Narrow" pitchFamily="34" charset="0"/>
              </a:rPr>
              <a:t>Consommation</a:t>
            </a: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 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santé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22" name="Straight Connector 13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ZoneTexte 65"/>
          <p:cNvSpPr txBox="1"/>
          <p:nvPr/>
        </p:nvSpPr>
        <p:spPr>
          <a:xfrm>
            <a:off x="326364" y="6032838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933440" y="3749040"/>
            <a:ext cx="2670810" cy="1778000"/>
          </a:xfrm>
          <a:prstGeom prst="rect">
            <a:avLst/>
          </a:prstGeom>
          <a:solidFill>
            <a:srgbClr val="F29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6122987" y="4810169"/>
            <a:ext cx="21269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400">
              <a:defRPr/>
            </a:pPr>
            <a:r>
              <a:rPr lang="fr-FR" sz="1200" kern="0" dirty="0">
                <a:solidFill>
                  <a:srgbClr val="FFFFFF"/>
                </a:solidFill>
                <a:latin typeface="Arial"/>
                <a:cs typeface="Arial"/>
              </a:rPr>
              <a:t>C’est </a:t>
            </a:r>
            <a:r>
              <a:rPr lang="fr-FR" sz="1200" kern="0" dirty="0" smtClean="0">
                <a:solidFill>
                  <a:srgbClr val="FFFFFF"/>
                </a:solidFill>
                <a:latin typeface="Arial"/>
                <a:cs typeface="Arial"/>
              </a:rPr>
              <a:t>le montant moyen du reste à charge des ménages français en 2014.</a:t>
            </a:r>
            <a:endParaRPr lang="fr-FR" sz="1200" kern="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4" name="TextBox 7"/>
          <p:cNvSpPr txBox="1"/>
          <p:nvPr/>
        </p:nvSpPr>
        <p:spPr>
          <a:xfrm>
            <a:off x="7025368" y="4081963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 smtClean="0">
                <a:solidFill>
                  <a:srgbClr val="FFFFFF"/>
                </a:solidFill>
                <a:latin typeface="Arial"/>
                <a:cs typeface="Arial"/>
              </a:rPr>
              <a:t>8,5 </a:t>
            </a:r>
            <a:r>
              <a:rPr lang="fr-FR" sz="4000" b="1" dirty="0">
                <a:solidFill>
                  <a:srgbClr val="FFFFFF"/>
                </a:solidFill>
                <a:latin typeface="Arial"/>
                <a:cs typeface="Arial"/>
              </a:rPr>
              <a:t>€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933440" y="1951847"/>
            <a:ext cx="2671008" cy="1652927"/>
          </a:xfrm>
          <a:prstGeom prst="rect">
            <a:avLst/>
          </a:prstGeom>
          <a:solidFill>
            <a:srgbClr val="1146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26" name="Freeform 1"/>
          <p:cNvSpPr>
            <a:spLocks noChangeArrowheads="1"/>
          </p:cNvSpPr>
          <p:nvPr/>
        </p:nvSpPr>
        <p:spPr bwMode="auto">
          <a:xfrm>
            <a:off x="6122988" y="2111255"/>
            <a:ext cx="769800" cy="682506"/>
          </a:xfrm>
          <a:custGeom>
            <a:avLst/>
            <a:gdLst>
              <a:gd name="T0" fmla="*/ 9188 w 17345"/>
              <a:gd name="T1" fmla="*/ 7688 h 15377"/>
              <a:gd name="T2" fmla="*/ 8469 w 17345"/>
              <a:gd name="T3" fmla="*/ 9469 h 15377"/>
              <a:gd name="T4" fmla="*/ 8594 w 17345"/>
              <a:gd name="T5" fmla="*/ 9657 h 15377"/>
              <a:gd name="T6" fmla="*/ 10406 w 17345"/>
              <a:gd name="T7" fmla="*/ 8969 h 15377"/>
              <a:gd name="T8" fmla="*/ 16063 w 17345"/>
              <a:gd name="T9" fmla="*/ 3313 h 15377"/>
              <a:gd name="T10" fmla="*/ 9188 w 17345"/>
              <a:gd name="T11" fmla="*/ 7688 h 15377"/>
              <a:gd name="T12" fmla="*/ 17188 w 17345"/>
              <a:gd name="T13" fmla="*/ 1594 h 15377"/>
              <a:gd name="T14" fmla="*/ 15938 w 17345"/>
              <a:gd name="T15" fmla="*/ 938 h 15377"/>
              <a:gd name="T16" fmla="*/ 16469 w 17345"/>
              <a:gd name="T17" fmla="*/ 2907 h 15377"/>
              <a:gd name="T18" fmla="*/ 17188 w 17345"/>
              <a:gd name="T19" fmla="*/ 1594 h 15377"/>
              <a:gd name="T20" fmla="*/ 10500 w 17345"/>
              <a:gd name="T21" fmla="*/ 4063 h 15377"/>
              <a:gd name="T22" fmla="*/ 10406 w 17345"/>
              <a:gd name="T23" fmla="*/ 3063 h 15377"/>
              <a:gd name="T24" fmla="*/ 2156 w 17345"/>
              <a:gd name="T25" fmla="*/ 3157 h 15377"/>
              <a:gd name="T26" fmla="*/ 2281 w 17345"/>
              <a:gd name="T27" fmla="*/ 4188 h 15377"/>
              <a:gd name="T28" fmla="*/ 10500 w 17345"/>
              <a:gd name="T29" fmla="*/ 4063 h 15377"/>
              <a:gd name="T30" fmla="*/ 10031 w 17345"/>
              <a:gd name="T31" fmla="*/ 5751 h 15377"/>
              <a:gd name="T32" fmla="*/ 2156 w 17345"/>
              <a:gd name="T33" fmla="*/ 5876 h 15377"/>
              <a:gd name="T34" fmla="*/ 2281 w 17345"/>
              <a:gd name="T35" fmla="*/ 6876 h 15377"/>
              <a:gd name="T36" fmla="*/ 10031 w 17345"/>
              <a:gd name="T37" fmla="*/ 5751 h 15377"/>
              <a:gd name="T38" fmla="*/ 2156 w 17345"/>
              <a:gd name="T39" fmla="*/ 11282 h 15377"/>
              <a:gd name="T40" fmla="*/ 2281 w 17345"/>
              <a:gd name="T41" fmla="*/ 12282 h 15377"/>
              <a:gd name="T42" fmla="*/ 10500 w 17345"/>
              <a:gd name="T43" fmla="*/ 12157 h 15377"/>
              <a:gd name="T44" fmla="*/ 10406 w 17345"/>
              <a:gd name="T45" fmla="*/ 11157 h 15377"/>
              <a:gd name="T46" fmla="*/ 2156 w 17345"/>
              <a:gd name="T47" fmla="*/ 11282 h 15377"/>
              <a:gd name="T48" fmla="*/ 2156 w 17345"/>
              <a:gd name="T49" fmla="*/ 8563 h 15377"/>
              <a:gd name="T50" fmla="*/ 2281 w 17345"/>
              <a:gd name="T51" fmla="*/ 9594 h 15377"/>
              <a:gd name="T52" fmla="*/ 8000 w 17345"/>
              <a:gd name="T53" fmla="*/ 8438 h 15377"/>
              <a:gd name="T54" fmla="*/ 2156 w 17345"/>
              <a:gd name="T55" fmla="*/ 8563 h 15377"/>
              <a:gd name="T56" fmla="*/ 11688 w 17345"/>
              <a:gd name="T57" fmla="*/ 969 h 15377"/>
              <a:gd name="T58" fmla="*/ 12688 w 17345"/>
              <a:gd name="T59" fmla="*/ 3126 h 15377"/>
              <a:gd name="T60" fmla="*/ 11938 w 17345"/>
              <a:gd name="T61" fmla="*/ 0 h 15377"/>
              <a:gd name="T62" fmla="*/ 0 w 17345"/>
              <a:gd name="T63" fmla="*/ 751 h 15377"/>
              <a:gd name="T64" fmla="*/ 719 w 17345"/>
              <a:gd name="T65" fmla="*/ 15376 h 15377"/>
              <a:gd name="T66" fmla="*/ 12688 w 17345"/>
              <a:gd name="T67" fmla="*/ 14657 h 15377"/>
              <a:gd name="T68" fmla="*/ 11688 w 17345"/>
              <a:gd name="T69" fmla="*/ 8751 h 15377"/>
              <a:gd name="T70" fmla="*/ 969 w 17345"/>
              <a:gd name="T71" fmla="*/ 14251 h 15377"/>
              <a:gd name="T72" fmla="*/ 11688 w 17345"/>
              <a:gd name="T73" fmla="*/ 969 h 15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345" h="15377">
                <a:moveTo>
                  <a:pt x="9188" y="7688"/>
                </a:moveTo>
                <a:lnTo>
                  <a:pt x="9188" y="7688"/>
                </a:lnTo>
                <a:cubicBezTo>
                  <a:pt x="9188" y="7688"/>
                  <a:pt x="9188" y="7719"/>
                  <a:pt x="9156" y="7719"/>
                </a:cubicBezTo>
                <a:cubicBezTo>
                  <a:pt x="8469" y="9469"/>
                  <a:pt x="8469" y="9469"/>
                  <a:pt x="8469" y="9469"/>
                </a:cubicBezTo>
                <a:cubicBezTo>
                  <a:pt x="8469" y="9532"/>
                  <a:pt x="8469" y="9594"/>
                  <a:pt x="8500" y="9626"/>
                </a:cubicBezTo>
                <a:cubicBezTo>
                  <a:pt x="8531" y="9657"/>
                  <a:pt x="8563" y="9657"/>
                  <a:pt x="8594" y="9657"/>
                </a:cubicBezTo>
                <a:cubicBezTo>
                  <a:pt x="8625" y="9657"/>
                  <a:pt x="8625" y="9657"/>
                  <a:pt x="8656" y="9657"/>
                </a:cubicBezTo>
                <a:cubicBezTo>
                  <a:pt x="10406" y="8969"/>
                  <a:pt x="10406" y="8969"/>
                  <a:pt x="10406" y="8969"/>
                </a:cubicBezTo>
                <a:cubicBezTo>
                  <a:pt x="10406" y="8938"/>
                  <a:pt x="10438" y="8938"/>
                  <a:pt x="10438" y="8938"/>
                </a:cubicBezTo>
                <a:cubicBezTo>
                  <a:pt x="16063" y="3313"/>
                  <a:pt x="16063" y="3313"/>
                  <a:pt x="16063" y="3313"/>
                </a:cubicBezTo>
                <a:cubicBezTo>
                  <a:pt x="14813" y="2063"/>
                  <a:pt x="14813" y="2063"/>
                  <a:pt x="14813" y="2063"/>
                </a:cubicBezTo>
                <a:lnTo>
                  <a:pt x="9188" y="7688"/>
                </a:lnTo>
                <a:close/>
                <a:moveTo>
                  <a:pt x="17188" y="1594"/>
                </a:moveTo>
                <a:lnTo>
                  <a:pt x="17188" y="1594"/>
                </a:lnTo>
                <a:cubicBezTo>
                  <a:pt x="16531" y="938"/>
                  <a:pt x="16531" y="938"/>
                  <a:pt x="16531" y="938"/>
                </a:cubicBezTo>
                <a:cubicBezTo>
                  <a:pt x="16344" y="782"/>
                  <a:pt x="16094" y="782"/>
                  <a:pt x="15938" y="938"/>
                </a:cubicBezTo>
                <a:cubicBezTo>
                  <a:pt x="15219" y="1657"/>
                  <a:pt x="15219" y="1657"/>
                  <a:pt x="15219" y="1657"/>
                </a:cubicBezTo>
                <a:cubicBezTo>
                  <a:pt x="16469" y="2907"/>
                  <a:pt x="16469" y="2907"/>
                  <a:pt x="16469" y="2907"/>
                </a:cubicBezTo>
                <a:cubicBezTo>
                  <a:pt x="17188" y="2188"/>
                  <a:pt x="17188" y="2188"/>
                  <a:pt x="17188" y="2188"/>
                </a:cubicBezTo>
                <a:cubicBezTo>
                  <a:pt x="17344" y="2032"/>
                  <a:pt x="17344" y="1782"/>
                  <a:pt x="17188" y="1594"/>
                </a:cubicBezTo>
                <a:close/>
                <a:moveTo>
                  <a:pt x="10500" y="4063"/>
                </a:moveTo>
                <a:lnTo>
                  <a:pt x="10500" y="4063"/>
                </a:lnTo>
                <a:cubicBezTo>
                  <a:pt x="10500" y="3157"/>
                  <a:pt x="10500" y="3157"/>
                  <a:pt x="10500" y="3157"/>
                </a:cubicBezTo>
                <a:cubicBezTo>
                  <a:pt x="10500" y="3094"/>
                  <a:pt x="10469" y="3063"/>
                  <a:pt x="10406" y="3063"/>
                </a:cubicBezTo>
                <a:cubicBezTo>
                  <a:pt x="2281" y="3063"/>
                  <a:pt x="2281" y="3063"/>
                  <a:pt x="2281" y="3063"/>
                </a:cubicBezTo>
                <a:cubicBezTo>
                  <a:pt x="2219" y="3063"/>
                  <a:pt x="2156" y="3094"/>
                  <a:pt x="2156" y="3157"/>
                </a:cubicBezTo>
                <a:cubicBezTo>
                  <a:pt x="2156" y="4063"/>
                  <a:pt x="2156" y="4063"/>
                  <a:pt x="2156" y="4063"/>
                </a:cubicBezTo>
                <a:cubicBezTo>
                  <a:pt x="2156" y="4126"/>
                  <a:pt x="2219" y="4188"/>
                  <a:pt x="2281" y="4188"/>
                </a:cubicBezTo>
                <a:cubicBezTo>
                  <a:pt x="10406" y="4188"/>
                  <a:pt x="10406" y="4188"/>
                  <a:pt x="10406" y="4188"/>
                </a:cubicBezTo>
                <a:cubicBezTo>
                  <a:pt x="10469" y="4188"/>
                  <a:pt x="10500" y="4126"/>
                  <a:pt x="10500" y="4063"/>
                </a:cubicBezTo>
                <a:close/>
                <a:moveTo>
                  <a:pt x="10031" y="5751"/>
                </a:moveTo>
                <a:lnTo>
                  <a:pt x="10031" y="5751"/>
                </a:lnTo>
                <a:cubicBezTo>
                  <a:pt x="2281" y="5751"/>
                  <a:pt x="2281" y="5751"/>
                  <a:pt x="2281" y="5751"/>
                </a:cubicBezTo>
                <a:cubicBezTo>
                  <a:pt x="2219" y="5751"/>
                  <a:pt x="2156" y="5813"/>
                  <a:pt x="2156" y="5876"/>
                </a:cubicBezTo>
                <a:cubicBezTo>
                  <a:pt x="2156" y="6782"/>
                  <a:pt x="2156" y="6782"/>
                  <a:pt x="2156" y="6782"/>
                </a:cubicBezTo>
                <a:cubicBezTo>
                  <a:pt x="2156" y="6844"/>
                  <a:pt x="2219" y="6876"/>
                  <a:pt x="2281" y="6876"/>
                </a:cubicBezTo>
                <a:cubicBezTo>
                  <a:pt x="8906" y="6876"/>
                  <a:pt x="8906" y="6876"/>
                  <a:pt x="8906" y="6876"/>
                </a:cubicBezTo>
                <a:lnTo>
                  <a:pt x="10031" y="5751"/>
                </a:lnTo>
                <a:close/>
                <a:moveTo>
                  <a:pt x="2156" y="11282"/>
                </a:moveTo>
                <a:lnTo>
                  <a:pt x="2156" y="11282"/>
                </a:lnTo>
                <a:cubicBezTo>
                  <a:pt x="2156" y="12157"/>
                  <a:pt x="2156" y="12157"/>
                  <a:pt x="2156" y="12157"/>
                </a:cubicBezTo>
                <a:cubicBezTo>
                  <a:pt x="2156" y="12219"/>
                  <a:pt x="2219" y="12282"/>
                  <a:pt x="2281" y="12282"/>
                </a:cubicBezTo>
                <a:cubicBezTo>
                  <a:pt x="10406" y="12282"/>
                  <a:pt x="10406" y="12282"/>
                  <a:pt x="10406" y="12282"/>
                </a:cubicBezTo>
                <a:cubicBezTo>
                  <a:pt x="10469" y="12282"/>
                  <a:pt x="10500" y="12219"/>
                  <a:pt x="10500" y="12157"/>
                </a:cubicBezTo>
                <a:cubicBezTo>
                  <a:pt x="10500" y="11282"/>
                  <a:pt x="10500" y="11282"/>
                  <a:pt x="10500" y="11282"/>
                </a:cubicBezTo>
                <a:cubicBezTo>
                  <a:pt x="10500" y="11219"/>
                  <a:pt x="10469" y="11157"/>
                  <a:pt x="10406" y="11157"/>
                </a:cubicBezTo>
                <a:cubicBezTo>
                  <a:pt x="2281" y="11157"/>
                  <a:pt x="2281" y="11157"/>
                  <a:pt x="2281" y="11157"/>
                </a:cubicBezTo>
                <a:cubicBezTo>
                  <a:pt x="2219" y="11157"/>
                  <a:pt x="2156" y="11219"/>
                  <a:pt x="2156" y="11282"/>
                </a:cubicBezTo>
                <a:close/>
                <a:moveTo>
                  <a:pt x="2156" y="8563"/>
                </a:moveTo>
                <a:lnTo>
                  <a:pt x="2156" y="8563"/>
                </a:lnTo>
                <a:cubicBezTo>
                  <a:pt x="2156" y="9469"/>
                  <a:pt x="2156" y="9469"/>
                  <a:pt x="2156" y="9469"/>
                </a:cubicBezTo>
                <a:cubicBezTo>
                  <a:pt x="2156" y="9532"/>
                  <a:pt x="2219" y="9594"/>
                  <a:pt x="2281" y="9594"/>
                </a:cubicBezTo>
                <a:cubicBezTo>
                  <a:pt x="7563" y="9594"/>
                  <a:pt x="7563" y="9594"/>
                  <a:pt x="7563" y="9594"/>
                </a:cubicBezTo>
                <a:cubicBezTo>
                  <a:pt x="8000" y="8438"/>
                  <a:pt x="8000" y="8438"/>
                  <a:pt x="8000" y="8438"/>
                </a:cubicBezTo>
                <a:cubicBezTo>
                  <a:pt x="2281" y="8438"/>
                  <a:pt x="2281" y="8438"/>
                  <a:pt x="2281" y="8438"/>
                </a:cubicBezTo>
                <a:cubicBezTo>
                  <a:pt x="2219" y="8438"/>
                  <a:pt x="2156" y="8501"/>
                  <a:pt x="2156" y="8563"/>
                </a:cubicBezTo>
                <a:close/>
                <a:moveTo>
                  <a:pt x="11688" y="969"/>
                </a:moveTo>
                <a:lnTo>
                  <a:pt x="11688" y="969"/>
                </a:lnTo>
                <a:cubicBezTo>
                  <a:pt x="11688" y="4094"/>
                  <a:pt x="11688" y="4094"/>
                  <a:pt x="11688" y="4094"/>
                </a:cubicBezTo>
                <a:cubicBezTo>
                  <a:pt x="12688" y="3126"/>
                  <a:pt x="12688" y="3126"/>
                  <a:pt x="12688" y="3126"/>
                </a:cubicBezTo>
                <a:cubicBezTo>
                  <a:pt x="12688" y="751"/>
                  <a:pt x="12688" y="751"/>
                  <a:pt x="12688" y="751"/>
                </a:cubicBezTo>
                <a:cubicBezTo>
                  <a:pt x="12688" y="344"/>
                  <a:pt x="12344" y="0"/>
                  <a:pt x="11938" y="0"/>
                </a:cubicBezTo>
                <a:cubicBezTo>
                  <a:pt x="719" y="0"/>
                  <a:pt x="719" y="0"/>
                  <a:pt x="719" y="0"/>
                </a:cubicBezTo>
                <a:cubicBezTo>
                  <a:pt x="313" y="0"/>
                  <a:pt x="0" y="344"/>
                  <a:pt x="0" y="751"/>
                </a:cubicBezTo>
                <a:cubicBezTo>
                  <a:pt x="0" y="14657"/>
                  <a:pt x="0" y="14657"/>
                  <a:pt x="0" y="14657"/>
                </a:cubicBezTo>
                <a:cubicBezTo>
                  <a:pt x="0" y="15063"/>
                  <a:pt x="313" y="15376"/>
                  <a:pt x="719" y="15376"/>
                </a:cubicBezTo>
                <a:cubicBezTo>
                  <a:pt x="11938" y="15376"/>
                  <a:pt x="11938" y="15376"/>
                  <a:pt x="11938" y="15376"/>
                </a:cubicBezTo>
                <a:cubicBezTo>
                  <a:pt x="12344" y="15376"/>
                  <a:pt x="12688" y="15063"/>
                  <a:pt x="12688" y="14657"/>
                </a:cubicBezTo>
                <a:cubicBezTo>
                  <a:pt x="12688" y="7782"/>
                  <a:pt x="12688" y="7782"/>
                  <a:pt x="12688" y="7782"/>
                </a:cubicBezTo>
                <a:cubicBezTo>
                  <a:pt x="11688" y="8751"/>
                  <a:pt x="11688" y="8751"/>
                  <a:pt x="11688" y="8751"/>
                </a:cubicBezTo>
                <a:cubicBezTo>
                  <a:pt x="11688" y="14251"/>
                  <a:pt x="11688" y="14251"/>
                  <a:pt x="11688" y="14251"/>
                </a:cubicBezTo>
                <a:cubicBezTo>
                  <a:pt x="969" y="14251"/>
                  <a:pt x="969" y="14251"/>
                  <a:pt x="969" y="14251"/>
                </a:cubicBezTo>
                <a:cubicBezTo>
                  <a:pt x="969" y="969"/>
                  <a:pt x="969" y="969"/>
                  <a:pt x="969" y="969"/>
                </a:cubicBezTo>
                <a:lnTo>
                  <a:pt x="11688" y="9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" name="TextBox 27"/>
          <p:cNvSpPr txBox="1"/>
          <p:nvPr/>
        </p:nvSpPr>
        <p:spPr>
          <a:xfrm>
            <a:off x="6122987" y="2948864"/>
            <a:ext cx="21269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400">
              <a:defRPr/>
            </a:pPr>
            <a:r>
              <a:rPr lang="fr-FR" sz="1200" kern="0" dirty="0">
                <a:solidFill>
                  <a:srgbClr val="FFFFFF"/>
                </a:solidFill>
                <a:latin typeface="Arial"/>
                <a:cs typeface="Arial"/>
              </a:rPr>
              <a:t>C’est le reste à charge moyen de vos salariés pour l’année </a:t>
            </a:r>
            <a:r>
              <a:rPr lang="fr-FR" sz="1200" kern="0" dirty="0" smtClean="0">
                <a:solidFill>
                  <a:srgbClr val="FFFFFF"/>
                </a:solidFill>
                <a:latin typeface="Arial"/>
                <a:cs typeface="Arial"/>
              </a:rPr>
              <a:t>                         par </a:t>
            </a:r>
            <a:r>
              <a:rPr lang="fr-FR" sz="1200" kern="0" dirty="0">
                <a:solidFill>
                  <a:srgbClr val="FFFFFF"/>
                </a:solidFill>
                <a:latin typeface="Arial"/>
                <a:cs typeface="Arial"/>
              </a:rPr>
              <a:t>acte.</a:t>
            </a:r>
          </a:p>
        </p:txBody>
      </p:sp>
      <p:sp>
        <p:nvSpPr>
          <p:cNvPr id="29" name="Freeform 1"/>
          <p:cNvSpPr>
            <a:spLocks noChangeArrowheads="1"/>
          </p:cNvSpPr>
          <p:nvPr/>
        </p:nvSpPr>
        <p:spPr bwMode="auto">
          <a:xfrm>
            <a:off x="6076844" y="3900372"/>
            <a:ext cx="815944" cy="807485"/>
          </a:xfrm>
          <a:custGeom>
            <a:avLst/>
            <a:gdLst>
              <a:gd name="T0" fmla="*/ 3658 w 21267"/>
              <a:gd name="T1" fmla="*/ 17135 h 21046"/>
              <a:gd name="T2" fmla="*/ 3658 w 21267"/>
              <a:gd name="T3" fmla="*/ 17135 h 21046"/>
              <a:gd name="T4" fmla="*/ 10059 w 21267"/>
              <a:gd name="T5" fmla="*/ 19867 h 21046"/>
              <a:gd name="T6" fmla="*/ 12350 w 21267"/>
              <a:gd name="T7" fmla="*/ 17754 h 21046"/>
              <a:gd name="T8" fmla="*/ 12897 w 21267"/>
              <a:gd name="T9" fmla="*/ 17642 h 21046"/>
              <a:gd name="T10" fmla="*/ 16357 w 21267"/>
              <a:gd name="T11" fmla="*/ 18856 h 21046"/>
              <a:gd name="T12" fmla="*/ 18321 w 21267"/>
              <a:gd name="T13" fmla="*/ 17435 h 21046"/>
              <a:gd name="T14" fmla="*/ 16390 w 21267"/>
              <a:gd name="T15" fmla="*/ 12254 h 21046"/>
              <a:gd name="T16" fmla="*/ 16318 w 21267"/>
              <a:gd name="T17" fmla="*/ 11984 h 21046"/>
              <a:gd name="T18" fmla="*/ 16476 w 21267"/>
              <a:gd name="T19" fmla="*/ 11602 h 21046"/>
              <a:gd name="T20" fmla="*/ 19903 w 21267"/>
              <a:gd name="T21" fmla="*/ 6328 h 21046"/>
              <a:gd name="T22" fmla="*/ 12133 w 21267"/>
              <a:gd name="T23" fmla="*/ 1267 h 21046"/>
              <a:gd name="T24" fmla="*/ 8353 w 21267"/>
              <a:gd name="T25" fmla="*/ 4619 h 21046"/>
              <a:gd name="T26" fmla="*/ 7710 w 21267"/>
              <a:gd name="T27" fmla="*/ 4675 h 21046"/>
              <a:gd name="T28" fmla="*/ 6124 w 21267"/>
              <a:gd name="T29" fmla="*/ 3700 h 21046"/>
              <a:gd name="T30" fmla="*/ 5960 w 21267"/>
              <a:gd name="T31" fmla="*/ 5486 h 21046"/>
              <a:gd name="T32" fmla="*/ 5732 w 21267"/>
              <a:gd name="T33" fmla="*/ 5879 h 21046"/>
              <a:gd name="T34" fmla="*/ 5285 w 21267"/>
              <a:gd name="T35" fmla="*/ 5960 h 21046"/>
              <a:gd name="T36" fmla="*/ 1867 w 21267"/>
              <a:gd name="T37" fmla="*/ 5082 h 21046"/>
              <a:gd name="T38" fmla="*/ 5689 w 21267"/>
              <a:gd name="T39" fmla="*/ 10495 h 21046"/>
              <a:gd name="T40" fmla="*/ 5759 w 21267"/>
              <a:gd name="T41" fmla="*/ 10982 h 21046"/>
              <a:gd name="T42" fmla="*/ 3658 w 21267"/>
              <a:gd name="T43" fmla="*/ 17135 h 21046"/>
              <a:gd name="T44" fmla="*/ 10167 w 21267"/>
              <a:gd name="T45" fmla="*/ 21045 h 21046"/>
              <a:gd name="T46" fmla="*/ 10167 w 21267"/>
              <a:gd name="T47" fmla="*/ 21045 h 21046"/>
              <a:gd name="T48" fmla="*/ 9954 w 21267"/>
              <a:gd name="T49" fmla="*/ 21003 h 21046"/>
              <a:gd name="T50" fmla="*/ 2770 w 21267"/>
              <a:gd name="T51" fmla="*/ 17935 h 21046"/>
              <a:gd name="T52" fmla="*/ 2469 w 21267"/>
              <a:gd name="T53" fmla="*/ 17262 h 21046"/>
              <a:gd name="T54" fmla="*/ 4645 w 21267"/>
              <a:gd name="T55" fmla="*/ 10893 h 21046"/>
              <a:gd name="T56" fmla="*/ 133 w 21267"/>
              <a:gd name="T57" fmla="*/ 4504 h 21046"/>
              <a:gd name="T58" fmla="*/ 129 w 21267"/>
              <a:gd name="T59" fmla="*/ 3884 h 21046"/>
              <a:gd name="T60" fmla="*/ 709 w 21267"/>
              <a:gd name="T61" fmla="*/ 3668 h 21046"/>
              <a:gd name="T62" fmla="*/ 4938 w 21267"/>
              <a:gd name="T63" fmla="*/ 4755 h 21046"/>
              <a:gd name="T64" fmla="*/ 5124 w 21267"/>
              <a:gd name="T65" fmla="*/ 2734 h 21046"/>
              <a:gd name="T66" fmla="*/ 5421 w 21267"/>
              <a:gd name="T67" fmla="*/ 2299 h 21046"/>
              <a:gd name="T68" fmla="*/ 5947 w 21267"/>
              <a:gd name="T69" fmla="*/ 2322 h 21046"/>
              <a:gd name="T70" fmla="*/ 7935 w 21267"/>
              <a:gd name="T71" fmla="*/ 3543 h 21046"/>
              <a:gd name="T72" fmla="*/ 11724 w 21267"/>
              <a:gd name="T73" fmla="*/ 182 h 21046"/>
              <a:gd name="T74" fmla="*/ 12379 w 21267"/>
              <a:gd name="T75" fmla="*/ 134 h 21046"/>
              <a:gd name="T76" fmla="*/ 20946 w 21267"/>
              <a:gd name="T77" fmla="*/ 5714 h 21046"/>
              <a:gd name="T78" fmla="*/ 21105 w 21267"/>
              <a:gd name="T79" fmla="*/ 6460 h 21046"/>
              <a:gd name="T80" fmla="*/ 17473 w 21267"/>
              <a:gd name="T81" fmla="*/ 12055 h 21046"/>
              <a:gd name="T82" fmla="*/ 19478 w 21267"/>
              <a:gd name="T83" fmla="*/ 17445 h 21046"/>
              <a:gd name="T84" fmla="*/ 19288 w 21267"/>
              <a:gd name="T85" fmla="*/ 18071 h 21046"/>
              <a:gd name="T86" fmla="*/ 16762 w 21267"/>
              <a:gd name="T87" fmla="*/ 19901 h 21046"/>
              <a:gd name="T88" fmla="*/ 16266 w 21267"/>
              <a:gd name="T89" fmla="*/ 19973 h 21046"/>
              <a:gd name="T90" fmla="*/ 12845 w 21267"/>
              <a:gd name="T91" fmla="*/ 18772 h 21046"/>
              <a:gd name="T92" fmla="*/ 10536 w 21267"/>
              <a:gd name="T93" fmla="*/ 20902 h 21046"/>
              <a:gd name="T94" fmla="*/ 10167 w 21267"/>
              <a:gd name="T95" fmla="*/ 21045 h 2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267" h="21046">
                <a:moveTo>
                  <a:pt x="3658" y="17135"/>
                </a:moveTo>
                <a:lnTo>
                  <a:pt x="3658" y="17135"/>
                </a:lnTo>
                <a:cubicBezTo>
                  <a:pt x="10059" y="19867"/>
                  <a:pt x="10059" y="19867"/>
                  <a:pt x="10059" y="19867"/>
                </a:cubicBezTo>
                <a:cubicBezTo>
                  <a:pt x="12350" y="17754"/>
                  <a:pt x="12350" y="17754"/>
                  <a:pt x="12350" y="17754"/>
                </a:cubicBezTo>
                <a:cubicBezTo>
                  <a:pt x="12498" y="17619"/>
                  <a:pt x="12708" y="17575"/>
                  <a:pt x="12897" y="17642"/>
                </a:cubicBezTo>
                <a:cubicBezTo>
                  <a:pt x="16357" y="18856"/>
                  <a:pt x="16357" y="18856"/>
                  <a:pt x="16357" y="18856"/>
                </a:cubicBezTo>
                <a:cubicBezTo>
                  <a:pt x="18321" y="17435"/>
                  <a:pt x="18321" y="17435"/>
                  <a:pt x="18321" y="17435"/>
                </a:cubicBezTo>
                <a:cubicBezTo>
                  <a:pt x="17593" y="15454"/>
                  <a:pt x="16546" y="12626"/>
                  <a:pt x="16390" y="12254"/>
                </a:cubicBezTo>
                <a:cubicBezTo>
                  <a:pt x="16343" y="12172"/>
                  <a:pt x="16318" y="12080"/>
                  <a:pt x="16318" y="11984"/>
                </a:cubicBezTo>
                <a:cubicBezTo>
                  <a:pt x="16318" y="11834"/>
                  <a:pt x="16378" y="11700"/>
                  <a:pt x="16476" y="11602"/>
                </a:cubicBezTo>
                <a:cubicBezTo>
                  <a:pt x="16753" y="11221"/>
                  <a:pt x="18599" y="8363"/>
                  <a:pt x="19903" y="6328"/>
                </a:cubicBezTo>
                <a:cubicBezTo>
                  <a:pt x="12133" y="1267"/>
                  <a:pt x="12133" y="1267"/>
                  <a:pt x="12133" y="1267"/>
                </a:cubicBezTo>
                <a:cubicBezTo>
                  <a:pt x="8353" y="4619"/>
                  <a:pt x="8353" y="4619"/>
                  <a:pt x="8353" y="4619"/>
                </a:cubicBezTo>
                <a:cubicBezTo>
                  <a:pt x="8175" y="4777"/>
                  <a:pt x="7913" y="4800"/>
                  <a:pt x="7710" y="4675"/>
                </a:cubicBezTo>
                <a:cubicBezTo>
                  <a:pt x="6124" y="3700"/>
                  <a:pt x="6124" y="3700"/>
                  <a:pt x="6124" y="3700"/>
                </a:cubicBezTo>
                <a:cubicBezTo>
                  <a:pt x="5960" y="5486"/>
                  <a:pt x="5960" y="5486"/>
                  <a:pt x="5960" y="5486"/>
                </a:cubicBezTo>
                <a:cubicBezTo>
                  <a:pt x="5945" y="5644"/>
                  <a:pt x="5862" y="5787"/>
                  <a:pt x="5732" y="5879"/>
                </a:cubicBezTo>
                <a:cubicBezTo>
                  <a:pt x="5603" y="5970"/>
                  <a:pt x="5439" y="6000"/>
                  <a:pt x="5285" y="5960"/>
                </a:cubicBezTo>
                <a:cubicBezTo>
                  <a:pt x="1867" y="5082"/>
                  <a:pt x="1867" y="5082"/>
                  <a:pt x="1867" y="5082"/>
                </a:cubicBezTo>
                <a:cubicBezTo>
                  <a:pt x="5689" y="10495"/>
                  <a:pt x="5689" y="10495"/>
                  <a:pt x="5689" y="10495"/>
                </a:cubicBezTo>
                <a:cubicBezTo>
                  <a:pt x="5789" y="10635"/>
                  <a:pt x="5815" y="10817"/>
                  <a:pt x="5759" y="10982"/>
                </a:cubicBezTo>
                <a:lnTo>
                  <a:pt x="3658" y="17135"/>
                </a:lnTo>
                <a:close/>
                <a:moveTo>
                  <a:pt x="10167" y="21045"/>
                </a:moveTo>
                <a:lnTo>
                  <a:pt x="10167" y="21045"/>
                </a:lnTo>
                <a:cubicBezTo>
                  <a:pt x="10095" y="21045"/>
                  <a:pt x="10023" y="21031"/>
                  <a:pt x="9954" y="21003"/>
                </a:cubicBezTo>
                <a:cubicBezTo>
                  <a:pt x="2770" y="17935"/>
                  <a:pt x="2770" y="17935"/>
                  <a:pt x="2770" y="17935"/>
                </a:cubicBezTo>
                <a:cubicBezTo>
                  <a:pt x="2509" y="17824"/>
                  <a:pt x="2378" y="17530"/>
                  <a:pt x="2469" y="17262"/>
                </a:cubicBezTo>
                <a:cubicBezTo>
                  <a:pt x="4645" y="10893"/>
                  <a:pt x="4645" y="10893"/>
                  <a:pt x="4645" y="10893"/>
                </a:cubicBezTo>
                <a:cubicBezTo>
                  <a:pt x="133" y="4504"/>
                  <a:pt x="133" y="4504"/>
                  <a:pt x="133" y="4504"/>
                </a:cubicBezTo>
                <a:cubicBezTo>
                  <a:pt x="1" y="4319"/>
                  <a:pt x="0" y="4072"/>
                  <a:pt x="129" y="3884"/>
                </a:cubicBezTo>
                <a:cubicBezTo>
                  <a:pt x="257" y="3696"/>
                  <a:pt x="491" y="3610"/>
                  <a:pt x="709" y="3668"/>
                </a:cubicBezTo>
                <a:cubicBezTo>
                  <a:pt x="4938" y="4755"/>
                  <a:pt x="4938" y="4755"/>
                  <a:pt x="4938" y="4755"/>
                </a:cubicBezTo>
                <a:cubicBezTo>
                  <a:pt x="5124" y="2734"/>
                  <a:pt x="5124" y="2734"/>
                  <a:pt x="5124" y="2734"/>
                </a:cubicBezTo>
                <a:cubicBezTo>
                  <a:pt x="5141" y="2548"/>
                  <a:pt x="5253" y="2383"/>
                  <a:pt x="5421" y="2299"/>
                </a:cubicBezTo>
                <a:cubicBezTo>
                  <a:pt x="5588" y="2215"/>
                  <a:pt x="5788" y="2224"/>
                  <a:pt x="5947" y="2322"/>
                </a:cubicBezTo>
                <a:cubicBezTo>
                  <a:pt x="7935" y="3543"/>
                  <a:pt x="7935" y="3543"/>
                  <a:pt x="7935" y="3543"/>
                </a:cubicBezTo>
                <a:cubicBezTo>
                  <a:pt x="11724" y="182"/>
                  <a:pt x="11724" y="182"/>
                  <a:pt x="11724" y="182"/>
                </a:cubicBezTo>
                <a:cubicBezTo>
                  <a:pt x="11907" y="21"/>
                  <a:pt x="12175" y="0"/>
                  <a:pt x="12379" y="134"/>
                </a:cubicBezTo>
                <a:cubicBezTo>
                  <a:pt x="20946" y="5714"/>
                  <a:pt x="20946" y="5714"/>
                  <a:pt x="20946" y="5714"/>
                </a:cubicBezTo>
                <a:cubicBezTo>
                  <a:pt x="21195" y="5876"/>
                  <a:pt x="21266" y="6209"/>
                  <a:pt x="21105" y="6460"/>
                </a:cubicBezTo>
                <a:cubicBezTo>
                  <a:pt x="18759" y="10123"/>
                  <a:pt x="17854" y="11509"/>
                  <a:pt x="17473" y="12055"/>
                </a:cubicBezTo>
                <a:cubicBezTo>
                  <a:pt x="17682" y="12588"/>
                  <a:pt x="18189" y="13935"/>
                  <a:pt x="19478" y="17445"/>
                </a:cubicBezTo>
                <a:cubicBezTo>
                  <a:pt x="19561" y="17674"/>
                  <a:pt x="19483" y="17928"/>
                  <a:pt x="19288" y="18071"/>
                </a:cubicBezTo>
                <a:cubicBezTo>
                  <a:pt x="16762" y="19901"/>
                  <a:pt x="16762" y="19901"/>
                  <a:pt x="16762" y="19901"/>
                </a:cubicBezTo>
                <a:cubicBezTo>
                  <a:pt x="16618" y="20004"/>
                  <a:pt x="16434" y="20030"/>
                  <a:pt x="16266" y="19973"/>
                </a:cubicBezTo>
                <a:cubicBezTo>
                  <a:pt x="12845" y="18772"/>
                  <a:pt x="12845" y="18772"/>
                  <a:pt x="12845" y="18772"/>
                </a:cubicBezTo>
                <a:cubicBezTo>
                  <a:pt x="10536" y="20902"/>
                  <a:pt x="10536" y="20902"/>
                  <a:pt x="10536" y="20902"/>
                </a:cubicBezTo>
                <a:cubicBezTo>
                  <a:pt x="10433" y="20996"/>
                  <a:pt x="10302" y="21045"/>
                  <a:pt x="10167" y="210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" name="RAC_Min"/>
          <p:cNvSpPr/>
          <p:nvPr/>
        </p:nvSpPr>
        <p:spPr>
          <a:xfrm>
            <a:off x="6776844" y="2204864"/>
            <a:ext cx="1899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b="1" smtClean="0">
                <a:solidFill>
                  <a:schemeClr val="bg1"/>
                </a:solidFill>
              </a:rPr>
              <a:t>5,52 €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1" name="Année_n(1)"/>
          <p:cNvSpPr txBox="1"/>
          <p:nvPr/>
        </p:nvSpPr>
        <p:spPr>
          <a:xfrm>
            <a:off x="7920448" y="3079993"/>
            <a:ext cx="68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2016</a:t>
            </a:r>
            <a:endParaRPr lang="fr-FR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5969642" y="5301208"/>
            <a:ext cx="26708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  <a:latin typeface="Arial Narrow" pitchFamily="34" charset="0"/>
              </a:rPr>
              <a:t>  (Source : www.vie-publique.fr)</a:t>
            </a:r>
            <a:endParaRPr lang="fr-FR" sz="1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06500"/>
            <a:ext cx="5038726" cy="467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9350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DÉTAIL DES PRESTATIONS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Consommation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et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Fréquentation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santé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31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32" name="Année_n_1"/>
          <p:cNvSpPr txBox="1"/>
          <p:nvPr/>
        </p:nvSpPr>
        <p:spPr>
          <a:xfrm>
            <a:off x="3203924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rgbClr val="7F7F7F"/>
                </a:solidFill>
                <a:latin typeface="Arial Narrow" pitchFamily="34" charset="0"/>
              </a:rPr>
              <a:t>2015</a:t>
            </a:r>
            <a:endParaRPr lang="fr-FR" dirty="0">
              <a:solidFill>
                <a:srgbClr val="7F7F7F"/>
              </a:solidFill>
              <a:latin typeface="Arial Narrow" pitchFamily="34" charset="0"/>
            </a:endParaRPr>
          </a:p>
        </p:txBody>
      </p:sp>
      <p:cxnSp>
        <p:nvCxnSpPr>
          <p:cNvPr id="38" name="Straight Connector 14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16"/>
          <p:cNvSpPr txBox="1"/>
          <p:nvPr/>
        </p:nvSpPr>
        <p:spPr>
          <a:xfrm>
            <a:off x="386600" y="2551668"/>
            <a:ext cx="3291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Nombre moyen d’actes/</a:t>
            </a:r>
            <a:r>
              <a:rPr lang="fr-FR" sz="16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assuré</a:t>
            </a:r>
            <a:endParaRPr lang="fr-FR" sz="16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grpSp>
        <p:nvGrpSpPr>
          <p:cNvPr id="62" name="Groupe 131"/>
          <p:cNvGrpSpPr/>
          <p:nvPr/>
        </p:nvGrpSpPr>
        <p:grpSpPr>
          <a:xfrm>
            <a:off x="916824" y="1633163"/>
            <a:ext cx="492876" cy="514721"/>
            <a:chOff x="4194176" y="3082925"/>
            <a:chExt cx="765175" cy="795338"/>
          </a:xfrm>
          <a:solidFill>
            <a:srgbClr val="11469B"/>
          </a:solidFill>
        </p:grpSpPr>
        <p:sp>
          <p:nvSpPr>
            <p:cNvPr id="63" name="Freeform 24"/>
            <p:cNvSpPr>
              <a:spLocks noEditPoints="1"/>
            </p:cNvSpPr>
            <p:nvPr/>
          </p:nvSpPr>
          <p:spPr bwMode="auto">
            <a:xfrm>
              <a:off x="4583113" y="3082925"/>
              <a:ext cx="376238" cy="7921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0"/>
                </a:cxn>
                <a:cxn ang="0">
                  <a:pos x="0" y="499"/>
                </a:cxn>
                <a:cxn ang="0">
                  <a:pos x="76" y="477"/>
                </a:cxn>
                <a:cxn ang="0">
                  <a:pos x="76" y="388"/>
                </a:cxn>
                <a:cxn ang="0">
                  <a:pos x="151" y="376"/>
                </a:cxn>
                <a:cxn ang="0">
                  <a:pos x="154" y="458"/>
                </a:cxn>
                <a:cxn ang="0">
                  <a:pos x="237" y="437"/>
                </a:cxn>
                <a:cxn ang="0">
                  <a:pos x="237" y="48"/>
                </a:cxn>
                <a:cxn ang="0">
                  <a:pos x="7" y="0"/>
                </a:cxn>
                <a:cxn ang="0">
                  <a:pos x="104" y="338"/>
                </a:cxn>
                <a:cxn ang="0">
                  <a:pos x="29" y="350"/>
                </a:cxn>
                <a:cxn ang="0">
                  <a:pos x="29" y="269"/>
                </a:cxn>
                <a:cxn ang="0">
                  <a:pos x="104" y="267"/>
                </a:cxn>
                <a:cxn ang="0">
                  <a:pos x="104" y="338"/>
                </a:cxn>
                <a:cxn ang="0">
                  <a:pos x="104" y="229"/>
                </a:cxn>
                <a:cxn ang="0">
                  <a:pos x="29" y="227"/>
                </a:cxn>
                <a:cxn ang="0">
                  <a:pos x="29" y="151"/>
                </a:cxn>
                <a:cxn ang="0">
                  <a:pos x="104" y="156"/>
                </a:cxn>
                <a:cxn ang="0">
                  <a:pos x="104" y="229"/>
                </a:cxn>
                <a:cxn ang="0">
                  <a:pos x="104" y="123"/>
                </a:cxn>
                <a:cxn ang="0">
                  <a:pos x="29" y="116"/>
                </a:cxn>
                <a:cxn ang="0">
                  <a:pos x="29" y="36"/>
                </a:cxn>
                <a:cxn ang="0">
                  <a:pos x="104" y="52"/>
                </a:cxn>
                <a:cxn ang="0">
                  <a:pos x="104" y="123"/>
                </a:cxn>
                <a:cxn ang="0">
                  <a:pos x="199" y="326"/>
                </a:cxn>
                <a:cxn ang="0">
                  <a:pos x="133" y="336"/>
                </a:cxn>
                <a:cxn ang="0">
                  <a:pos x="133" y="267"/>
                </a:cxn>
                <a:cxn ang="0">
                  <a:pos x="199" y="262"/>
                </a:cxn>
                <a:cxn ang="0">
                  <a:pos x="199" y="326"/>
                </a:cxn>
                <a:cxn ang="0">
                  <a:pos x="199" y="232"/>
                </a:cxn>
                <a:cxn ang="0">
                  <a:pos x="133" y="232"/>
                </a:cxn>
                <a:cxn ang="0">
                  <a:pos x="133" y="161"/>
                </a:cxn>
                <a:cxn ang="0">
                  <a:pos x="199" y="168"/>
                </a:cxn>
                <a:cxn ang="0">
                  <a:pos x="199" y="232"/>
                </a:cxn>
                <a:cxn ang="0">
                  <a:pos x="199" y="130"/>
                </a:cxn>
                <a:cxn ang="0">
                  <a:pos x="133" y="125"/>
                </a:cxn>
                <a:cxn ang="0">
                  <a:pos x="133" y="57"/>
                </a:cxn>
                <a:cxn ang="0">
                  <a:pos x="199" y="71"/>
                </a:cxn>
                <a:cxn ang="0">
                  <a:pos x="199" y="130"/>
                </a:cxn>
              </a:cxnLst>
              <a:rect l="0" t="0" r="r" b="b"/>
              <a:pathLst>
                <a:path w="237" h="499">
                  <a:moveTo>
                    <a:pt x="7" y="0"/>
                  </a:moveTo>
                  <a:lnTo>
                    <a:pt x="0" y="0"/>
                  </a:lnTo>
                  <a:lnTo>
                    <a:pt x="0" y="499"/>
                  </a:lnTo>
                  <a:lnTo>
                    <a:pt x="76" y="477"/>
                  </a:lnTo>
                  <a:lnTo>
                    <a:pt x="76" y="388"/>
                  </a:lnTo>
                  <a:lnTo>
                    <a:pt x="151" y="376"/>
                  </a:lnTo>
                  <a:lnTo>
                    <a:pt x="154" y="458"/>
                  </a:lnTo>
                  <a:lnTo>
                    <a:pt x="237" y="437"/>
                  </a:lnTo>
                  <a:lnTo>
                    <a:pt x="237" y="48"/>
                  </a:lnTo>
                  <a:lnTo>
                    <a:pt x="7" y="0"/>
                  </a:lnTo>
                  <a:close/>
                  <a:moveTo>
                    <a:pt x="104" y="338"/>
                  </a:moveTo>
                  <a:lnTo>
                    <a:pt x="29" y="350"/>
                  </a:lnTo>
                  <a:lnTo>
                    <a:pt x="29" y="269"/>
                  </a:lnTo>
                  <a:lnTo>
                    <a:pt x="104" y="267"/>
                  </a:lnTo>
                  <a:lnTo>
                    <a:pt x="104" y="338"/>
                  </a:lnTo>
                  <a:close/>
                  <a:moveTo>
                    <a:pt x="104" y="229"/>
                  </a:moveTo>
                  <a:lnTo>
                    <a:pt x="29" y="227"/>
                  </a:lnTo>
                  <a:lnTo>
                    <a:pt x="29" y="151"/>
                  </a:lnTo>
                  <a:lnTo>
                    <a:pt x="104" y="156"/>
                  </a:lnTo>
                  <a:lnTo>
                    <a:pt x="104" y="229"/>
                  </a:lnTo>
                  <a:close/>
                  <a:moveTo>
                    <a:pt x="104" y="123"/>
                  </a:moveTo>
                  <a:lnTo>
                    <a:pt x="29" y="116"/>
                  </a:lnTo>
                  <a:lnTo>
                    <a:pt x="29" y="36"/>
                  </a:lnTo>
                  <a:lnTo>
                    <a:pt x="104" y="52"/>
                  </a:lnTo>
                  <a:lnTo>
                    <a:pt x="104" y="123"/>
                  </a:lnTo>
                  <a:close/>
                  <a:moveTo>
                    <a:pt x="199" y="326"/>
                  </a:moveTo>
                  <a:lnTo>
                    <a:pt x="133" y="336"/>
                  </a:lnTo>
                  <a:lnTo>
                    <a:pt x="133" y="267"/>
                  </a:lnTo>
                  <a:lnTo>
                    <a:pt x="199" y="262"/>
                  </a:lnTo>
                  <a:lnTo>
                    <a:pt x="199" y="326"/>
                  </a:lnTo>
                  <a:close/>
                  <a:moveTo>
                    <a:pt x="199" y="232"/>
                  </a:moveTo>
                  <a:lnTo>
                    <a:pt x="133" y="232"/>
                  </a:lnTo>
                  <a:lnTo>
                    <a:pt x="133" y="161"/>
                  </a:lnTo>
                  <a:lnTo>
                    <a:pt x="199" y="168"/>
                  </a:lnTo>
                  <a:lnTo>
                    <a:pt x="199" y="232"/>
                  </a:lnTo>
                  <a:close/>
                  <a:moveTo>
                    <a:pt x="199" y="130"/>
                  </a:moveTo>
                  <a:lnTo>
                    <a:pt x="133" y="125"/>
                  </a:lnTo>
                  <a:lnTo>
                    <a:pt x="133" y="57"/>
                  </a:lnTo>
                  <a:lnTo>
                    <a:pt x="199" y="71"/>
                  </a:lnTo>
                  <a:lnTo>
                    <a:pt x="199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64" name="Freeform 25"/>
            <p:cNvSpPr>
              <a:spLocks noEditPoints="1"/>
            </p:cNvSpPr>
            <p:nvPr/>
          </p:nvSpPr>
          <p:spPr bwMode="auto">
            <a:xfrm>
              <a:off x="4194176" y="3090863"/>
              <a:ext cx="358775" cy="787400"/>
            </a:xfrm>
            <a:custGeom>
              <a:avLst/>
              <a:gdLst/>
              <a:ahLst/>
              <a:cxnLst>
                <a:cxn ang="0">
                  <a:pos x="0" y="406"/>
                </a:cxn>
                <a:cxn ang="0">
                  <a:pos x="226" y="496"/>
                </a:cxn>
                <a:cxn ang="0">
                  <a:pos x="226" y="0"/>
                </a:cxn>
                <a:cxn ang="0">
                  <a:pos x="0" y="45"/>
                </a:cxn>
                <a:cxn ang="0">
                  <a:pos x="0" y="406"/>
                </a:cxn>
                <a:cxn ang="0">
                  <a:pos x="198" y="364"/>
                </a:cxn>
                <a:cxn ang="0">
                  <a:pos x="122" y="340"/>
                </a:cxn>
                <a:cxn ang="0">
                  <a:pos x="122" y="260"/>
                </a:cxn>
                <a:cxn ang="0">
                  <a:pos x="198" y="272"/>
                </a:cxn>
                <a:cxn ang="0">
                  <a:pos x="198" y="364"/>
                </a:cxn>
                <a:cxn ang="0">
                  <a:pos x="47" y="61"/>
                </a:cxn>
                <a:cxn ang="0">
                  <a:pos x="132" y="47"/>
                </a:cxn>
                <a:cxn ang="0">
                  <a:pos x="132" y="111"/>
                </a:cxn>
                <a:cxn ang="0">
                  <a:pos x="47" y="116"/>
                </a:cxn>
                <a:cxn ang="0">
                  <a:pos x="47" y="61"/>
                </a:cxn>
                <a:cxn ang="0">
                  <a:pos x="47" y="149"/>
                </a:cxn>
                <a:cxn ang="0">
                  <a:pos x="132" y="149"/>
                </a:cxn>
                <a:cxn ang="0">
                  <a:pos x="132" y="217"/>
                </a:cxn>
                <a:cxn ang="0">
                  <a:pos x="47" y="205"/>
                </a:cxn>
                <a:cxn ang="0">
                  <a:pos x="47" y="149"/>
                </a:cxn>
                <a:cxn ang="0">
                  <a:pos x="28" y="241"/>
                </a:cxn>
                <a:cxn ang="0">
                  <a:pos x="103" y="255"/>
                </a:cxn>
                <a:cxn ang="0">
                  <a:pos x="103" y="335"/>
                </a:cxn>
                <a:cxn ang="0">
                  <a:pos x="28" y="309"/>
                </a:cxn>
                <a:cxn ang="0">
                  <a:pos x="28" y="241"/>
                </a:cxn>
              </a:cxnLst>
              <a:rect l="0" t="0" r="r" b="b"/>
              <a:pathLst>
                <a:path w="226" h="496">
                  <a:moveTo>
                    <a:pt x="0" y="406"/>
                  </a:moveTo>
                  <a:lnTo>
                    <a:pt x="226" y="496"/>
                  </a:lnTo>
                  <a:lnTo>
                    <a:pt x="226" y="0"/>
                  </a:lnTo>
                  <a:lnTo>
                    <a:pt x="0" y="45"/>
                  </a:lnTo>
                  <a:lnTo>
                    <a:pt x="0" y="406"/>
                  </a:lnTo>
                  <a:close/>
                  <a:moveTo>
                    <a:pt x="198" y="364"/>
                  </a:moveTo>
                  <a:lnTo>
                    <a:pt x="122" y="340"/>
                  </a:lnTo>
                  <a:lnTo>
                    <a:pt x="122" y="260"/>
                  </a:lnTo>
                  <a:lnTo>
                    <a:pt x="198" y="272"/>
                  </a:lnTo>
                  <a:lnTo>
                    <a:pt x="198" y="364"/>
                  </a:lnTo>
                  <a:close/>
                  <a:moveTo>
                    <a:pt x="47" y="61"/>
                  </a:moveTo>
                  <a:lnTo>
                    <a:pt x="132" y="47"/>
                  </a:lnTo>
                  <a:lnTo>
                    <a:pt x="132" y="111"/>
                  </a:lnTo>
                  <a:lnTo>
                    <a:pt x="47" y="116"/>
                  </a:lnTo>
                  <a:lnTo>
                    <a:pt x="47" y="61"/>
                  </a:lnTo>
                  <a:close/>
                  <a:moveTo>
                    <a:pt x="47" y="149"/>
                  </a:moveTo>
                  <a:lnTo>
                    <a:pt x="132" y="149"/>
                  </a:lnTo>
                  <a:lnTo>
                    <a:pt x="132" y="217"/>
                  </a:lnTo>
                  <a:lnTo>
                    <a:pt x="47" y="205"/>
                  </a:lnTo>
                  <a:lnTo>
                    <a:pt x="47" y="149"/>
                  </a:lnTo>
                  <a:close/>
                  <a:moveTo>
                    <a:pt x="28" y="241"/>
                  </a:moveTo>
                  <a:lnTo>
                    <a:pt x="103" y="255"/>
                  </a:lnTo>
                  <a:lnTo>
                    <a:pt x="103" y="335"/>
                  </a:lnTo>
                  <a:lnTo>
                    <a:pt x="28" y="309"/>
                  </a:lnTo>
                  <a:lnTo>
                    <a:pt x="28" y="2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sp>
        <p:nvSpPr>
          <p:cNvPr id="65" name="ZoneTexte 64"/>
          <p:cNvSpPr txBox="1"/>
          <p:nvPr/>
        </p:nvSpPr>
        <p:spPr>
          <a:xfrm>
            <a:off x="457200" y="2090734"/>
            <a:ext cx="18080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      Votre entreprise</a:t>
            </a:r>
            <a:endParaRPr lang="fr-FR" sz="1200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4" name="ZoneTexte 65"/>
          <p:cNvSpPr txBox="1"/>
          <p:nvPr/>
        </p:nvSpPr>
        <p:spPr>
          <a:xfrm>
            <a:off x="326364" y="6032838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5" name="Date_Arrêté"/>
          <p:cNvSpPr/>
          <p:nvPr/>
        </p:nvSpPr>
        <p:spPr>
          <a:xfrm>
            <a:off x="1799692" y="6069254"/>
            <a:ext cx="95090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1200" smtClean="0">
                <a:solidFill>
                  <a:srgbClr val="ADA6AB"/>
                </a:solidFill>
              </a:rPr>
              <a:t>31/12/2016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76" name="TextBox 17"/>
          <p:cNvSpPr txBox="1"/>
          <p:nvPr/>
        </p:nvSpPr>
        <p:spPr>
          <a:xfrm>
            <a:off x="4606169" y="1528328"/>
            <a:ext cx="3714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Répartition </a:t>
            </a:r>
            <a:r>
              <a:rPr lang="fr-FR" sz="1600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des </a:t>
            </a:r>
            <a:r>
              <a:rPr lang="fr-FR" sz="16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dépenses sur </a:t>
            </a:r>
            <a:r>
              <a:rPr lang="fr-FR" sz="1600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le reste à charge</a:t>
            </a:r>
          </a:p>
        </p:txBody>
      </p:sp>
      <p:pic>
        <p:nvPicPr>
          <p:cNvPr id="77" name="Image 76" descr="LOGO QUADR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4244" y="1633163"/>
            <a:ext cx="945035" cy="632984"/>
          </a:xfrm>
          <a:prstGeom prst="rect">
            <a:avLst/>
          </a:prstGeom>
          <a:noFill/>
        </p:spPr>
      </p:pic>
      <p:sp>
        <p:nvSpPr>
          <p:cNvPr id="23" name="NB_Actes_assurés_AM1"/>
          <p:cNvSpPr txBox="1"/>
          <p:nvPr/>
        </p:nvSpPr>
        <p:spPr>
          <a:xfrm>
            <a:off x="384166" y="2945984"/>
            <a:ext cx="1642225" cy="338554"/>
          </a:xfrm>
          <a:prstGeom prst="rect">
            <a:avLst/>
          </a:prstGeom>
          <a:solidFill>
            <a:srgbClr val="C6D9F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20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4" name="NB_Actes_assurés_MM_AM1"/>
          <p:cNvSpPr txBox="1"/>
          <p:nvPr/>
        </p:nvSpPr>
        <p:spPr>
          <a:xfrm>
            <a:off x="2023957" y="2945984"/>
            <a:ext cx="1642225" cy="338554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19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0" name="Taux_Fréquentation_Optique_AM1"/>
          <p:cNvSpPr txBox="1"/>
          <p:nvPr/>
        </p:nvSpPr>
        <p:spPr>
          <a:xfrm>
            <a:off x="384166" y="3941524"/>
            <a:ext cx="1642225" cy="338554"/>
          </a:xfrm>
          <a:prstGeom prst="rect">
            <a:avLst/>
          </a:prstGeom>
          <a:solidFill>
            <a:srgbClr val="C6D9F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38%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1" name="Taux_MM_Fréquentation_Optique_AM1"/>
          <p:cNvSpPr txBox="1"/>
          <p:nvPr/>
        </p:nvSpPr>
        <p:spPr>
          <a:xfrm>
            <a:off x="2023957" y="3941524"/>
            <a:ext cx="1642225" cy="338554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27%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2" name="Taux_Fréquentation_Dentaire_AM1"/>
          <p:cNvSpPr txBox="1"/>
          <p:nvPr/>
        </p:nvSpPr>
        <p:spPr>
          <a:xfrm>
            <a:off x="384166" y="5042972"/>
            <a:ext cx="1642225" cy="338554"/>
          </a:xfrm>
          <a:prstGeom prst="rect">
            <a:avLst/>
          </a:prstGeom>
          <a:solidFill>
            <a:srgbClr val="C6D9F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42%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5" name="Taux_MM_Fréquentation_Dentaire_AM1"/>
          <p:cNvSpPr txBox="1"/>
          <p:nvPr/>
        </p:nvSpPr>
        <p:spPr>
          <a:xfrm>
            <a:off x="2023957" y="5042972"/>
            <a:ext cx="1642225" cy="338554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33%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391362" y="4464405"/>
            <a:ext cx="3270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9pPr>
          </a:lstStyle>
          <a:p>
            <a:pPr algn="ctr"/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Part des bénéficiaires ayant consommé en </a:t>
            </a:r>
            <a:r>
              <a:rPr lang="fr-FR" sz="16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Dentaire</a:t>
            </a:r>
            <a:endParaRPr lang="fr-FR" sz="16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395536" y="3392996"/>
            <a:ext cx="3270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9pPr>
          </a:lstStyle>
          <a:p>
            <a:pPr algn="ctr"/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Part des bénéficiaires ayant consommé en </a:t>
            </a:r>
            <a:r>
              <a:rPr lang="fr-FR" sz="16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Optique</a:t>
            </a:r>
            <a:endParaRPr lang="fr-FR" sz="16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2159000"/>
            <a:ext cx="4859338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35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31" name="Date_Arrêté"/>
          <p:cNvSpPr/>
          <p:nvPr/>
        </p:nvSpPr>
        <p:spPr>
          <a:xfrm>
            <a:off x="1799692" y="6069254"/>
            <a:ext cx="95090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1200" smtClean="0">
                <a:solidFill>
                  <a:srgbClr val="ADA6AB"/>
                </a:solidFill>
              </a:rPr>
              <a:t>31/12/2016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32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33" name="Année_n"/>
          <p:cNvSpPr txBox="1"/>
          <p:nvPr/>
        </p:nvSpPr>
        <p:spPr>
          <a:xfrm>
            <a:off x="3203924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rgbClr val="7F7F7F"/>
                </a:solidFill>
                <a:latin typeface="Arial Narrow" pitchFamily="34" charset="0"/>
              </a:rPr>
              <a:t>2016</a:t>
            </a:r>
            <a:endParaRPr lang="fr-FR" dirty="0">
              <a:solidFill>
                <a:srgbClr val="7F7F7F"/>
              </a:solidFill>
              <a:latin typeface="Arial Narrow" pitchFamily="34" charset="0"/>
            </a:endParaRPr>
          </a:p>
        </p:txBody>
      </p:sp>
      <p:cxnSp>
        <p:nvCxnSpPr>
          <p:cNvPr id="39" name="Straight Connector 14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16"/>
          <p:cNvSpPr txBox="1"/>
          <p:nvPr/>
        </p:nvSpPr>
        <p:spPr>
          <a:xfrm>
            <a:off x="386600" y="2551668"/>
            <a:ext cx="3291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Nombre moyen d’actes/</a:t>
            </a:r>
            <a:r>
              <a:rPr lang="fr-FR" sz="16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assuré</a:t>
            </a:r>
            <a:endParaRPr lang="fr-FR" sz="16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grpSp>
        <p:nvGrpSpPr>
          <p:cNvPr id="63" name="Groupe 131"/>
          <p:cNvGrpSpPr/>
          <p:nvPr/>
        </p:nvGrpSpPr>
        <p:grpSpPr>
          <a:xfrm>
            <a:off x="916824" y="1633163"/>
            <a:ext cx="492876" cy="514721"/>
            <a:chOff x="4194176" y="3082925"/>
            <a:chExt cx="765175" cy="795338"/>
          </a:xfrm>
          <a:solidFill>
            <a:srgbClr val="11469B"/>
          </a:solidFill>
        </p:grpSpPr>
        <p:sp>
          <p:nvSpPr>
            <p:cNvPr id="64" name="Freeform 24"/>
            <p:cNvSpPr>
              <a:spLocks noEditPoints="1"/>
            </p:cNvSpPr>
            <p:nvPr/>
          </p:nvSpPr>
          <p:spPr bwMode="auto">
            <a:xfrm>
              <a:off x="4583113" y="3082925"/>
              <a:ext cx="376238" cy="7921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0"/>
                </a:cxn>
                <a:cxn ang="0">
                  <a:pos x="0" y="499"/>
                </a:cxn>
                <a:cxn ang="0">
                  <a:pos x="76" y="477"/>
                </a:cxn>
                <a:cxn ang="0">
                  <a:pos x="76" y="388"/>
                </a:cxn>
                <a:cxn ang="0">
                  <a:pos x="151" y="376"/>
                </a:cxn>
                <a:cxn ang="0">
                  <a:pos x="154" y="458"/>
                </a:cxn>
                <a:cxn ang="0">
                  <a:pos x="237" y="437"/>
                </a:cxn>
                <a:cxn ang="0">
                  <a:pos x="237" y="48"/>
                </a:cxn>
                <a:cxn ang="0">
                  <a:pos x="7" y="0"/>
                </a:cxn>
                <a:cxn ang="0">
                  <a:pos x="104" y="338"/>
                </a:cxn>
                <a:cxn ang="0">
                  <a:pos x="29" y="350"/>
                </a:cxn>
                <a:cxn ang="0">
                  <a:pos x="29" y="269"/>
                </a:cxn>
                <a:cxn ang="0">
                  <a:pos x="104" y="267"/>
                </a:cxn>
                <a:cxn ang="0">
                  <a:pos x="104" y="338"/>
                </a:cxn>
                <a:cxn ang="0">
                  <a:pos x="104" y="229"/>
                </a:cxn>
                <a:cxn ang="0">
                  <a:pos x="29" y="227"/>
                </a:cxn>
                <a:cxn ang="0">
                  <a:pos x="29" y="151"/>
                </a:cxn>
                <a:cxn ang="0">
                  <a:pos x="104" y="156"/>
                </a:cxn>
                <a:cxn ang="0">
                  <a:pos x="104" y="229"/>
                </a:cxn>
                <a:cxn ang="0">
                  <a:pos x="104" y="123"/>
                </a:cxn>
                <a:cxn ang="0">
                  <a:pos x="29" y="116"/>
                </a:cxn>
                <a:cxn ang="0">
                  <a:pos x="29" y="36"/>
                </a:cxn>
                <a:cxn ang="0">
                  <a:pos x="104" y="52"/>
                </a:cxn>
                <a:cxn ang="0">
                  <a:pos x="104" y="123"/>
                </a:cxn>
                <a:cxn ang="0">
                  <a:pos x="199" y="326"/>
                </a:cxn>
                <a:cxn ang="0">
                  <a:pos x="133" y="336"/>
                </a:cxn>
                <a:cxn ang="0">
                  <a:pos x="133" y="267"/>
                </a:cxn>
                <a:cxn ang="0">
                  <a:pos x="199" y="262"/>
                </a:cxn>
                <a:cxn ang="0">
                  <a:pos x="199" y="326"/>
                </a:cxn>
                <a:cxn ang="0">
                  <a:pos x="199" y="232"/>
                </a:cxn>
                <a:cxn ang="0">
                  <a:pos x="133" y="232"/>
                </a:cxn>
                <a:cxn ang="0">
                  <a:pos x="133" y="161"/>
                </a:cxn>
                <a:cxn ang="0">
                  <a:pos x="199" y="168"/>
                </a:cxn>
                <a:cxn ang="0">
                  <a:pos x="199" y="232"/>
                </a:cxn>
                <a:cxn ang="0">
                  <a:pos x="199" y="130"/>
                </a:cxn>
                <a:cxn ang="0">
                  <a:pos x="133" y="125"/>
                </a:cxn>
                <a:cxn ang="0">
                  <a:pos x="133" y="57"/>
                </a:cxn>
                <a:cxn ang="0">
                  <a:pos x="199" y="71"/>
                </a:cxn>
                <a:cxn ang="0">
                  <a:pos x="199" y="130"/>
                </a:cxn>
              </a:cxnLst>
              <a:rect l="0" t="0" r="r" b="b"/>
              <a:pathLst>
                <a:path w="237" h="499">
                  <a:moveTo>
                    <a:pt x="7" y="0"/>
                  </a:moveTo>
                  <a:lnTo>
                    <a:pt x="0" y="0"/>
                  </a:lnTo>
                  <a:lnTo>
                    <a:pt x="0" y="499"/>
                  </a:lnTo>
                  <a:lnTo>
                    <a:pt x="76" y="477"/>
                  </a:lnTo>
                  <a:lnTo>
                    <a:pt x="76" y="388"/>
                  </a:lnTo>
                  <a:lnTo>
                    <a:pt x="151" y="376"/>
                  </a:lnTo>
                  <a:lnTo>
                    <a:pt x="154" y="458"/>
                  </a:lnTo>
                  <a:lnTo>
                    <a:pt x="237" y="437"/>
                  </a:lnTo>
                  <a:lnTo>
                    <a:pt x="237" y="48"/>
                  </a:lnTo>
                  <a:lnTo>
                    <a:pt x="7" y="0"/>
                  </a:lnTo>
                  <a:close/>
                  <a:moveTo>
                    <a:pt x="104" y="338"/>
                  </a:moveTo>
                  <a:lnTo>
                    <a:pt x="29" y="350"/>
                  </a:lnTo>
                  <a:lnTo>
                    <a:pt x="29" y="269"/>
                  </a:lnTo>
                  <a:lnTo>
                    <a:pt x="104" y="267"/>
                  </a:lnTo>
                  <a:lnTo>
                    <a:pt x="104" y="338"/>
                  </a:lnTo>
                  <a:close/>
                  <a:moveTo>
                    <a:pt x="104" y="229"/>
                  </a:moveTo>
                  <a:lnTo>
                    <a:pt x="29" y="227"/>
                  </a:lnTo>
                  <a:lnTo>
                    <a:pt x="29" y="151"/>
                  </a:lnTo>
                  <a:lnTo>
                    <a:pt x="104" y="156"/>
                  </a:lnTo>
                  <a:lnTo>
                    <a:pt x="104" y="229"/>
                  </a:lnTo>
                  <a:close/>
                  <a:moveTo>
                    <a:pt x="104" y="123"/>
                  </a:moveTo>
                  <a:lnTo>
                    <a:pt x="29" y="116"/>
                  </a:lnTo>
                  <a:lnTo>
                    <a:pt x="29" y="36"/>
                  </a:lnTo>
                  <a:lnTo>
                    <a:pt x="104" y="52"/>
                  </a:lnTo>
                  <a:lnTo>
                    <a:pt x="104" y="123"/>
                  </a:lnTo>
                  <a:close/>
                  <a:moveTo>
                    <a:pt x="199" y="326"/>
                  </a:moveTo>
                  <a:lnTo>
                    <a:pt x="133" y="336"/>
                  </a:lnTo>
                  <a:lnTo>
                    <a:pt x="133" y="267"/>
                  </a:lnTo>
                  <a:lnTo>
                    <a:pt x="199" y="262"/>
                  </a:lnTo>
                  <a:lnTo>
                    <a:pt x="199" y="326"/>
                  </a:lnTo>
                  <a:close/>
                  <a:moveTo>
                    <a:pt x="199" y="232"/>
                  </a:moveTo>
                  <a:lnTo>
                    <a:pt x="133" y="232"/>
                  </a:lnTo>
                  <a:lnTo>
                    <a:pt x="133" y="161"/>
                  </a:lnTo>
                  <a:lnTo>
                    <a:pt x="199" y="168"/>
                  </a:lnTo>
                  <a:lnTo>
                    <a:pt x="199" y="232"/>
                  </a:lnTo>
                  <a:close/>
                  <a:moveTo>
                    <a:pt x="199" y="130"/>
                  </a:moveTo>
                  <a:lnTo>
                    <a:pt x="133" y="125"/>
                  </a:lnTo>
                  <a:lnTo>
                    <a:pt x="133" y="57"/>
                  </a:lnTo>
                  <a:lnTo>
                    <a:pt x="199" y="71"/>
                  </a:lnTo>
                  <a:lnTo>
                    <a:pt x="199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65" name="Freeform 25"/>
            <p:cNvSpPr>
              <a:spLocks noEditPoints="1"/>
            </p:cNvSpPr>
            <p:nvPr/>
          </p:nvSpPr>
          <p:spPr bwMode="auto">
            <a:xfrm>
              <a:off x="4194176" y="3090863"/>
              <a:ext cx="358775" cy="787400"/>
            </a:xfrm>
            <a:custGeom>
              <a:avLst/>
              <a:gdLst/>
              <a:ahLst/>
              <a:cxnLst>
                <a:cxn ang="0">
                  <a:pos x="0" y="406"/>
                </a:cxn>
                <a:cxn ang="0">
                  <a:pos x="226" y="496"/>
                </a:cxn>
                <a:cxn ang="0">
                  <a:pos x="226" y="0"/>
                </a:cxn>
                <a:cxn ang="0">
                  <a:pos x="0" y="45"/>
                </a:cxn>
                <a:cxn ang="0">
                  <a:pos x="0" y="406"/>
                </a:cxn>
                <a:cxn ang="0">
                  <a:pos x="198" y="364"/>
                </a:cxn>
                <a:cxn ang="0">
                  <a:pos x="122" y="340"/>
                </a:cxn>
                <a:cxn ang="0">
                  <a:pos x="122" y="260"/>
                </a:cxn>
                <a:cxn ang="0">
                  <a:pos x="198" y="272"/>
                </a:cxn>
                <a:cxn ang="0">
                  <a:pos x="198" y="364"/>
                </a:cxn>
                <a:cxn ang="0">
                  <a:pos x="47" y="61"/>
                </a:cxn>
                <a:cxn ang="0">
                  <a:pos x="132" y="47"/>
                </a:cxn>
                <a:cxn ang="0">
                  <a:pos x="132" y="111"/>
                </a:cxn>
                <a:cxn ang="0">
                  <a:pos x="47" y="116"/>
                </a:cxn>
                <a:cxn ang="0">
                  <a:pos x="47" y="61"/>
                </a:cxn>
                <a:cxn ang="0">
                  <a:pos x="47" y="149"/>
                </a:cxn>
                <a:cxn ang="0">
                  <a:pos x="132" y="149"/>
                </a:cxn>
                <a:cxn ang="0">
                  <a:pos x="132" y="217"/>
                </a:cxn>
                <a:cxn ang="0">
                  <a:pos x="47" y="205"/>
                </a:cxn>
                <a:cxn ang="0">
                  <a:pos x="47" y="149"/>
                </a:cxn>
                <a:cxn ang="0">
                  <a:pos x="28" y="241"/>
                </a:cxn>
                <a:cxn ang="0">
                  <a:pos x="103" y="255"/>
                </a:cxn>
                <a:cxn ang="0">
                  <a:pos x="103" y="335"/>
                </a:cxn>
                <a:cxn ang="0">
                  <a:pos x="28" y="309"/>
                </a:cxn>
                <a:cxn ang="0">
                  <a:pos x="28" y="241"/>
                </a:cxn>
              </a:cxnLst>
              <a:rect l="0" t="0" r="r" b="b"/>
              <a:pathLst>
                <a:path w="226" h="496">
                  <a:moveTo>
                    <a:pt x="0" y="406"/>
                  </a:moveTo>
                  <a:lnTo>
                    <a:pt x="226" y="496"/>
                  </a:lnTo>
                  <a:lnTo>
                    <a:pt x="226" y="0"/>
                  </a:lnTo>
                  <a:lnTo>
                    <a:pt x="0" y="45"/>
                  </a:lnTo>
                  <a:lnTo>
                    <a:pt x="0" y="406"/>
                  </a:lnTo>
                  <a:close/>
                  <a:moveTo>
                    <a:pt x="198" y="364"/>
                  </a:moveTo>
                  <a:lnTo>
                    <a:pt x="122" y="340"/>
                  </a:lnTo>
                  <a:lnTo>
                    <a:pt x="122" y="260"/>
                  </a:lnTo>
                  <a:lnTo>
                    <a:pt x="198" y="272"/>
                  </a:lnTo>
                  <a:lnTo>
                    <a:pt x="198" y="364"/>
                  </a:lnTo>
                  <a:close/>
                  <a:moveTo>
                    <a:pt x="47" y="61"/>
                  </a:moveTo>
                  <a:lnTo>
                    <a:pt x="132" y="47"/>
                  </a:lnTo>
                  <a:lnTo>
                    <a:pt x="132" y="111"/>
                  </a:lnTo>
                  <a:lnTo>
                    <a:pt x="47" y="116"/>
                  </a:lnTo>
                  <a:lnTo>
                    <a:pt x="47" y="61"/>
                  </a:lnTo>
                  <a:close/>
                  <a:moveTo>
                    <a:pt x="47" y="149"/>
                  </a:moveTo>
                  <a:lnTo>
                    <a:pt x="132" y="149"/>
                  </a:lnTo>
                  <a:lnTo>
                    <a:pt x="132" y="217"/>
                  </a:lnTo>
                  <a:lnTo>
                    <a:pt x="47" y="205"/>
                  </a:lnTo>
                  <a:lnTo>
                    <a:pt x="47" y="149"/>
                  </a:lnTo>
                  <a:close/>
                  <a:moveTo>
                    <a:pt x="28" y="241"/>
                  </a:moveTo>
                  <a:lnTo>
                    <a:pt x="103" y="255"/>
                  </a:lnTo>
                  <a:lnTo>
                    <a:pt x="103" y="335"/>
                  </a:lnTo>
                  <a:lnTo>
                    <a:pt x="28" y="309"/>
                  </a:lnTo>
                  <a:lnTo>
                    <a:pt x="28" y="2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sp>
        <p:nvSpPr>
          <p:cNvPr id="67" name="ZoneTexte 66"/>
          <p:cNvSpPr txBox="1"/>
          <p:nvPr/>
        </p:nvSpPr>
        <p:spPr>
          <a:xfrm>
            <a:off x="457200" y="2090734"/>
            <a:ext cx="18080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      Votre entreprise</a:t>
            </a:r>
            <a:endParaRPr lang="fr-FR" sz="1200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5" name="ZoneTexte 65"/>
          <p:cNvSpPr txBox="1"/>
          <p:nvPr/>
        </p:nvSpPr>
        <p:spPr>
          <a:xfrm>
            <a:off x="326364" y="6032838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6" name="TextBox 17"/>
          <p:cNvSpPr txBox="1"/>
          <p:nvPr/>
        </p:nvSpPr>
        <p:spPr>
          <a:xfrm>
            <a:off x="4606169" y="1528328"/>
            <a:ext cx="3714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Répartition </a:t>
            </a:r>
            <a:r>
              <a:rPr lang="fr-FR" sz="1600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des </a:t>
            </a:r>
            <a:r>
              <a:rPr lang="fr-FR" sz="16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dépenses sur </a:t>
            </a:r>
            <a:r>
              <a:rPr lang="fr-FR" sz="1600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le reste à charge</a:t>
            </a:r>
          </a:p>
        </p:txBody>
      </p:sp>
      <p:pic>
        <p:nvPicPr>
          <p:cNvPr id="79" name="Image 78" descr="LOGO QUADR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4244" y="1638300"/>
            <a:ext cx="945035" cy="632984"/>
          </a:xfrm>
          <a:prstGeom prst="rect">
            <a:avLst/>
          </a:prstGeom>
          <a:noFill/>
        </p:spPr>
      </p:pic>
      <p:sp>
        <p:nvSpPr>
          <p:cNvPr id="23" name="NB_Actes_Assurés_A00"/>
          <p:cNvSpPr txBox="1"/>
          <p:nvPr/>
        </p:nvSpPr>
        <p:spPr>
          <a:xfrm>
            <a:off x="384166" y="2945984"/>
            <a:ext cx="1642225" cy="338554"/>
          </a:xfrm>
          <a:prstGeom prst="rect">
            <a:avLst/>
          </a:prstGeom>
          <a:solidFill>
            <a:srgbClr val="C6D9F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19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5" name="NB_Actes_assurés_MM_A00"/>
          <p:cNvSpPr txBox="1"/>
          <p:nvPr/>
        </p:nvSpPr>
        <p:spPr>
          <a:xfrm>
            <a:off x="2023957" y="2945984"/>
            <a:ext cx="1642225" cy="338554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19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0" name="Taux_Fréquentation_Optique_A00"/>
          <p:cNvSpPr txBox="1"/>
          <p:nvPr/>
        </p:nvSpPr>
        <p:spPr>
          <a:xfrm>
            <a:off x="384166" y="3941524"/>
            <a:ext cx="1642225" cy="338554"/>
          </a:xfrm>
          <a:prstGeom prst="rect">
            <a:avLst/>
          </a:prstGeom>
          <a:solidFill>
            <a:srgbClr val="C6D9F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27%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1" name="Taux_MM_Fréquentation_Optique_A00"/>
          <p:cNvSpPr txBox="1"/>
          <p:nvPr/>
        </p:nvSpPr>
        <p:spPr>
          <a:xfrm>
            <a:off x="2023957" y="3941524"/>
            <a:ext cx="1642225" cy="338554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27%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2" name="Taux_Fréquentation_Dentaire_A00"/>
          <p:cNvSpPr txBox="1"/>
          <p:nvPr/>
        </p:nvSpPr>
        <p:spPr>
          <a:xfrm>
            <a:off x="384166" y="5042972"/>
            <a:ext cx="1642225" cy="338554"/>
          </a:xfrm>
          <a:prstGeom prst="rect">
            <a:avLst/>
          </a:prstGeom>
          <a:solidFill>
            <a:srgbClr val="C6D9F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37%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4" name="Taux_MM_Fréquentation_Dentaire_A00"/>
          <p:cNvSpPr txBox="1"/>
          <p:nvPr/>
        </p:nvSpPr>
        <p:spPr>
          <a:xfrm>
            <a:off x="2023957" y="5042972"/>
            <a:ext cx="1642225" cy="338554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34%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DÉTAIL DES PRESTATIONS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Consommation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et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Fréquentation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santé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384166" y="4473116"/>
            <a:ext cx="3270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9pPr>
          </a:lstStyle>
          <a:p>
            <a:pPr algn="ctr"/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Part des bénéficiaires ayant consommé en </a:t>
            </a:r>
            <a:r>
              <a:rPr lang="fr-FR" sz="16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Dentaire</a:t>
            </a:r>
            <a:endParaRPr lang="fr-FR" sz="16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395536" y="3392996"/>
            <a:ext cx="3270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9pPr>
          </a:lstStyle>
          <a:p>
            <a:pPr algn="ctr"/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Part des bénéficiaires ayant consommé en </a:t>
            </a:r>
            <a:r>
              <a:rPr lang="fr-FR" sz="16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Optique</a:t>
            </a:r>
            <a:endParaRPr lang="fr-FR" sz="16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2159000"/>
            <a:ext cx="4859338" cy="359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35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15</a:t>
            </a:fld>
            <a:endParaRPr lang="fr-FR" dirty="0"/>
          </a:p>
        </p:txBody>
      </p:sp>
      <p:sp>
        <p:nvSpPr>
          <p:cNvPr id="32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4" name="Rectangle 23"/>
          <p:cNvSpPr/>
          <p:nvPr/>
        </p:nvSpPr>
        <p:spPr>
          <a:xfrm>
            <a:off x="594018" y="2654300"/>
            <a:ext cx="7910789" cy="1494708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25" name="Espace réservé du texte 11"/>
          <p:cNvSpPr txBox="1">
            <a:spLocks/>
          </p:cNvSpPr>
          <p:nvPr/>
        </p:nvSpPr>
        <p:spPr>
          <a:xfrm>
            <a:off x="1689894" y="3269467"/>
            <a:ext cx="5764213" cy="393762"/>
          </a:xfrm>
          <a:prstGeom prst="rect">
            <a:avLst/>
          </a:prstGeom>
          <a:solidFill>
            <a:srgbClr val="4F81BD"/>
          </a:solidFill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70000"/>
              </a:lnSpc>
              <a:spcBef>
                <a:spcPts val="0"/>
              </a:spcBef>
              <a:buFont typeface="Arial" pitchFamily="34" charset="0"/>
              <a:buNone/>
              <a:defRPr sz="3600" b="0" kern="1200" cap="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70000"/>
              </a:lnSpc>
              <a:spcBef>
                <a:spcPts val="0"/>
              </a:spcBef>
              <a:buFont typeface="Arial" pitchFamily="34" charset="0"/>
              <a:buNone/>
              <a:defRPr sz="1800" kern="1200" cap="all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Arial" pitchFamily="34" charset="0"/>
              <a:buNone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8775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90000"/>
              <a:buFont typeface="Wingdings" pitchFamily="2" charset="2"/>
              <a:buChar char="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noProof="0" dirty="0" smtClean="0">
                <a:solidFill>
                  <a:srgbClr val="FFFFFF"/>
                </a:solidFill>
                <a:latin typeface="Arial Narrow" pitchFamily="34" charset="0"/>
              </a:rPr>
              <a:t>Zoom sur l’optique</a:t>
            </a:r>
            <a:endParaRPr kumimoji="0" lang="fr-FR" sz="3600" b="0" i="0" u="none" strike="noStrike" kern="1200" cap="all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5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457201" y="3984954"/>
            <a:ext cx="4653279" cy="1332912"/>
          </a:xfrm>
          <a:prstGeom prst="rect">
            <a:avLst/>
          </a:prstGeom>
          <a:solidFill>
            <a:srgbClr val="5485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 algn="ctr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31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62" name="MT_Reduc_RAC"/>
          <p:cNvSpPr txBox="1"/>
          <p:nvPr/>
        </p:nvSpPr>
        <p:spPr>
          <a:xfrm>
            <a:off x="597838" y="4257092"/>
            <a:ext cx="1581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smtClean="0">
                <a:solidFill>
                  <a:schemeClr val="bg1"/>
                </a:solidFill>
              </a:rPr>
              <a:t>51€ </a:t>
            </a:r>
            <a:endParaRPr lang="fr-FR" sz="4800" b="1" dirty="0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36583" y="2363900"/>
            <a:ext cx="4673897" cy="1490500"/>
          </a:xfrm>
          <a:prstGeom prst="rect">
            <a:avLst/>
          </a:prstGeom>
          <a:solidFill>
            <a:srgbClr val="B9CD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41" name="TextBox 11"/>
          <p:cNvSpPr txBox="1"/>
          <p:nvPr/>
        </p:nvSpPr>
        <p:spPr>
          <a:xfrm>
            <a:off x="2178905" y="2489785"/>
            <a:ext cx="30411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  <a:latin typeface="Arial Narrow" pitchFamily="34" charset="0"/>
                <a:cs typeface="Arial"/>
              </a:rPr>
              <a:t>Votre taux de </a:t>
            </a:r>
            <a:r>
              <a:rPr lang="fr-FR" sz="20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fréquentation </a:t>
            </a:r>
          </a:p>
          <a:p>
            <a:r>
              <a:rPr lang="fr-FR" sz="20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au </a:t>
            </a:r>
            <a:r>
              <a:rPr lang="fr-FR" sz="2000" dirty="0">
                <a:solidFill>
                  <a:schemeClr val="bg1"/>
                </a:solidFill>
                <a:latin typeface="Arial Narrow" pitchFamily="34" charset="0"/>
                <a:cs typeface="Arial"/>
              </a:rPr>
              <a:t>réseau </a:t>
            </a:r>
            <a:r>
              <a:rPr lang="fr-FR" sz="20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Kalivia</a:t>
            </a:r>
            <a:r>
              <a:rPr lang="fr-FR" sz="20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</a:p>
          <a:p>
            <a:r>
              <a:rPr lang="fr-FR" sz="20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(            en         )</a:t>
            </a:r>
            <a:r>
              <a:rPr lang="fr-FR" sz="2000" dirty="0">
                <a:solidFill>
                  <a:schemeClr val="bg1"/>
                </a:solidFill>
                <a:latin typeface="Arial Narrow" pitchFamily="34" charset="0"/>
                <a:cs typeface="Arial"/>
              </a:rPr>
              <a:t/>
            </a:r>
            <a:br>
              <a:rPr lang="fr-FR" sz="2000" dirty="0">
                <a:solidFill>
                  <a:schemeClr val="bg1"/>
                </a:solidFill>
                <a:latin typeface="Arial Narrow" pitchFamily="34" charset="0"/>
                <a:cs typeface="Arial"/>
              </a:rPr>
            </a:br>
            <a:r>
              <a:rPr lang="fr-FR" sz="1000" dirty="0">
                <a:solidFill>
                  <a:schemeClr val="bg1"/>
                </a:solidFill>
                <a:latin typeface="Arial Narrow" pitchFamily="34" charset="0"/>
                <a:cs typeface="Arial"/>
              </a:rPr>
              <a:t>(portefeuille Malakoff Médéric : </a:t>
            </a:r>
            <a:r>
              <a:rPr lang="fr-FR" sz="10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52</a:t>
            </a:r>
            <a:r>
              <a:rPr lang="fr-FR" sz="1000" dirty="0">
                <a:solidFill>
                  <a:schemeClr val="bg1"/>
                </a:solidFill>
                <a:latin typeface="Arial Narrow" pitchFamily="34" charset="0"/>
                <a:cs typeface="Arial"/>
              </a:rPr>
              <a:t>%)</a:t>
            </a:r>
          </a:p>
          <a:p>
            <a:endParaRPr lang="fr-FR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3" name="TextBox 12"/>
          <p:cNvSpPr txBox="1"/>
          <p:nvPr/>
        </p:nvSpPr>
        <p:spPr>
          <a:xfrm>
            <a:off x="2123728" y="4111069"/>
            <a:ext cx="232788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FFFF"/>
                </a:solidFill>
                <a:latin typeface="Arial Narrow" pitchFamily="34" charset="0"/>
                <a:cs typeface="Arial"/>
              </a:rPr>
              <a:t>C’est l’économie réalisée sur</a:t>
            </a:r>
            <a:br>
              <a:rPr lang="fr-FR" dirty="0">
                <a:solidFill>
                  <a:srgbClr val="FFFFFF"/>
                </a:solidFill>
                <a:latin typeface="Arial Narrow" pitchFamily="34" charset="0"/>
                <a:cs typeface="Arial"/>
              </a:rPr>
            </a:br>
            <a:r>
              <a:rPr lang="fr-FR" dirty="0">
                <a:solidFill>
                  <a:srgbClr val="FFFFFF"/>
                </a:solidFill>
                <a:latin typeface="Arial Narrow" pitchFamily="34" charset="0"/>
                <a:cs typeface="Arial"/>
              </a:rPr>
              <a:t>votre reste à charge avec</a:t>
            </a:r>
            <a:br>
              <a:rPr lang="fr-FR" dirty="0">
                <a:solidFill>
                  <a:srgbClr val="FFFFFF"/>
                </a:solidFill>
                <a:latin typeface="Arial Narrow" pitchFamily="34" charset="0"/>
                <a:cs typeface="Arial"/>
              </a:rPr>
            </a:br>
            <a:r>
              <a:rPr lang="fr-FR" dirty="0">
                <a:solidFill>
                  <a:srgbClr val="FFFFFF"/>
                </a:solidFill>
                <a:latin typeface="Arial Narrow" pitchFamily="34" charset="0"/>
                <a:cs typeface="Arial"/>
              </a:rPr>
              <a:t>le réseau </a:t>
            </a:r>
            <a:r>
              <a:rPr lang="fr-FR" b="1" dirty="0" err="1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Kalivia</a:t>
            </a:r>
            <a:r>
              <a:rPr lang="fr-FR" dirty="0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 </a:t>
            </a:r>
          </a:p>
          <a:p>
            <a:r>
              <a:rPr lang="fr-FR" dirty="0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(          en          </a:t>
            </a:r>
            <a:r>
              <a:rPr lang="fr-FR" b="1" dirty="0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)</a:t>
            </a:r>
            <a:endParaRPr lang="fr-FR" b="1" dirty="0">
              <a:solidFill>
                <a:srgbClr val="FFFFF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232400" y="2373968"/>
            <a:ext cx="3566160" cy="29438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 algn="ctr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pic>
        <p:nvPicPr>
          <p:cNvPr id="4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583" y="1563669"/>
            <a:ext cx="969515" cy="5567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6" name="TextBox 32"/>
          <p:cNvSpPr txBox="1"/>
          <p:nvPr/>
        </p:nvSpPr>
        <p:spPr>
          <a:xfrm>
            <a:off x="5404628" y="2363900"/>
            <a:ext cx="3048492" cy="294946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fr-FR" sz="24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Kalivia</a:t>
            </a:r>
            <a:endParaRPr lang="fr-FR" sz="24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ct val="120000"/>
              </a:lnSpc>
            </a:pPr>
            <a:r>
              <a:rPr lang="fr-FR" sz="1600" dirty="0" smtClean="0">
                <a:solidFill>
                  <a:schemeClr val="bg1"/>
                </a:solidFill>
                <a:latin typeface="Arial Narrow" pitchFamily="34" charset="0"/>
              </a:rPr>
              <a:t>Le réseau de professionnels &amp; </a:t>
            </a:r>
            <a:br>
              <a:rPr lang="fr-FR" sz="1600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fr-FR" sz="1600" dirty="0" smtClean="0">
                <a:solidFill>
                  <a:schemeClr val="bg1"/>
                </a:solidFill>
                <a:latin typeface="Arial Narrow" pitchFamily="34" charset="0"/>
              </a:rPr>
              <a:t>de partenaires </a:t>
            </a:r>
            <a:r>
              <a:rPr lang="fr-FR" sz="1600" dirty="0">
                <a:solidFill>
                  <a:schemeClr val="bg1"/>
                </a:solidFill>
                <a:latin typeface="Arial Narrow" pitchFamily="34" charset="0"/>
              </a:rPr>
              <a:t>de santé </a:t>
            </a:r>
            <a:r>
              <a:rPr lang="fr-FR" sz="1600" dirty="0" smtClean="0">
                <a:solidFill>
                  <a:schemeClr val="bg1"/>
                </a:solidFill>
                <a:latin typeface="Arial Narrow" pitchFamily="34" charset="0"/>
              </a:rPr>
              <a:t>fondés </a:t>
            </a:r>
            <a:br>
              <a:rPr lang="fr-FR" sz="1600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fr-FR" sz="1600" dirty="0" smtClean="0">
                <a:solidFill>
                  <a:schemeClr val="bg1"/>
                </a:solidFill>
                <a:latin typeface="Arial Narrow" pitchFamily="34" charset="0"/>
              </a:rPr>
              <a:t>sur </a:t>
            </a:r>
            <a:r>
              <a:rPr lang="fr-FR" sz="1600" dirty="0">
                <a:solidFill>
                  <a:schemeClr val="bg1"/>
                </a:solidFill>
                <a:latin typeface="Arial Narrow" pitchFamily="34" charset="0"/>
              </a:rPr>
              <a:t>des engagements de qualité </a:t>
            </a:r>
            <a:r>
              <a:rPr lang="fr-FR" sz="1600" dirty="0" smtClean="0">
                <a:solidFill>
                  <a:schemeClr val="bg1"/>
                </a:solidFill>
                <a:latin typeface="Arial Narrow" pitchFamily="34" charset="0"/>
              </a:rPr>
              <a:t/>
            </a:r>
            <a:br>
              <a:rPr lang="fr-FR" sz="1600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fr-FR" sz="1600" dirty="0" smtClean="0">
                <a:solidFill>
                  <a:schemeClr val="bg1"/>
                </a:solidFill>
                <a:latin typeface="Arial Narrow" pitchFamily="34" charset="0"/>
              </a:rPr>
              <a:t>et de tarifs :</a:t>
            </a:r>
          </a:p>
          <a:p>
            <a:pPr marL="182563" indent="-182563">
              <a:lnSpc>
                <a:spcPct val="120000"/>
              </a:lnSpc>
              <a:buFont typeface="Arial"/>
              <a:buChar char="•"/>
            </a:pPr>
            <a:r>
              <a:rPr lang="fr-FR" sz="1600" dirty="0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10 millions de bénéficiaires</a:t>
            </a:r>
            <a:endParaRPr lang="fr-FR" sz="1600" dirty="0">
              <a:solidFill>
                <a:srgbClr val="FFFFFF"/>
              </a:solidFill>
              <a:latin typeface="Arial Narrow" pitchFamily="34" charset="0"/>
              <a:cs typeface="Arial"/>
            </a:endParaRPr>
          </a:p>
          <a:p>
            <a:pPr marL="182563" indent="-182563">
              <a:lnSpc>
                <a:spcPct val="120000"/>
              </a:lnSpc>
              <a:buFont typeface="Arial"/>
              <a:buChar char="•"/>
            </a:pPr>
            <a:r>
              <a:rPr lang="fr-FR" sz="1600" dirty="0" smtClean="0">
                <a:solidFill>
                  <a:srgbClr val="FFFFFF"/>
                </a:solidFill>
                <a:latin typeface="Arial Narrow" pitchFamily="34" charset="0"/>
              </a:rPr>
              <a:t>4 600 </a:t>
            </a:r>
            <a:r>
              <a:rPr lang="fr-FR" sz="1600" dirty="0">
                <a:solidFill>
                  <a:srgbClr val="FFFFFF"/>
                </a:solidFill>
                <a:latin typeface="Arial Narrow" pitchFamily="34" charset="0"/>
              </a:rPr>
              <a:t>centres </a:t>
            </a:r>
            <a:r>
              <a:rPr lang="fr-FR" sz="1600" dirty="0" smtClean="0">
                <a:solidFill>
                  <a:srgbClr val="FFFFFF"/>
                </a:solidFill>
                <a:latin typeface="Arial Narrow" pitchFamily="34" charset="0"/>
              </a:rPr>
              <a:t>optiques</a:t>
            </a:r>
          </a:p>
        </p:txBody>
      </p:sp>
      <p:sp>
        <p:nvSpPr>
          <p:cNvPr id="47" name="TextBox 35"/>
          <p:cNvSpPr txBox="1"/>
          <p:nvPr/>
        </p:nvSpPr>
        <p:spPr>
          <a:xfrm>
            <a:off x="1536370" y="1645692"/>
            <a:ext cx="5636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Votre parcours coordonné pour l’optique</a:t>
            </a:r>
          </a:p>
        </p:txBody>
      </p:sp>
      <p:sp>
        <p:nvSpPr>
          <p:cNvPr id="49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KALIVIA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Zoom </a:t>
            </a:r>
            <a:r>
              <a:rPr lang="en-US" sz="1600" dirty="0" err="1">
                <a:solidFill>
                  <a:srgbClr val="7F7F7F"/>
                </a:solidFill>
                <a:latin typeface="Arial Narrow" pitchFamily="34" charset="0"/>
              </a:rPr>
              <a:t>sur</a:t>
            </a: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l’optique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50" name="Straight Connector 17"/>
          <p:cNvCxnSpPr/>
          <p:nvPr/>
        </p:nvCxnSpPr>
        <p:spPr>
          <a:xfrm>
            <a:off x="457200" y="12954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Date_Arrêté"/>
          <p:cNvSpPr/>
          <p:nvPr/>
        </p:nvSpPr>
        <p:spPr>
          <a:xfrm>
            <a:off x="1801083" y="6054577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smtClean="0">
                <a:solidFill>
                  <a:srgbClr val="ADA6AB"/>
                </a:solidFill>
                <a:latin typeface="Arial" pitchFamily="34" charset="0"/>
                <a:cs typeface="Arial" pitchFamily="34" charset="0"/>
              </a:rPr>
              <a:t>31/12/2016</a:t>
            </a:r>
            <a:endParaRPr lang="fr-FR" sz="1100" dirty="0">
              <a:solidFill>
                <a:srgbClr val="ADA6AB"/>
              </a:solidFill>
            </a:endParaRPr>
          </a:p>
        </p:txBody>
      </p:sp>
      <p:sp>
        <p:nvSpPr>
          <p:cNvPr id="52" name="ZoneTexte 65"/>
          <p:cNvSpPr txBox="1"/>
          <p:nvPr/>
        </p:nvSpPr>
        <p:spPr>
          <a:xfrm>
            <a:off x="326364" y="6032838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1" name="TX_Recours_Kalivia"/>
          <p:cNvSpPr txBox="1"/>
          <p:nvPr/>
        </p:nvSpPr>
        <p:spPr>
          <a:xfrm>
            <a:off x="457200" y="2508676"/>
            <a:ext cx="1592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smtClean="0">
                <a:solidFill>
                  <a:schemeClr val="bg1"/>
                </a:solidFill>
              </a:rPr>
              <a:t>38%</a:t>
            </a:r>
            <a:endParaRPr lang="fr-FR" sz="4800" b="1" dirty="0">
              <a:solidFill>
                <a:schemeClr val="bg1"/>
              </a:solidFill>
            </a:endParaRPr>
          </a:p>
        </p:txBody>
      </p:sp>
      <p:sp>
        <p:nvSpPr>
          <p:cNvPr id="27" name="Année_n_1"/>
          <p:cNvSpPr txBox="1"/>
          <p:nvPr/>
        </p:nvSpPr>
        <p:spPr>
          <a:xfrm>
            <a:off x="3188044" y="3100898"/>
            <a:ext cx="68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cap="all" smtClean="0">
                <a:solidFill>
                  <a:schemeClr val="bg1"/>
                </a:solidFill>
                <a:latin typeface="Arial Narrow" pitchFamily="34" charset="0"/>
                <a:ea typeface="+mn-ea"/>
                <a:cs typeface="Arial" pitchFamily="34" charset="0"/>
              </a:rPr>
              <a:t>2015</a:t>
            </a:r>
            <a:endParaRPr lang="fr-FR" sz="2000" cap="all" dirty="0">
              <a:solidFill>
                <a:schemeClr val="bg1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54" name="TX_Recours_Kalivia_AM1"/>
          <p:cNvSpPr txBox="1"/>
          <p:nvPr/>
        </p:nvSpPr>
        <p:spPr>
          <a:xfrm>
            <a:off x="2279535" y="3084483"/>
            <a:ext cx="1592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smtClean="0">
                <a:solidFill>
                  <a:schemeClr val="bg1"/>
                </a:solidFill>
                <a:latin typeface="Arial Narrow" pitchFamily="34" charset="0"/>
              </a:rPr>
              <a:t>37%</a:t>
            </a:r>
            <a:endParaRPr lang="fr-FR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5" name="Année_n_1_1"/>
          <p:cNvSpPr txBox="1"/>
          <p:nvPr/>
        </p:nvSpPr>
        <p:spPr>
          <a:xfrm>
            <a:off x="2807804" y="4833156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chemeClr val="bg1"/>
                </a:solidFill>
                <a:latin typeface="Arial Narrow" pitchFamily="34" charset="0"/>
                <a:ea typeface="+mn-ea"/>
                <a:cs typeface="Arial" pitchFamily="34" charset="0"/>
              </a:rPr>
              <a:t>2015</a:t>
            </a:r>
            <a:endParaRPr lang="fr-FR" cap="all" dirty="0">
              <a:solidFill>
                <a:schemeClr val="bg1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56" name="MT_Reduc_RAC_AM1"/>
          <p:cNvSpPr txBox="1"/>
          <p:nvPr/>
        </p:nvSpPr>
        <p:spPr>
          <a:xfrm>
            <a:off x="2198845" y="4854642"/>
            <a:ext cx="1581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mtClean="0">
                <a:solidFill>
                  <a:schemeClr val="bg1"/>
                </a:solidFill>
              </a:rPr>
              <a:t>3€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104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31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7" name="Année_n_1"/>
          <p:cNvSpPr txBox="1"/>
          <p:nvPr/>
        </p:nvSpPr>
        <p:spPr>
          <a:xfrm>
            <a:off x="2375832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2015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KALIVIA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Zoom sur l’optique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sp>
        <p:nvSpPr>
          <p:cNvPr id="38" name="TextBox 66"/>
          <p:cNvSpPr txBox="1"/>
          <p:nvPr/>
        </p:nvSpPr>
        <p:spPr>
          <a:xfrm>
            <a:off x="386080" y="1327557"/>
            <a:ext cx="5636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Coût moyen d’un équipement optique</a:t>
            </a:r>
          </a:p>
        </p:txBody>
      </p:sp>
      <p:cxnSp>
        <p:nvCxnSpPr>
          <p:cNvPr id="41" name="Straight Connector 25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Date_Arrêté"/>
          <p:cNvSpPr/>
          <p:nvPr/>
        </p:nvSpPr>
        <p:spPr>
          <a:xfrm>
            <a:off x="1801083" y="6191726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smtClean="0">
                <a:solidFill>
                  <a:srgbClr val="ADA6AB"/>
                </a:solidFill>
                <a:latin typeface="Arial" pitchFamily="34" charset="0"/>
                <a:cs typeface="Arial" pitchFamily="34" charset="0"/>
              </a:rPr>
              <a:t>31/12/2016</a:t>
            </a:r>
            <a:endParaRPr lang="fr-FR" sz="1100" dirty="0">
              <a:solidFill>
                <a:srgbClr val="ADA6AB"/>
              </a:solidFill>
            </a:endParaRPr>
          </a:p>
        </p:txBody>
      </p:sp>
      <p:sp>
        <p:nvSpPr>
          <p:cNvPr id="43" name="ZoneTexte 65"/>
          <p:cNvSpPr txBox="1"/>
          <p:nvPr/>
        </p:nvSpPr>
        <p:spPr>
          <a:xfrm>
            <a:off x="326364" y="6169987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779486" y="1916832"/>
            <a:ext cx="3457217" cy="374441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5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4935638"/>
              </p:ext>
            </p:extLst>
          </p:nvPr>
        </p:nvGraphicFramePr>
        <p:xfrm>
          <a:off x="386080" y="2703488"/>
          <a:ext cx="1455688" cy="2957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3490"/>
                <a:gridCol w="1122198"/>
              </a:tblGrid>
              <a:tr h="335001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8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row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dirty="0">
                          <a:solidFill>
                            <a:schemeClr val="tx1"/>
                          </a:solidFill>
                          <a:latin typeface="Arial Narrow" pitchFamily="34" charset="0"/>
                          <a:cs typeface="Arial"/>
                        </a:rPr>
                        <a:t>Adulte</a:t>
                      </a: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itchFamily="34" charset="0"/>
                          <a:cs typeface="Arial"/>
                        </a:rPr>
                        <a:t>Monture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v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itchFamily="34" charset="0"/>
                          <a:cs typeface="Arial"/>
                        </a:rPr>
                        <a:t>Verre simple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v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itchFamily="34" charset="0"/>
                          <a:cs typeface="Arial"/>
                        </a:rPr>
                        <a:t>Verre complexe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500" dirty="0">
                        <a:solidFill>
                          <a:schemeClr val="tx1"/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Arial"/>
                        </a:rPr>
                        <a:t>Enfant</a:t>
                      </a: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itchFamily="34" charset="0"/>
                          <a:cs typeface="Arial"/>
                        </a:rPr>
                        <a:t>Monture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v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itchFamily="34" charset="0"/>
                          <a:cs typeface="Arial"/>
                        </a:rPr>
                        <a:t>Verre simple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7" name="Groupe 131"/>
          <p:cNvGrpSpPr/>
          <p:nvPr/>
        </p:nvGrpSpPr>
        <p:grpSpPr>
          <a:xfrm>
            <a:off x="2345244" y="2240868"/>
            <a:ext cx="462560" cy="525788"/>
            <a:chOff x="4194176" y="3082925"/>
            <a:chExt cx="765175" cy="795338"/>
          </a:xfrm>
          <a:solidFill>
            <a:srgbClr val="11469B"/>
          </a:solidFill>
        </p:grpSpPr>
        <p:sp>
          <p:nvSpPr>
            <p:cNvPr id="49" name="Freeform 24"/>
            <p:cNvSpPr>
              <a:spLocks noEditPoints="1"/>
            </p:cNvSpPr>
            <p:nvPr/>
          </p:nvSpPr>
          <p:spPr bwMode="auto">
            <a:xfrm>
              <a:off x="4583113" y="3082925"/>
              <a:ext cx="376238" cy="7921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0"/>
                </a:cxn>
                <a:cxn ang="0">
                  <a:pos x="0" y="499"/>
                </a:cxn>
                <a:cxn ang="0">
                  <a:pos x="76" y="477"/>
                </a:cxn>
                <a:cxn ang="0">
                  <a:pos x="76" y="388"/>
                </a:cxn>
                <a:cxn ang="0">
                  <a:pos x="151" y="376"/>
                </a:cxn>
                <a:cxn ang="0">
                  <a:pos x="154" y="458"/>
                </a:cxn>
                <a:cxn ang="0">
                  <a:pos x="237" y="437"/>
                </a:cxn>
                <a:cxn ang="0">
                  <a:pos x="237" y="48"/>
                </a:cxn>
                <a:cxn ang="0">
                  <a:pos x="7" y="0"/>
                </a:cxn>
                <a:cxn ang="0">
                  <a:pos x="104" y="338"/>
                </a:cxn>
                <a:cxn ang="0">
                  <a:pos x="29" y="350"/>
                </a:cxn>
                <a:cxn ang="0">
                  <a:pos x="29" y="269"/>
                </a:cxn>
                <a:cxn ang="0">
                  <a:pos x="104" y="267"/>
                </a:cxn>
                <a:cxn ang="0">
                  <a:pos x="104" y="338"/>
                </a:cxn>
                <a:cxn ang="0">
                  <a:pos x="104" y="229"/>
                </a:cxn>
                <a:cxn ang="0">
                  <a:pos x="29" y="227"/>
                </a:cxn>
                <a:cxn ang="0">
                  <a:pos x="29" y="151"/>
                </a:cxn>
                <a:cxn ang="0">
                  <a:pos x="104" y="156"/>
                </a:cxn>
                <a:cxn ang="0">
                  <a:pos x="104" y="229"/>
                </a:cxn>
                <a:cxn ang="0">
                  <a:pos x="104" y="123"/>
                </a:cxn>
                <a:cxn ang="0">
                  <a:pos x="29" y="116"/>
                </a:cxn>
                <a:cxn ang="0">
                  <a:pos x="29" y="36"/>
                </a:cxn>
                <a:cxn ang="0">
                  <a:pos x="104" y="52"/>
                </a:cxn>
                <a:cxn ang="0">
                  <a:pos x="104" y="123"/>
                </a:cxn>
                <a:cxn ang="0">
                  <a:pos x="199" y="326"/>
                </a:cxn>
                <a:cxn ang="0">
                  <a:pos x="133" y="336"/>
                </a:cxn>
                <a:cxn ang="0">
                  <a:pos x="133" y="267"/>
                </a:cxn>
                <a:cxn ang="0">
                  <a:pos x="199" y="262"/>
                </a:cxn>
                <a:cxn ang="0">
                  <a:pos x="199" y="326"/>
                </a:cxn>
                <a:cxn ang="0">
                  <a:pos x="199" y="232"/>
                </a:cxn>
                <a:cxn ang="0">
                  <a:pos x="133" y="232"/>
                </a:cxn>
                <a:cxn ang="0">
                  <a:pos x="133" y="161"/>
                </a:cxn>
                <a:cxn ang="0">
                  <a:pos x="199" y="168"/>
                </a:cxn>
                <a:cxn ang="0">
                  <a:pos x="199" y="232"/>
                </a:cxn>
                <a:cxn ang="0">
                  <a:pos x="199" y="130"/>
                </a:cxn>
                <a:cxn ang="0">
                  <a:pos x="133" y="125"/>
                </a:cxn>
                <a:cxn ang="0">
                  <a:pos x="133" y="57"/>
                </a:cxn>
                <a:cxn ang="0">
                  <a:pos x="199" y="71"/>
                </a:cxn>
                <a:cxn ang="0">
                  <a:pos x="199" y="130"/>
                </a:cxn>
              </a:cxnLst>
              <a:rect l="0" t="0" r="r" b="b"/>
              <a:pathLst>
                <a:path w="237" h="499">
                  <a:moveTo>
                    <a:pt x="7" y="0"/>
                  </a:moveTo>
                  <a:lnTo>
                    <a:pt x="0" y="0"/>
                  </a:lnTo>
                  <a:lnTo>
                    <a:pt x="0" y="499"/>
                  </a:lnTo>
                  <a:lnTo>
                    <a:pt x="76" y="477"/>
                  </a:lnTo>
                  <a:lnTo>
                    <a:pt x="76" y="388"/>
                  </a:lnTo>
                  <a:lnTo>
                    <a:pt x="151" y="376"/>
                  </a:lnTo>
                  <a:lnTo>
                    <a:pt x="154" y="458"/>
                  </a:lnTo>
                  <a:lnTo>
                    <a:pt x="237" y="437"/>
                  </a:lnTo>
                  <a:lnTo>
                    <a:pt x="237" y="48"/>
                  </a:lnTo>
                  <a:lnTo>
                    <a:pt x="7" y="0"/>
                  </a:lnTo>
                  <a:close/>
                  <a:moveTo>
                    <a:pt x="104" y="338"/>
                  </a:moveTo>
                  <a:lnTo>
                    <a:pt x="29" y="350"/>
                  </a:lnTo>
                  <a:lnTo>
                    <a:pt x="29" y="269"/>
                  </a:lnTo>
                  <a:lnTo>
                    <a:pt x="104" y="267"/>
                  </a:lnTo>
                  <a:lnTo>
                    <a:pt x="104" y="338"/>
                  </a:lnTo>
                  <a:close/>
                  <a:moveTo>
                    <a:pt x="104" y="229"/>
                  </a:moveTo>
                  <a:lnTo>
                    <a:pt x="29" y="227"/>
                  </a:lnTo>
                  <a:lnTo>
                    <a:pt x="29" y="151"/>
                  </a:lnTo>
                  <a:lnTo>
                    <a:pt x="104" y="156"/>
                  </a:lnTo>
                  <a:lnTo>
                    <a:pt x="104" y="229"/>
                  </a:lnTo>
                  <a:close/>
                  <a:moveTo>
                    <a:pt x="104" y="123"/>
                  </a:moveTo>
                  <a:lnTo>
                    <a:pt x="29" y="116"/>
                  </a:lnTo>
                  <a:lnTo>
                    <a:pt x="29" y="36"/>
                  </a:lnTo>
                  <a:lnTo>
                    <a:pt x="104" y="52"/>
                  </a:lnTo>
                  <a:lnTo>
                    <a:pt x="104" y="123"/>
                  </a:lnTo>
                  <a:close/>
                  <a:moveTo>
                    <a:pt x="199" y="326"/>
                  </a:moveTo>
                  <a:lnTo>
                    <a:pt x="133" y="336"/>
                  </a:lnTo>
                  <a:lnTo>
                    <a:pt x="133" y="267"/>
                  </a:lnTo>
                  <a:lnTo>
                    <a:pt x="199" y="262"/>
                  </a:lnTo>
                  <a:lnTo>
                    <a:pt x="199" y="326"/>
                  </a:lnTo>
                  <a:close/>
                  <a:moveTo>
                    <a:pt x="199" y="232"/>
                  </a:moveTo>
                  <a:lnTo>
                    <a:pt x="133" y="232"/>
                  </a:lnTo>
                  <a:lnTo>
                    <a:pt x="133" y="161"/>
                  </a:lnTo>
                  <a:lnTo>
                    <a:pt x="199" y="168"/>
                  </a:lnTo>
                  <a:lnTo>
                    <a:pt x="199" y="232"/>
                  </a:lnTo>
                  <a:close/>
                  <a:moveTo>
                    <a:pt x="199" y="130"/>
                  </a:moveTo>
                  <a:lnTo>
                    <a:pt x="133" y="125"/>
                  </a:lnTo>
                  <a:lnTo>
                    <a:pt x="133" y="57"/>
                  </a:lnTo>
                  <a:lnTo>
                    <a:pt x="199" y="71"/>
                  </a:lnTo>
                  <a:lnTo>
                    <a:pt x="199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50" name="Freeform 25"/>
            <p:cNvSpPr>
              <a:spLocks noEditPoints="1"/>
            </p:cNvSpPr>
            <p:nvPr/>
          </p:nvSpPr>
          <p:spPr bwMode="auto">
            <a:xfrm>
              <a:off x="4194176" y="3090863"/>
              <a:ext cx="358775" cy="787400"/>
            </a:xfrm>
            <a:custGeom>
              <a:avLst/>
              <a:gdLst/>
              <a:ahLst/>
              <a:cxnLst>
                <a:cxn ang="0">
                  <a:pos x="0" y="406"/>
                </a:cxn>
                <a:cxn ang="0">
                  <a:pos x="226" y="496"/>
                </a:cxn>
                <a:cxn ang="0">
                  <a:pos x="226" y="0"/>
                </a:cxn>
                <a:cxn ang="0">
                  <a:pos x="0" y="45"/>
                </a:cxn>
                <a:cxn ang="0">
                  <a:pos x="0" y="406"/>
                </a:cxn>
                <a:cxn ang="0">
                  <a:pos x="198" y="364"/>
                </a:cxn>
                <a:cxn ang="0">
                  <a:pos x="122" y="340"/>
                </a:cxn>
                <a:cxn ang="0">
                  <a:pos x="122" y="260"/>
                </a:cxn>
                <a:cxn ang="0">
                  <a:pos x="198" y="272"/>
                </a:cxn>
                <a:cxn ang="0">
                  <a:pos x="198" y="364"/>
                </a:cxn>
                <a:cxn ang="0">
                  <a:pos x="47" y="61"/>
                </a:cxn>
                <a:cxn ang="0">
                  <a:pos x="132" y="47"/>
                </a:cxn>
                <a:cxn ang="0">
                  <a:pos x="132" y="111"/>
                </a:cxn>
                <a:cxn ang="0">
                  <a:pos x="47" y="116"/>
                </a:cxn>
                <a:cxn ang="0">
                  <a:pos x="47" y="61"/>
                </a:cxn>
                <a:cxn ang="0">
                  <a:pos x="47" y="149"/>
                </a:cxn>
                <a:cxn ang="0">
                  <a:pos x="132" y="149"/>
                </a:cxn>
                <a:cxn ang="0">
                  <a:pos x="132" y="217"/>
                </a:cxn>
                <a:cxn ang="0">
                  <a:pos x="47" y="205"/>
                </a:cxn>
                <a:cxn ang="0">
                  <a:pos x="47" y="149"/>
                </a:cxn>
                <a:cxn ang="0">
                  <a:pos x="28" y="241"/>
                </a:cxn>
                <a:cxn ang="0">
                  <a:pos x="103" y="255"/>
                </a:cxn>
                <a:cxn ang="0">
                  <a:pos x="103" y="335"/>
                </a:cxn>
                <a:cxn ang="0">
                  <a:pos x="28" y="309"/>
                </a:cxn>
                <a:cxn ang="0">
                  <a:pos x="28" y="241"/>
                </a:cxn>
              </a:cxnLst>
              <a:rect l="0" t="0" r="r" b="b"/>
              <a:pathLst>
                <a:path w="226" h="496">
                  <a:moveTo>
                    <a:pt x="0" y="406"/>
                  </a:moveTo>
                  <a:lnTo>
                    <a:pt x="226" y="496"/>
                  </a:lnTo>
                  <a:lnTo>
                    <a:pt x="226" y="0"/>
                  </a:lnTo>
                  <a:lnTo>
                    <a:pt x="0" y="45"/>
                  </a:lnTo>
                  <a:lnTo>
                    <a:pt x="0" y="406"/>
                  </a:lnTo>
                  <a:close/>
                  <a:moveTo>
                    <a:pt x="198" y="364"/>
                  </a:moveTo>
                  <a:lnTo>
                    <a:pt x="122" y="340"/>
                  </a:lnTo>
                  <a:lnTo>
                    <a:pt x="122" y="260"/>
                  </a:lnTo>
                  <a:lnTo>
                    <a:pt x="198" y="272"/>
                  </a:lnTo>
                  <a:lnTo>
                    <a:pt x="198" y="364"/>
                  </a:lnTo>
                  <a:close/>
                  <a:moveTo>
                    <a:pt x="47" y="61"/>
                  </a:moveTo>
                  <a:lnTo>
                    <a:pt x="132" y="47"/>
                  </a:lnTo>
                  <a:lnTo>
                    <a:pt x="132" y="111"/>
                  </a:lnTo>
                  <a:lnTo>
                    <a:pt x="47" y="116"/>
                  </a:lnTo>
                  <a:lnTo>
                    <a:pt x="47" y="61"/>
                  </a:lnTo>
                  <a:close/>
                  <a:moveTo>
                    <a:pt x="47" y="149"/>
                  </a:moveTo>
                  <a:lnTo>
                    <a:pt x="132" y="149"/>
                  </a:lnTo>
                  <a:lnTo>
                    <a:pt x="132" y="217"/>
                  </a:lnTo>
                  <a:lnTo>
                    <a:pt x="47" y="205"/>
                  </a:lnTo>
                  <a:lnTo>
                    <a:pt x="47" y="149"/>
                  </a:lnTo>
                  <a:close/>
                  <a:moveTo>
                    <a:pt x="28" y="241"/>
                  </a:moveTo>
                  <a:lnTo>
                    <a:pt x="103" y="255"/>
                  </a:lnTo>
                  <a:lnTo>
                    <a:pt x="103" y="335"/>
                  </a:lnTo>
                  <a:lnTo>
                    <a:pt x="28" y="309"/>
                  </a:lnTo>
                  <a:lnTo>
                    <a:pt x="28" y="2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sp>
        <p:nvSpPr>
          <p:cNvPr id="51" name="ZoneTexte 50"/>
          <p:cNvSpPr txBox="1"/>
          <p:nvPr/>
        </p:nvSpPr>
        <p:spPr>
          <a:xfrm>
            <a:off x="1791884" y="2767847"/>
            <a:ext cx="1626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Votre entreprise</a:t>
            </a:r>
            <a:endParaRPr lang="fr-FR" sz="1200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7844" y="1952836"/>
            <a:ext cx="603137" cy="3463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57" name="Groupe 131"/>
          <p:cNvGrpSpPr/>
          <p:nvPr/>
        </p:nvGrpSpPr>
        <p:grpSpPr>
          <a:xfrm>
            <a:off x="5843320" y="2240868"/>
            <a:ext cx="492876" cy="560909"/>
            <a:chOff x="4194176" y="3082925"/>
            <a:chExt cx="765175" cy="795338"/>
          </a:xfrm>
          <a:solidFill>
            <a:srgbClr val="11469B"/>
          </a:solidFill>
        </p:grpSpPr>
        <p:sp>
          <p:nvSpPr>
            <p:cNvPr id="58" name="Freeform 24"/>
            <p:cNvSpPr>
              <a:spLocks noEditPoints="1"/>
            </p:cNvSpPr>
            <p:nvPr/>
          </p:nvSpPr>
          <p:spPr bwMode="auto">
            <a:xfrm>
              <a:off x="4583113" y="3082925"/>
              <a:ext cx="376238" cy="7921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0"/>
                </a:cxn>
                <a:cxn ang="0">
                  <a:pos x="0" y="499"/>
                </a:cxn>
                <a:cxn ang="0">
                  <a:pos x="76" y="477"/>
                </a:cxn>
                <a:cxn ang="0">
                  <a:pos x="76" y="388"/>
                </a:cxn>
                <a:cxn ang="0">
                  <a:pos x="151" y="376"/>
                </a:cxn>
                <a:cxn ang="0">
                  <a:pos x="154" y="458"/>
                </a:cxn>
                <a:cxn ang="0">
                  <a:pos x="237" y="437"/>
                </a:cxn>
                <a:cxn ang="0">
                  <a:pos x="237" y="48"/>
                </a:cxn>
                <a:cxn ang="0">
                  <a:pos x="7" y="0"/>
                </a:cxn>
                <a:cxn ang="0">
                  <a:pos x="104" y="338"/>
                </a:cxn>
                <a:cxn ang="0">
                  <a:pos x="29" y="350"/>
                </a:cxn>
                <a:cxn ang="0">
                  <a:pos x="29" y="269"/>
                </a:cxn>
                <a:cxn ang="0">
                  <a:pos x="104" y="267"/>
                </a:cxn>
                <a:cxn ang="0">
                  <a:pos x="104" y="338"/>
                </a:cxn>
                <a:cxn ang="0">
                  <a:pos x="104" y="229"/>
                </a:cxn>
                <a:cxn ang="0">
                  <a:pos x="29" y="227"/>
                </a:cxn>
                <a:cxn ang="0">
                  <a:pos x="29" y="151"/>
                </a:cxn>
                <a:cxn ang="0">
                  <a:pos x="104" y="156"/>
                </a:cxn>
                <a:cxn ang="0">
                  <a:pos x="104" y="229"/>
                </a:cxn>
                <a:cxn ang="0">
                  <a:pos x="104" y="123"/>
                </a:cxn>
                <a:cxn ang="0">
                  <a:pos x="29" y="116"/>
                </a:cxn>
                <a:cxn ang="0">
                  <a:pos x="29" y="36"/>
                </a:cxn>
                <a:cxn ang="0">
                  <a:pos x="104" y="52"/>
                </a:cxn>
                <a:cxn ang="0">
                  <a:pos x="104" y="123"/>
                </a:cxn>
                <a:cxn ang="0">
                  <a:pos x="199" y="326"/>
                </a:cxn>
                <a:cxn ang="0">
                  <a:pos x="133" y="336"/>
                </a:cxn>
                <a:cxn ang="0">
                  <a:pos x="133" y="267"/>
                </a:cxn>
                <a:cxn ang="0">
                  <a:pos x="199" y="262"/>
                </a:cxn>
                <a:cxn ang="0">
                  <a:pos x="199" y="326"/>
                </a:cxn>
                <a:cxn ang="0">
                  <a:pos x="199" y="232"/>
                </a:cxn>
                <a:cxn ang="0">
                  <a:pos x="133" y="232"/>
                </a:cxn>
                <a:cxn ang="0">
                  <a:pos x="133" y="161"/>
                </a:cxn>
                <a:cxn ang="0">
                  <a:pos x="199" y="168"/>
                </a:cxn>
                <a:cxn ang="0">
                  <a:pos x="199" y="232"/>
                </a:cxn>
                <a:cxn ang="0">
                  <a:pos x="199" y="130"/>
                </a:cxn>
                <a:cxn ang="0">
                  <a:pos x="133" y="125"/>
                </a:cxn>
                <a:cxn ang="0">
                  <a:pos x="133" y="57"/>
                </a:cxn>
                <a:cxn ang="0">
                  <a:pos x="199" y="71"/>
                </a:cxn>
                <a:cxn ang="0">
                  <a:pos x="199" y="130"/>
                </a:cxn>
              </a:cxnLst>
              <a:rect l="0" t="0" r="r" b="b"/>
              <a:pathLst>
                <a:path w="237" h="499">
                  <a:moveTo>
                    <a:pt x="7" y="0"/>
                  </a:moveTo>
                  <a:lnTo>
                    <a:pt x="0" y="0"/>
                  </a:lnTo>
                  <a:lnTo>
                    <a:pt x="0" y="499"/>
                  </a:lnTo>
                  <a:lnTo>
                    <a:pt x="76" y="477"/>
                  </a:lnTo>
                  <a:lnTo>
                    <a:pt x="76" y="388"/>
                  </a:lnTo>
                  <a:lnTo>
                    <a:pt x="151" y="376"/>
                  </a:lnTo>
                  <a:lnTo>
                    <a:pt x="154" y="458"/>
                  </a:lnTo>
                  <a:lnTo>
                    <a:pt x="237" y="437"/>
                  </a:lnTo>
                  <a:lnTo>
                    <a:pt x="237" y="48"/>
                  </a:lnTo>
                  <a:lnTo>
                    <a:pt x="7" y="0"/>
                  </a:lnTo>
                  <a:close/>
                  <a:moveTo>
                    <a:pt x="104" y="338"/>
                  </a:moveTo>
                  <a:lnTo>
                    <a:pt x="29" y="350"/>
                  </a:lnTo>
                  <a:lnTo>
                    <a:pt x="29" y="269"/>
                  </a:lnTo>
                  <a:lnTo>
                    <a:pt x="104" y="267"/>
                  </a:lnTo>
                  <a:lnTo>
                    <a:pt x="104" y="338"/>
                  </a:lnTo>
                  <a:close/>
                  <a:moveTo>
                    <a:pt x="104" y="229"/>
                  </a:moveTo>
                  <a:lnTo>
                    <a:pt x="29" y="227"/>
                  </a:lnTo>
                  <a:lnTo>
                    <a:pt x="29" y="151"/>
                  </a:lnTo>
                  <a:lnTo>
                    <a:pt x="104" y="156"/>
                  </a:lnTo>
                  <a:lnTo>
                    <a:pt x="104" y="229"/>
                  </a:lnTo>
                  <a:close/>
                  <a:moveTo>
                    <a:pt x="104" y="123"/>
                  </a:moveTo>
                  <a:lnTo>
                    <a:pt x="29" y="116"/>
                  </a:lnTo>
                  <a:lnTo>
                    <a:pt x="29" y="36"/>
                  </a:lnTo>
                  <a:lnTo>
                    <a:pt x="104" y="52"/>
                  </a:lnTo>
                  <a:lnTo>
                    <a:pt x="104" y="123"/>
                  </a:lnTo>
                  <a:close/>
                  <a:moveTo>
                    <a:pt x="199" y="326"/>
                  </a:moveTo>
                  <a:lnTo>
                    <a:pt x="133" y="336"/>
                  </a:lnTo>
                  <a:lnTo>
                    <a:pt x="133" y="267"/>
                  </a:lnTo>
                  <a:lnTo>
                    <a:pt x="199" y="262"/>
                  </a:lnTo>
                  <a:lnTo>
                    <a:pt x="199" y="326"/>
                  </a:lnTo>
                  <a:close/>
                  <a:moveTo>
                    <a:pt x="199" y="232"/>
                  </a:moveTo>
                  <a:lnTo>
                    <a:pt x="133" y="232"/>
                  </a:lnTo>
                  <a:lnTo>
                    <a:pt x="133" y="161"/>
                  </a:lnTo>
                  <a:lnTo>
                    <a:pt x="199" y="168"/>
                  </a:lnTo>
                  <a:lnTo>
                    <a:pt x="199" y="232"/>
                  </a:lnTo>
                  <a:close/>
                  <a:moveTo>
                    <a:pt x="199" y="130"/>
                  </a:moveTo>
                  <a:lnTo>
                    <a:pt x="133" y="125"/>
                  </a:lnTo>
                  <a:lnTo>
                    <a:pt x="133" y="57"/>
                  </a:lnTo>
                  <a:lnTo>
                    <a:pt x="199" y="71"/>
                  </a:lnTo>
                  <a:lnTo>
                    <a:pt x="199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60" name="Freeform 25"/>
            <p:cNvSpPr>
              <a:spLocks noEditPoints="1"/>
            </p:cNvSpPr>
            <p:nvPr/>
          </p:nvSpPr>
          <p:spPr bwMode="auto">
            <a:xfrm>
              <a:off x="4194176" y="3090863"/>
              <a:ext cx="358775" cy="787400"/>
            </a:xfrm>
            <a:custGeom>
              <a:avLst/>
              <a:gdLst/>
              <a:ahLst/>
              <a:cxnLst>
                <a:cxn ang="0">
                  <a:pos x="0" y="406"/>
                </a:cxn>
                <a:cxn ang="0">
                  <a:pos x="226" y="496"/>
                </a:cxn>
                <a:cxn ang="0">
                  <a:pos x="226" y="0"/>
                </a:cxn>
                <a:cxn ang="0">
                  <a:pos x="0" y="45"/>
                </a:cxn>
                <a:cxn ang="0">
                  <a:pos x="0" y="406"/>
                </a:cxn>
                <a:cxn ang="0">
                  <a:pos x="198" y="364"/>
                </a:cxn>
                <a:cxn ang="0">
                  <a:pos x="122" y="340"/>
                </a:cxn>
                <a:cxn ang="0">
                  <a:pos x="122" y="260"/>
                </a:cxn>
                <a:cxn ang="0">
                  <a:pos x="198" y="272"/>
                </a:cxn>
                <a:cxn ang="0">
                  <a:pos x="198" y="364"/>
                </a:cxn>
                <a:cxn ang="0">
                  <a:pos x="47" y="61"/>
                </a:cxn>
                <a:cxn ang="0">
                  <a:pos x="132" y="47"/>
                </a:cxn>
                <a:cxn ang="0">
                  <a:pos x="132" y="111"/>
                </a:cxn>
                <a:cxn ang="0">
                  <a:pos x="47" y="116"/>
                </a:cxn>
                <a:cxn ang="0">
                  <a:pos x="47" y="61"/>
                </a:cxn>
                <a:cxn ang="0">
                  <a:pos x="47" y="149"/>
                </a:cxn>
                <a:cxn ang="0">
                  <a:pos x="132" y="149"/>
                </a:cxn>
                <a:cxn ang="0">
                  <a:pos x="132" y="217"/>
                </a:cxn>
                <a:cxn ang="0">
                  <a:pos x="47" y="205"/>
                </a:cxn>
                <a:cxn ang="0">
                  <a:pos x="47" y="149"/>
                </a:cxn>
                <a:cxn ang="0">
                  <a:pos x="28" y="241"/>
                </a:cxn>
                <a:cxn ang="0">
                  <a:pos x="103" y="255"/>
                </a:cxn>
                <a:cxn ang="0">
                  <a:pos x="103" y="335"/>
                </a:cxn>
                <a:cxn ang="0">
                  <a:pos x="28" y="309"/>
                </a:cxn>
                <a:cxn ang="0">
                  <a:pos x="28" y="241"/>
                </a:cxn>
              </a:cxnLst>
              <a:rect l="0" t="0" r="r" b="b"/>
              <a:pathLst>
                <a:path w="226" h="496">
                  <a:moveTo>
                    <a:pt x="0" y="406"/>
                  </a:moveTo>
                  <a:lnTo>
                    <a:pt x="226" y="496"/>
                  </a:lnTo>
                  <a:lnTo>
                    <a:pt x="226" y="0"/>
                  </a:lnTo>
                  <a:lnTo>
                    <a:pt x="0" y="45"/>
                  </a:lnTo>
                  <a:lnTo>
                    <a:pt x="0" y="406"/>
                  </a:lnTo>
                  <a:close/>
                  <a:moveTo>
                    <a:pt x="198" y="364"/>
                  </a:moveTo>
                  <a:lnTo>
                    <a:pt x="122" y="340"/>
                  </a:lnTo>
                  <a:lnTo>
                    <a:pt x="122" y="260"/>
                  </a:lnTo>
                  <a:lnTo>
                    <a:pt x="198" y="272"/>
                  </a:lnTo>
                  <a:lnTo>
                    <a:pt x="198" y="364"/>
                  </a:lnTo>
                  <a:close/>
                  <a:moveTo>
                    <a:pt x="47" y="61"/>
                  </a:moveTo>
                  <a:lnTo>
                    <a:pt x="132" y="47"/>
                  </a:lnTo>
                  <a:lnTo>
                    <a:pt x="132" y="111"/>
                  </a:lnTo>
                  <a:lnTo>
                    <a:pt x="47" y="116"/>
                  </a:lnTo>
                  <a:lnTo>
                    <a:pt x="47" y="61"/>
                  </a:lnTo>
                  <a:close/>
                  <a:moveTo>
                    <a:pt x="47" y="149"/>
                  </a:moveTo>
                  <a:lnTo>
                    <a:pt x="132" y="149"/>
                  </a:lnTo>
                  <a:lnTo>
                    <a:pt x="132" y="217"/>
                  </a:lnTo>
                  <a:lnTo>
                    <a:pt x="47" y="205"/>
                  </a:lnTo>
                  <a:lnTo>
                    <a:pt x="47" y="149"/>
                  </a:lnTo>
                  <a:close/>
                  <a:moveTo>
                    <a:pt x="28" y="241"/>
                  </a:moveTo>
                  <a:lnTo>
                    <a:pt x="103" y="255"/>
                  </a:lnTo>
                  <a:lnTo>
                    <a:pt x="103" y="335"/>
                  </a:lnTo>
                  <a:lnTo>
                    <a:pt x="28" y="309"/>
                  </a:lnTo>
                  <a:lnTo>
                    <a:pt x="28" y="2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sp>
        <p:nvSpPr>
          <p:cNvPr id="61" name="ZoneTexte 60"/>
          <p:cNvSpPr txBox="1"/>
          <p:nvPr/>
        </p:nvSpPr>
        <p:spPr>
          <a:xfrm>
            <a:off x="5355762" y="2758322"/>
            <a:ext cx="1596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Votre entreprise</a:t>
            </a:r>
            <a:endParaRPr lang="fr-FR" sz="1200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6336196" y="1916832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Hors </a:t>
            </a:r>
            <a:r>
              <a:rPr lang="fr-FR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Kalivia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343883" y="1916832"/>
            <a:ext cx="3457217" cy="3720971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6" name="Image 65" descr="LOGO QUADR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005" y="2330803"/>
            <a:ext cx="945035" cy="6329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67" name="Image 66" descr="LOGO QUADR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9773" y="2330803"/>
            <a:ext cx="945035" cy="632984"/>
          </a:xfrm>
          <a:prstGeom prst="rect">
            <a:avLst/>
          </a:prstGeom>
          <a:noFill/>
        </p:spPr>
      </p:pic>
      <p:sp>
        <p:nvSpPr>
          <p:cNvPr id="26" name="PX_ENT_HKal_Monture_AD_AM1"/>
          <p:cNvSpPr txBox="1"/>
          <p:nvPr/>
        </p:nvSpPr>
        <p:spPr>
          <a:xfrm>
            <a:off x="5343883" y="3079993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288 €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28" name="PX_ENT_HKal_verre_simple_AD_AM1"/>
          <p:cNvSpPr txBox="1"/>
          <p:nvPr/>
        </p:nvSpPr>
        <p:spPr>
          <a:xfrm>
            <a:off x="5343883" y="3650196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172 €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29" name="PX_ENT_HKal_verre_compl_AD_AM1"/>
          <p:cNvSpPr txBox="1"/>
          <p:nvPr/>
        </p:nvSpPr>
        <p:spPr>
          <a:xfrm>
            <a:off x="5343883" y="4220399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353 €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30" name="PX_ENT_HKal_monture_enfant_AM1"/>
          <p:cNvSpPr txBox="1"/>
          <p:nvPr/>
        </p:nvSpPr>
        <p:spPr>
          <a:xfrm>
            <a:off x="5355762" y="4790602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221 €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32" name="PX_ENT_HKal_verre_enfant_AM1"/>
          <p:cNvSpPr txBox="1"/>
          <p:nvPr/>
        </p:nvSpPr>
        <p:spPr>
          <a:xfrm>
            <a:off x="5355762" y="5360804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171 €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33" name="Prix_MM_Monture_Adulte_HKalivia_AM1"/>
          <p:cNvSpPr txBox="1"/>
          <p:nvPr/>
        </p:nvSpPr>
        <p:spPr>
          <a:xfrm>
            <a:off x="7204107" y="3079993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182 €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34" name="PX_MM_HKal_verre_simple_adul_AM1"/>
          <p:cNvSpPr txBox="1"/>
          <p:nvPr/>
        </p:nvSpPr>
        <p:spPr>
          <a:xfrm>
            <a:off x="7223479" y="3650196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115 €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35" name="PX_MM_HKal_verre_complexe_adul_AM1"/>
          <p:cNvSpPr txBox="1"/>
          <p:nvPr/>
        </p:nvSpPr>
        <p:spPr>
          <a:xfrm>
            <a:off x="7223479" y="4220399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275 €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36" name="PX_MM_HKal_Mont_Enfant_AM1"/>
          <p:cNvSpPr txBox="1"/>
          <p:nvPr/>
        </p:nvSpPr>
        <p:spPr>
          <a:xfrm>
            <a:off x="7204107" y="4790602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144 €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39" name="PX_MM_HKal_verre_enfant_AM1"/>
          <p:cNvSpPr txBox="1"/>
          <p:nvPr/>
        </p:nvSpPr>
        <p:spPr>
          <a:xfrm>
            <a:off x="7204107" y="5360804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97 €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40" name="PX_ENT_Kalivia_Mont_AD_AM1"/>
          <p:cNvSpPr txBox="1"/>
          <p:nvPr/>
        </p:nvSpPr>
        <p:spPr>
          <a:xfrm>
            <a:off x="1779487" y="3068960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215 €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46" name="PX_ENT_Kalivia_verre_simple_AD_AM1"/>
          <p:cNvSpPr txBox="1"/>
          <p:nvPr/>
        </p:nvSpPr>
        <p:spPr>
          <a:xfrm>
            <a:off x="1779487" y="3639163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86 €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48" name="PX_ENT_Kalivia_verre_compl_AM1"/>
          <p:cNvSpPr txBox="1"/>
          <p:nvPr/>
        </p:nvSpPr>
        <p:spPr>
          <a:xfrm>
            <a:off x="1779487" y="4209366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226 €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2" name="PX_ENT_Kalivia_Mont_Enfant_AM1"/>
          <p:cNvSpPr txBox="1"/>
          <p:nvPr/>
        </p:nvSpPr>
        <p:spPr>
          <a:xfrm>
            <a:off x="1791366" y="4779569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179 €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3" name="PX_ENT_Kalivia_verre_enfant_AM1"/>
          <p:cNvSpPr txBox="1"/>
          <p:nvPr/>
        </p:nvSpPr>
        <p:spPr>
          <a:xfrm>
            <a:off x="1791366" y="5349771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66 €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6" name="PX_MM_Kalivia_Mont_AD_AM1"/>
          <p:cNvSpPr txBox="1"/>
          <p:nvPr/>
        </p:nvSpPr>
        <p:spPr>
          <a:xfrm>
            <a:off x="3639711" y="3068960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147 €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9" name="PX_MM_Kalivia_verre_simple_AM1"/>
          <p:cNvSpPr txBox="1"/>
          <p:nvPr/>
        </p:nvSpPr>
        <p:spPr>
          <a:xfrm>
            <a:off x="3659083" y="3639163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77 €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62" name="PX_MM_Kalivia_verre_complexe_AM1"/>
          <p:cNvSpPr txBox="1"/>
          <p:nvPr/>
        </p:nvSpPr>
        <p:spPr>
          <a:xfrm>
            <a:off x="3659083" y="4209366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219 €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63" name="PX_MM_Kalivia_Mont_Enfant_AM1"/>
          <p:cNvSpPr txBox="1"/>
          <p:nvPr/>
        </p:nvSpPr>
        <p:spPr>
          <a:xfrm>
            <a:off x="3639711" y="4779569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116 €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68" name="PX_MM_Kalivia_verre_simple_enfant_AM1"/>
          <p:cNvSpPr txBox="1"/>
          <p:nvPr/>
        </p:nvSpPr>
        <p:spPr>
          <a:xfrm>
            <a:off x="3639711" y="5349771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70 €</a:t>
            </a:r>
            <a:endParaRPr lang="fr-FR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104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31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7" name="Année_n_1"/>
          <p:cNvSpPr txBox="1"/>
          <p:nvPr/>
        </p:nvSpPr>
        <p:spPr>
          <a:xfrm>
            <a:off x="2375832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2015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KALIVIA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Zoom sur l’optique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38" name="Straight Connector 25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Date_Arrêté"/>
          <p:cNvSpPr/>
          <p:nvPr/>
        </p:nvSpPr>
        <p:spPr>
          <a:xfrm>
            <a:off x="1801083" y="6045144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31/12/2016</a:t>
            </a:r>
            <a:endParaRPr lang="fr-FR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ZoneTexte 65"/>
          <p:cNvSpPr txBox="1"/>
          <p:nvPr/>
        </p:nvSpPr>
        <p:spPr>
          <a:xfrm>
            <a:off x="326364" y="6021288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215454" y="2312876"/>
            <a:ext cx="1511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Monture Adulte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0" y="3825044"/>
            <a:ext cx="172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Verre complexe Adulte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215454" y="3068960"/>
            <a:ext cx="1511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Verre simple Adulte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215454" y="4582644"/>
            <a:ext cx="1511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Monture Enfant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215454" y="5327232"/>
            <a:ext cx="1511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Verre simple Enfant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2" name="TextBox 66"/>
          <p:cNvSpPr txBox="1"/>
          <p:nvPr/>
        </p:nvSpPr>
        <p:spPr>
          <a:xfrm>
            <a:off x="457199" y="1556792"/>
            <a:ext cx="8619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Répartition moyenne du coût d’un équipement </a:t>
            </a:r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optique Réseau / Hors réseau</a:t>
            </a:r>
            <a:endParaRPr lang="fr-FR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051516" y="5289244"/>
            <a:ext cx="362429" cy="304322"/>
          </a:xfrm>
          <a:prstGeom prst="rect">
            <a:avLst/>
          </a:prstGeom>
          <a:solidFill>
            <a:srgbClr val="C6D9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TextBox 5"/>
          <p:cNvSpPr txBox="1"/>
          <p:nvPr/>
        </p:nvSpPr>
        <p:spPr>
          <a:xfrm>
            <a:off x="7358346" y="6034795"/>
            <a:ext cx="1504447" cy="310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Reste à charge</a:t>
            </a:r>
          </a:p>
        </p:txBody>
      </p:sp>
      <p:grpSp>
        <p:nvGrpSpPr>
          <p:cNvPr id="2" name="Group 8"/>
          <p:cNvGrpSpPr/>
          <p:nvPr/>
        </p:nvGrpSpPr>
        <p:grpSpPr>
          <a:xfrm>
            <a:off x="7051514" y="3178235"/>
            <a:ext cx="1725358" cy="304322"/>
            <a:chOff x="4026001" y="5518150"/>
            <a:chExt cx="1209179" cy="241300"/>
          </a:xfrm>
        </p:grpSpPr>
        <p:sp>
          <p:nvSpPr>
            <p:cNvPr id="36" name="Rectangle 35"/>
            <p:cNvSpPr/>
            <p:nvPr/>
          </p:nvSpPr>
          <p:spPr>
            <a:xfrm>
              <a:off x="4026001" y="5518150"/>
              <a:ext cx="254000" cy="24130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TextBox 44"/>
            <p:cNvSpPr txBox="1"/>
            <p:nvPr/>
          </p:nvSpPr>
          <p:spPr>
            <a:xfrm>
              <a:off x="4235103" y="5563054"/>
              <a:ext cx="1000077" cy="1952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</a:rPr>
                <a:t>Part </a:t>
              </a:r>
              <a:r>
                <a:rPr lang="fr-FR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</a:rPr>
                <a:t>Malakoff Médéric</a:t>
              </a:r>
              <a:endParaRPr lang="fr-F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7051516" y="4922091"/>
            <a:ext cx="2484176" cy="367153"/>
            <a:chOff x="5845619" y="5518150"/>
            <a:chExt cx="1740979" cy="291119"/>
          </a:xfrm>
        </p:grpSpPr>
        <p:sp>
          <p:nvSpPr>
            <p:cNvPr id="48" name="Rectangle 47"/>
            <p:cNvSpPr/>
            <p:nvPr/>
          </p:nvSpPr>
          <p:spPr>
            <a:xfrm>
              <a:off x="5845619" y="5518150"/>
              <a:ext cx="254000" cy="241300"/>
            </a:xfrm>
            <a:prstGeom prst="rect">
              <a:avLst/>
            </a:prstGeom>
            <a:solidFill>
              <a:srgbClr val="01247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TextBox 46"/>
            <p:cNvSpPr txBox="1"/>
            <p:nvPr/>
          </p:nvSpPr>
          <p:spPr>
            <a:xfrm>
              <a:off x="6054721" y="5563048"/>
              <a:ext cx="15318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</a:rPr>
                <a:t>Part assurance maladie</a:t>
              </a:r>
            </a:p>
          </p:txBody>
        </p:sp>
      </p:grpSp>
      <p:sp>
        <p:nvSpPr>
          <p:cNvPr id="59" name="Rectangle 58"/>
          <p:cNvSpPr/>
          <p:nvPr/>
        </p:nvSpPr>
        <p:spPr>
          <a:xfrm>
            <a:off x="7051516" y="3545396"/>
            <a:ext cx="362429" cy="304322"/>
          </a:xfrm>
          <a:prstGeom prst="rect">
            <a:avLst/>
          </a:prstGeom>
          <a:solidFill>
            <a:srgbClr val="7F7F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TextBox 48"/>
          <p:cNvSpPr txBox="1"/>
          <p:nvPr/>
        </p:nvSpPr>
        <p:spPr>
          <a:xfrm>
            <a:off x="7358347" y="3940202"/>
            <a:ext cx="1504448" cy="310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Reste à charge</a:t>
            </a:r>
          </a:p>
        </p:txBody>
      </p:sp>
      <p:pic>
        <p:nvPicPr>
          <p:cNvPr id="6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1515" y="2348880"/>
            <a:ext cx="603137" cy="3463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4" name="ZoneTexte 39"/>
          <p:cNvSpPr txBox="1"/>
          <p:nvPr/>
        </p:nvSpPr>
        <p:spPr>
          <a:xfrm>
            <a:off x="7654651" y="2348880"/>
            <a:ext cx="1798104" cy="329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>
                <a:solidFill>
                  <a:srgbClr val="7F7F7F"/>
                </a:solidFill>
                <a:latin typeface="Arial"/>
                <a:cs typeface="Arial"/>
              </a:rPr>
              <a:t>KALIVIA</a:t>
            </a:r>
            <a:endParaRPr lang="fr-FR" sz="1100" dirty="0">
              <a:solidFill>
                <a:srgbClr val="7F7F7F"/>
              </a:solidFill>
              <a:latin typeface="Arial"/>
              <a:cs typeface="Arial"/>
            </a:endParaRPr>
          </a:p>
        </p:txBody>
      </p:sp>
      <p:sp>
        <p:nvSpPr>
          <p:cNvPr id="65" name="ZoneTexte 156"/>
          <p:cNvSpPr txBox="1"/>
          <p:nvPr/>
        </p:nvSpPr>
        <p:spPr>
          <a:xfrm>
            <a:off x="6921353" y="4554938"/>
            <a:ext cx="3339279" cy="329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>
                <a:solidFill>
                  <a:srgbClr val="7F7F7F"/>
                </a:solidFill>
                <a:latin typeface="Arial"/>
                <a:cs typeface="Arial"/>
              </a:rPr>
              <a:t>Hors KALIVIA</a:t>
            </a:r>
            <a:endParaRPr lang="fr-FR" sz="1100" dirty="0">
              <a:solidFill>
                <a:srgbClr val="7F7F7F"/>
              </a:solidFill>
              <a:latin typeface="Arial"/>
              <a:cs typeface="Arial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7051511" y="3912541"/>
            <a:ext cx="362428" cy="304322"/>
          </a:xfrm>
          <a:prstGeom prst="rect">
            <a:avLst/>
          </a:prstGeom>
          <a:solidFill>
            <a:srgbClr val="F29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TextBox 28"/>
          <p:cNvSpPr txBox="1"/>
          <p:nvPr/>
        </p:nvSpPr>
        <p:spPr>
          <a:xfrm>
            <a:off x="7357023" y="3583384"/>
            <a:ext cx="12763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Part </a:t>
            </a:r>
            <a:r>
              <a:rPr lang="fr-FR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Autre Mutuelle</a:t>
            </a:r>
            <a:endParaRPr lang="fr-FR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7051517" y="6007134"/>
            <a:ext cx="362429" cy="304322"/>
          </a:xfrm>
          <a:prstGeom prst="rect">
            <a:avLst/>
          </a:prstGeom>
          <a:solidFill>
            <a:srgbClr val="558E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TextBox 31"/>
          <p:cNvSpPr txBox="1"/>
          <p:nvPr/>
        </p:nvSpPr>
        <p:spPr>
          <a:xfrm>
            <a:off x="7357030" y="5327232"/>
            <a:ext cx="14295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Part Malakoff Médéric</a:t>
            </a:r>
          </a:p>
        </p:txBody>
      </p:sp>
      <p:sp>
        <p:nvSpPr>
          <p:cNvPr id="70" name="Rectangle 69"/>
          <p:cNvSpPr/>
          <p:nvPr/>
        </p:nvSpPr>
        <p:spPr>
          <a:xfrm>
            <a:off x="7051511" y="2811090"/>
            <a:ext cx="362429" cy="304322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TextBox 44"/>
          <p:cNvSpPr txBox="1"/>
          <p:nvPr/>
        </p:nvSpPr>
        <p:spPr>
          <a:xfrm>
            <a:off x="7349875" y="2867714"/>
            <a:ext cx="2195999" cy="310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Part Assurance Maladie</a:t>
            </a:r>
          </a:p>
        </p:txBody>
      </p:sp>
      <p:sp>
        <p:nvSpPr>
          <p:cNvPr id="72" name="TextBox 5"/>
          <p:cNvSpPr txBox="1"/>
          <p:nvPr/>
        </p:nvSpPr>
        <p:spPr>
          <a:xfrm>
            <a:off x="7363105" y="5674755"/>
            <a:ext cx="12763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Part Autre Mutuelle</a:t>
            </a:r>
            <a:endParaRPr lang="fr-FR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7056276" y="5647094"/>
            <a:ext cx="362429" cy="304322"/>
          </a:xfrm>
          <a:prstGeom prst="rect">
            <a:avLst/>
          </a:prstGeom>
          <a:solidFill>
            <a:srgbClr val="1F497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2032000"/>
            <a:ext cx="5675313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2794000"/>
            <a:ext cx="5675313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3556000"/>
            <a:ext cx="5675313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4318000"/>
            <a:ext cx="5675313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5080000"/>
            <a:ext cx="5675313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8104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19</a:t>
            </a:fld>
            <a:endParaRPr lang="fr-FR" dirty="0"/>
          </a:p>
        </p:txBody>
      </p:sp>
      <p:sp>
        <p:nvSpPr>
          <p:cNvPr id="31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35" name="Année_n"/>
          <p:cNvSpPr txBox="1"/>
          <p:nvPr/>
        </p:nvSpPr>
        <p:spPr>
          <a:xfrm>
            <a:off x="2375832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2016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KALIVIA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Zoom sur l’optique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sp>
        <p:nvSpPr>
          <p:cNvPr id="44" name="TextBox 66"/>
          <p:cNvSpPr txBox="1"/>
          <p:nvPr/>
        </p:nvSpPr>
        <p:spPr>
          <a:xfrm>
            <a:off x="386080" y="1327557"/>
            <a:ext cx="5636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Coût moyen d’un équipement optique</a:t>
            </a:r>
          </a:p>
        </p:txBody>
      </p:sp>
      <p:cxnSp>
        <p:nvCxnSpPr>
          <p:cNvPr id="45" name="Straight Connector 25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Date_Arrêté"/>
          <p:cNvSpPr/>
          <p:nvPr/>
        </p:nvSpPr>
        <p:spPr>
          <a:xfrm>
            <a:off x="2008118" y="6227730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31/12/2016</a:t>
            </a:r>
            <a:endParaRPr lang="fr-FR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7" name="ZoneTexte 65"/>
          <p:cNvSpPr txBox="1"/>
          <p:nvPr/>
        </p:nvSpPr>
        <p:spPr>
          <a:xfrm>
            <a:off x="533399" y="6205991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779486" y="1916832"/>
            <a:ext cx="3457217" cy="374441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2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4935638"/>
              </p:ext>
            </p:extLst>
          </p:nvPr>
        </p:nvGraphicFramePr>
        <p:xfrm>
          <a:off x="386080" y="2703488"/>
          <a:ext cx="1455688" cy="2957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3490"/>
                <a:gridCol w="1122198"/>
              </a:tblGrid>
              <a:tr h="335001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8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row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dirty="0">
                          <a:solidFill>
                            <a:schemeClr val="tx1"/>
                          </a:solidFill>
                          <a:latin typeface="Arial Narrow" pitchFamily="34" charset="0"/>
                          <a:cs typeface="Arial"/>
                        </a:rPr>
                        <a:t>Adulte</a:t>
                      </a: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itchFamily="34" charset="0"/>
                          <a:cs typeface="Arial"/>
                        </a:rPr>
                        <a:t>Monture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v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itchFamily="34" charset="0"/>
                          <a:cs typeface="Arial"/>
                        </a:rPr>
                        <a:t>Verre simple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v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itchFamily="34" charset="0"/>
                          <a:cs typeface="Arial"/>
                        </a:rPr>
                        <a:t>Verre complexe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500" dirty="0">
                        <a:solidFill>
                          <a:schemeClr val="tx1"/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Arial"/>
                        </a:rPr>
                        <a:t>Enfant</a:t>
                      </a: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itchFamily="34" charset="0"/>
                          <a:cs typeface="Arial"/>
                        </a:rPr>
                        <a:t>Monture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00">
                <a:tc v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 Narrow" pitchFamily="34" charset="0"/>
                          <a:cs typeface="Arial"/>
                        </a:rPr>
                        <a:t>Verre simple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8" name="Groupe 131"/>
          <p:cNvGrpSpPr/>
          <p:nvPr/>
        </p:nvGrpSpPr>
        <p:grpSpPr>
          <a:xfrm>
            <a:off x="2345244" y="2240868"/>
            <a:ext cx="462560" cy="525788"/>
            <a:chOff x="4194176" y="3082925"/>
            <a:chExt cx="765175" cy="795338"/>
          </a:xfrm>
          <a:solidFill>
            <a:srgbClr val="11469B"/>
          </a:solidFill>
        </p:grpSpPr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4583113" y="3082925"/>
              <a:ext cx="376238" cy="7921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0"/>
                </a:cxn>
                <a:cxn ang="0">
                  <a:pos x="0" y="499"/>
                </a:cxn>
                <a:cxn ang="0">
                  <a:pos x="76" y="477"/>
                </a:cxn>
                <a:cxn ang="0">
                  <a:pos x="76" y="388"/>
                </a:cxn>
                <a:cxn ang="0">
                  <a:pos x="151" y="376"/>
                </a:cxn>
                <a:cxn ang="0">
                  <a:pos x="154" y="458"/>
                </a:cxn>
                <a:cxn ang="0">
                  <a:pos x="237" y="437"/>
                </a:cxn>
                <a:cxn ang="0">
                  <a:pos x="237" y="48"/>
                </a:cxn>
                <a:cxn ang="0">
                  <a:pos x="7" y="0"/>
                </a:cxn>
                <a:cxn ang="0">
                  <a:pos x="104" y="338"/>
                </a:cxn>
                <a:cxn ang="0">
                  <a:pos x="29" y="350"/>
                </a:cxn>
                <a:cxn ang="0">
                  <a:pos x="29" y="269"/>
                </a:cxn>
                <a:cxn ang="0">
                  <a:pos x="104" y="267"/>
                </a:cxn>
                <a:cxn ang="0">
                  <a:pos x="104" y="338"/>
                </a:cxn>
                <a:cxn ang="0">
                  <a:pos x="104" y="229"/>
                </a:cxn>
                <a:cxn ang="0">
                  <a:pos x="29" y="227"/>
                </a:cxn>
                <a:cxn ang="0">
                  <a:pos x="29" y="151"/>
                </a:cxn>
                <a:cxn ang="0">
                  <a:pos x="104" y="156"/>
                </a:cxn>
                <a:cxn ang="0">
                  <a:pos x="104" y="229"/>
                </a:cxn>
                <a:cxn ang="0">
                  <a:pos x="104" y="123"/>
                </a:cxn>
                <a:cxn ang="0">
                  <a:pos x="29" y="116"/>
                </a:cxn>
                <a:cxn ang="0">
                  <a:pos x="29" y="36"/>
                </a:cxn>
                <a:cxn ang="0">
                  <a:pos x="104" y="52"/>
                </a:cxn>
                <a:cxn ang="0">
                  <a:pos x="104" y="123"/>
                </a:cxn>
                <a:cxn ang="0">
                  <a:pos x="199" y="326"/>
                </a:cxn>
                <a:cxn ang="0">
                  <a:pos x="133" y="336"/>
                </a:cxn>
                <a:cxn ang="0">
                  <a:pos x="133" y="267"/>
                </a:cxn>
                <a:cxn ang="0">
                  <a:pos x="199" y="262"/>
                </a:cxn>
                <a:cxn ang="0">
                  <a:pos x="199" y="326"/>
                </a:cxn>
                <a:cxn ang="0">
                  <a:pos x="199" y="232"/>
                </a:cxn>
                <a:cxn ang="0">
                  <a:pos x="133" y="232"/>
                </a:cxn>
                <a:cxn ang="0">
                  <a:pos x="133" y="161"/>
                </a:cxn>
                <a:cxn ang="0">
                  <a:pos x="199" y="168"/>
                </a:cxn>
                <a:cxn ang="0">
                  <a:pos x="199" y="232"/>
                </a:cxn>
                <a:cxn ang="0">
                  <a:pos x="199" y="130"/>
                </a:cxn>
                <a:cxn ang="0">
                  <a:pos x="133" y="125"/>
                </a:cxn>
                <a:cxn ang="0">
                  <a:pos x="133" y="57"/>
                </a:cxn>
                <a:cxn ang="0">
                  <a:pos x="199" y="71"/>
                </a:cxn>
                <a:cxn ang="0">
                  <a:pos x="199" y="130"/>
                </a:cxn>
              </a:cxnLst>
              <a:rect l="0" t="0" r="r" b="b"/>
              <a:pathLst>
                <a:path w="237" h="499">
                  <a:moveTo>
                    <a:pt x="7" y="0"/>
                  </a:moveTo>
                  <a:lnTo>
                    <a:pt x="0" y="0"/>
                  </a:lnTo>
                  <a:lnTo>
                    <a:pt x="0" y="499"/>
                  </a:lnTo>
                  <a:lnTo>
                    <a:pt x="76" y="477"/>
                  </a:lnTo>
                  <a:lnTo>
                    <a:pt x="76" y="388"/>
                  </a:lnTo>
                  <a:lnTo>
                    <a:pt x="151" y="376"/>
                  </a:lnTo>
                  <a:lnTo>
                    <a:pt x="154" y="458"/>
                  </a:lnTo>
                  <a:lnTo>
                    <a:pt x="237" y="437"/>
                  </a:lnTo>
                  <a:lnTo>
                    <a:pt x="237" y="48"/>
                  </a:lnTo>
                  <a:lnTo>
                    <a:pt x="7" y="0"/>
                  </a:lnTo>
                  <a:close/>
                  <a:moveTo>
                    <a:pt x="104" y="338"/>
                  </a:moveTo>
                  <a:lnTo>
                    <a:pt x="29" y="350"/>
                  </a:lnTo>
                  <a:lnTo>
                    <a:pt x="29" y="269"/>
                  </a:lnTo>
                  <a:lnTo>
                    <a:pt x="104" y="267"/>
                  </a:lnTo>
                  <a:lnTo>
                    <a:pt x="104" y="338"/>
                  </a:lnTo>
                  <a:close/>
                  <a:moveTo>
                    <a:pt x="104" y="229"/>
                  </a:moveTo>
                  <a:lnTo>
                    <a:pt x="29" y="227"/>
                  </a:lnTo>
                  <a:lnTo>
                    <a:pt x="29" y="151"/>
                  </a:lnTo>
                  <a:lnTo>
                    <a:pt x="104" y="156"/>
                  </a:lnTo>
                  <a:lnTo>
                    <a:pt x="104" y="229"/>
                  </a:lnTo>
                  <a:close/>
                  <a:moveTo>
                    <a:pt x="104" y="123"/>
                  </a:moveTo>
                  <a:lnTo>
                    <a:pt x="29" y="116"/>
                  </a:lnTo>
                  <a:lnTo>
                    <a:pt x="29" y="36"/>
                  </a:lnTo>
                  <a:lnTo>
                    <a:pt x="104" y="52"/>
                  </a:lnTo>
                  <a:lnTo>
                    <a:pt x="104" y="123"/>
                  </a:lnTo>
                  <a:close/>
                  <a:moveTo>
                    <a:pt x="199" y="326"/>
                  </a:moveTo>
                  <a:lnTo>
                    <a:pt x="133" y="336"/>
                  </a:lnTo>
                  <a:lnTo>
                    <a:pt x="133" y="267"/>
                  </a:lnTo>
                  <a:lnTo>
                    <a:pt x="199" y="262"/>
                  </a:lnTo>
                  <a:lnTo>
                    <a:pt x="199" y="326"/>
                  </a:lnTo>
                  <a:close/>
                  <a:moveTo>
                    <a:pt x="199" y="232"/>
                  </a:moveTo>
                  <a:lnTo>
                    <a:pt x="133" y="232"/>
                  </a:lnTo>
                  <a:lnTo>
                    <a:pt x="133" y="161"/>
                  </a:lnTo>
                  <a:lnTo>
                    <a:pt x="199" y="168"/>
                  </a:lnTo>
                  <a:lnTo>
                    <a:pt x="199" y="232"/>
                  </a:lnTo>
                  <a:close/>
                  <a:moveTo>
                    <a:pt x="199" y="130"/>
                  </a:moveTo>
                  <a:lnTo>
                    <a:pt x="133" y="125"/>
                  </a:lnTo>
                  <a:lnTo>
                    <a:pt x="133" y="57"/>
                  </a:lnTo>
                  <a:lnTo>
                    <a:pt x="199" y="71"/>
                  </a:lnTo>
                  <a:lnTo>
                    <a:pt x="199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30" name="Freeform 25"/>
            <p:cNvSpPr>
              <a:spLocks noEditPoints="1"/>
            </p:cNvSpPr>
            <p:nvPr/>
          </p:nvSpPr>
          <p:spPr bwMode="auto">
            <a:xfrm>
              <a:off x="4194176" y="3090863"/>
              <a:ext cx="358775" cy="787400"/>
            </a:xfrm>
            <a:custGeom>
              <a:avLst/>
              <a:gdLst/>
              <a:ahLst/>
              <a:cxnLst>
                <a:cxn ang="0">
                  <a:pos x="0" y="406"/>
                </a:cxn>
                <a:cxn ang="0">
                  <a:pos x="226" y="496"/>
                </a:cxn>
                <a:cxn ang="0">
                  <a:pos x="226" y="0"/>
                </a:cxn>
                <a:cxn ang="0">
                  <a:pos x="0" y="45"/>
                </a:cxn>
                <a:cxn ang="0">
                  <a:pos x="0" y="406"/>
                </a:cxn>
                <a:cxn ang="0">
                  <a:pos x="198" y="364"/>
                </a:cxn>
                <a:cxn ang="0">
                  <a:pos x="122" y="340"/>
                </a:cxn>
                <a:cxn ang="0">
                  <a:pos x="122" y="260"/>
                </a:cxn>
                <a:cxn ang="0">
                  <a:pos x="198" y="272"/>
                </a:cxn>
                <a:cxn ang="0">
                  <a:pos x="198" y="364"/>
                </a:cxn>
                <a:cxn ang="0">
                  <a:pos x="47" y="61"/>
                </a:cxn>
                <a:cxn ang="0">
                  <a:pos x="132" y="47"/>
                </a:cxn>
                <a:cxn ang="0">
                  <a:pos x="132" y="111"/>
                </a:cxn>
                <a:cxn ang="0">
                  <a:pos x="47" y="116"/>
                </a:cxn>
                <a:cxn ang="0">
                  <a:pos x="47" y="61"/>
                </a:cxn>
                <a:cxn ang="0">
                  <a:pos x="47" y="149"/>
                </a:cxn>
                <a:cxn ang="0">
                  <a:pos x="132" y="149"/>
                </a:cxn>
                <a:cxn ang="0">
                  <a:pos x="132" y="217"/>
                </a:cxn>
                <a:cxn ang="0">
                  <a:pos x="47" y="205"/>
                </a:cxn>
                <a:cxn ang="0">
                  <a:pos x="47" y="149"/>
                </a:cxn>
                <a:cxn ang="0">
                  <a:pos x="28" y="241"/>
                </a:cxn>
                <a:cxn ang="0">
                  <a:pos x="103" y="255"/>
                </a:cxn>
                <a:cxn ang="0">
                  <a:pos x="103" y="335"/>
                </a:cxn>
                <a:cxn ang="0">
                  <a:pos x="28" y="309"/>
                </a:cxn>
                <a:cxn ang="0">
                  <a:pos x="28" y="241"/>
                </a:cxn>
              </a:cxnLst>
              <a:rect l="0" t="0" r="r" b="b"/>
              <a:pathLst>
                <a:path w="226" h="496">
                  <a:moveTo>
                    <a:pt x="0" y="406"/>
                  </a:moveTo>
                  <a:lnTo>
                    <a:pt x="226" y="496"/>
                  </a:lnTo>
                  <a:lnTo>
                    <a:pt x="226" y="0"/>
                  </a:lnTo>
                  <a:lnTo>
                    <a:pt x="0" y="45"/>
                  </a:lnTo>
                  <a:lnTo>
                    <a:pt x="0" y="406"/>
                  </a:lnTo>
                  <a:close/>
                  <a:moveTo>
                    <a:pt x="198" y="364"/>
                  </a:moveTo>
                  <a:lnTo>
                    <a:pt x="122" y="340"/>
                  </a:lnTo>
                  <a:lnTo>
                    <a:pt x="122" y="260"/>
                  </a:lnTo>
                  <a:lnTo>
                    <a:pt x="198" y="272"/>
                  </a:lnTo>
                  <a:lnTo>
                    <a:pt x="198" y="364"/>
                  </a:lnTo>
                  <a:close/>
                  <a:moveTo>
                    <a:pt x="47" y="61"/>
                  </a:moveTo>
                  <a:lnTo>
                    <a:pt x="132" y="47"/>
                  </a:lnTo>
                  <a:lnTo>
                    <a:pt x="132" y="111"/>
                  </a:lnTo>
                  <a:lnTo>
                    <a:pt x="47" y="116"/>
                  </a:lnTo>
                  <a:lnTo>
                    <a:pt x="47" y="61"/>
                  </a:lnTo>
                  <a:close/>
                  <a:moveTo>
                    <a:pt x="47" y="149"/>
                  </a:moveTo>
                  <a:lnTo>
                    <a:pt x="132" y="149"/>
                  </a:lnTo>
                  <a:lnTo>
                    <a:pt x="132" y="217"/>
                  </a:lnTo>
                  <a:lnTo>
                    <a:pt x="47" y="205"/>
                  </a:lnTo>
                  <a:lnTo>
                    <a:pt x="47" y="149"/>
                  </a:lnTo>
                  <a:close/>
                  <a:moveTo>
                    <a:pt x="28" y="241"/>
                  </a:moveTo>
                  <a:lnTo>
                    <a:pt x="103" y="255"/>
                  </a:lnTo>
                  <a:lnTo>
                    <a:pt x="103" y="335"/>
                  </a:lnTo>
                  <a:lnTo>
                    <a:pt x="28" y="309"/>
                  </a:lnTo>
                  <a:lnTo>
                    <a:pt x="28" y="2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sp>
        <p:nvSpPr>
          <p:cNvPr id="32" name="ZoneTexte 31"/>
          <p:cNvSpPr txBox="1"/>
          <p:nvPr/>
        </p:nvSpPr>
        <p:spPr>
          <a:xfrm>
            <a:off x="1791884" y="2767847"/>
            <a:ext cx="1626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Votre entreprise</a:t>
            </a:r>
            <a:endParaRPr lang="fr-FR" sz="1200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7844" y="1952836"/>
            <a:ext cx="603137" cy="3463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34" name="Groupe 131"/>
          <p:cNvGrpSpPr/>
          <p:nvPr/>
        </p:nvGrpSpPr>
        <p:grpSpPr>
          <a:xfrm>
            <a:off x="5843320" y="2240868"/>
            <a:ext cx="492876" cy="560909"/>
            <a:chOff x="4194176" y="3082925"/>
            <a:chExt cx="765175" cy="795338"/>
          </a:xfrm>
          <a:solidFill>
            <a:srgbClr val="11469B"/>
          </a:solidFill>
        </p:grpSpPr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4583113" y="3082925"/>
              <a:ext cx="376238" cy="7921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0"/>
                </a:cxn>
                <a:cxn ang="0">
                  <a:pos x="0" y="499"/>
                </a:cxn>
                <a:cxn ang="0">
                  <a:pos x="76" y="477"/>
                </a:cxn>
                <a:cxn ang="0">
                  <a:pos x="76" y="388"/>
                </a:cxn>
                <a:cxn ang="0">
                  <a:pos x="151" y="376"/>
                </a:cxn>
                <a:cxn ang="0">
                  <a:pos x="154" y="458"/>
                </a:cxn>
                <a:cxn ang="0">
                  <a:pos x="237" y="437"/>
                </a:cxn>
                <a:cxn ang="0">
                  <a:pos x="237" y="48"/>
                </a:cxn>
                <a:cxn ang="0">
                  <a:pos x="7" y="0"/>
                </a:cxn>
                <a:cxn ang="0">
                  <a:pos x="104" y="338"/>
                </a:cxn>
                <a:cxn ang="0">
                  <a:pos x="29" y="350"/>
                </a:cxn>
                <a:cxn ang="0">
                  <a:pos x="29" y="269"/>
                </a:cxn>
                <a:cxn ang="0">
                  <a:pos x="104" y="267"/>
                </a:cxn>
                <a:cxn ang="0">
                  <a:pos x="104" y="338"/>
                </a:cxn>
                <a:cxn ang="0">
                  <a:pos x="104" y="229"/>
                </a:cxn>
                <a:cxn ang="0">
                  <a:pos x="29" y="227"/>
                </a:cxn>
                <a:cxn ang="0">
                  <a:pos x="29" y="151"/>
                </a:cxn>
                <a:cxn ang="0">
                  <a:pos x="104" y="156"/>
                </a:cxn>
                <a:cxn ang="0">
                  <a:pos x="104" y="229"/>
                </a:cxn>
                <a:cxn ang="0">
                  <a:pos x="104" y="123"/>
                </a:cxn>
                <a:cxn ang="0">
                  <a:pos x="29" y="116"/>
                </a:cxn>
                <a:cxn ang="0">
                  <a:pos x="29" y="36"/>
                </a:cxn>
                <a:cxn ang="0">
                  <a:pos x="104" y="52"/>
                </a:cxn>
                <a:cxn ang="0">
                  <a:pos x="104" y="123"/>
                </a:cxn>
                <a:cxn ang="0">
                  <a:pos x="199" y="326"/>
                </a:cxn>
                <a:cxn ang="0">
                  <a:pos x="133" y="336"/>
                </a:cxn>
                <a:cxn ang="0">
                  <a:pos x="133" y="267"/>
                </a:cxn>
                <a:cxn ang="0">
                  <a:pos x="199" y="262"/>
                </a:cxn>
                <a:cxn ang="0">
                  <a:pos x="199" y="326"/>
                </a:cxn>
                <a:cxn ang="0">
                  <a:pos x="199" y="232"/>
                </a:cxn>
                <a:cxn ang="0">
                  <a:pos x="133" y="232"/>
                </a:cxn>
                <a:cxn ang="0">
                  <a:pos x="133" y="161"/>
                </a:cxn>
                <a:cxn ang="0">
                  <a:pos x="199" y="168"/>
                </a:cxn>
                <a:cxn ang="0">
                  <a:pos x="199" y="232"/>
                </a:cxn>
                <a:cxn ang="0">
                  <a:pos x="199" y="130"/>
                </a:cxn>
                <a:cxn ang="0">
                  <a:pos x="133" y="125"/>
                </a:cxn>
                <a:cxn ang="0">
                  <a:pos x="133" y="57"/>
                </a:cxn>
                <a:cxn ang="0">
                  <a:pos x="199" y="71"/>
                </a:cxn>
                <a:cxn ang="0">
                  <a:pos x="199" y="130"/>
                </a:cxn>
              </a:cxnLst>
              <a:rect l="0" t="0" r="r" b="b"/>
              <a:pathLst>
                <a:path w="237" h="499">
                  <a:moveTo>
                    <a:pt x="7" y="0"/>
                  </a:moveTo>
                  <a:lnTo>
                    <a:pt x="0" y="0"/>
                  </a:lnTo>
                  <a:lnTo>
                    <a:pt x="0" y="499"/>
                  </a:lnTo>
                  <a:lnTo>
                    <a:pt x="76" y="477"/>
                  </a:lnTo>
                  <a:lnTo>
                    <a:pt x="76" y="388"/>
                  </a:lnTo>
                  <a:lnTo>
                    <a:pt x="151" y="376"/>
                  </a:lnTo>
                  <a:lnTo>
                    <a:pt x="154" y="458"/>
                  </a:lnTo>
                  <a:lnTo>
                    <a:pt x="237" y="437"/>
                  </a:lnTo>
                  <a:lnTo>
                    <a:pt x="237" y="48"/>
                  </a:lnTo>
                  <a:lnTo>
                    <a:pt x="7" y="0"/>
                  </a:lnTo>
                  <a:close/>
                  <a:moveTo>
                    <a:pt x="104" y="338"/>
                  </a:moveTo>
                  <a:lnTo>
                    <a:pt x="29" y="350"/>
                  </a:lnTo>
                  <a:lnTo>
                    <a:pt x="29" y="269"/>
                  </a:lnTo>
                  <a:lnTo>
                    <a:pt x="104" y="267"/>
                  </a:lnTo>
                  <a:lnTo>
                    <a:pt x="104" y="338"/>
                  </a:lnTo>
                  <a:close/>
                  <a:moveTo>
                    <a:pt x="104" y="229"/>
                  </a:moveTo>
                  <a:lnTo>
                    <a:pt x="29" y="227"/>
                  </a:lnTo>
                  <a:lnTo>
                    <a:pt x="29" y="151"/>
                  </a:lnTo>
                  <a:lnTo>
                    <a:pt x="104" y="156"/>
                  </a:lnTo>
                  <a:lnTo>
                    <a:pt x="104" y="229"/>
                  </a:lnTo>
                  <a:close/>
                  <a:moveTo>
                    <a:pt x="104" y="123"/>
                  </a:moveTo>
                  <a:lnTo>
                    <a:pt x="29" y="116"/>
                  </a:lnTo>
                  <a:lnTo>
                    <a:pt x="29" y="36"/>
                  </a:lnTo>
                  <a:lnTo>
                    <a:pt x="104" y="52"/>
                  </a:lnTo>
                  <a:lnTo>
                    <a:pt x="104" y="123"/>
                  </a:lnTo>
                  <a:close/>
                  <a:moveTo>
                    <a:pt x="199" y="326"/>
                  </a:moveTo>
                  <a:lnTo>
                    <a:pt x="133" y="336"/>
                  </a:lnTo>
                  <a:lnTo>
                    <a:pt x="133" y="267"/>
                  </a:lnTo>
                  <a:lnTo>
                    <a:pt x="199" y="262"/>
                  </a:lnTo>
                  <a:lnTo>
                    <a:pt x="199" y="326"/>
                  </a:lnTo>
                  <a:close/>
                  <a:moveTo>
                    <a:pt x="199" y="232"/>
                  </a:moveTo>
                  <a:lnTo>
                    <a:pt x="133" y="232"/>
                  </a:lnTo>
                  <a:lnTo>
                    <a:pt x="133" y="161"/>
                  </a:lnTo>
                  <a:lnTo>
                    <a:pt x="199" y="168"/>
                  </a:lnTo>
                  <a:lnTo>
                    <a:pt x="199" y="232"/>
                  </a:lnTo>
                  <a:close/>
                  <a:moveTo>
                    <a:pt x="199" y="130"/>
                  </a:moveTo>
                  <a:lnTo>
                    <a:pt x="133" y="125"/>
                  </a:lnTo>
                  <a:lnTo>
                    <a:pt x="133" y="57"/>
                  </a:lnTo>
                  <a:lnTo>
                    <a:pt x="199" y="71"/>
                  </a:lnTo>
                  <a:lnTo>
                    <a:pt x="199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37" name="Freeform 25"/>
            <p:cNvSpPr>
              <a:spLocks noEditPoints="1"/>
            </p:cNvSpPr>
            <p:nvPr/>
          </p:nvSpPr>
          <p:spPr bwMode="auto">
            <a:xfrm>
              <a:off x="4194176" y="3090863"/>
              <a:ext cx="358775" cy="787400"/>
            </a:xfrm>
            <a:custGeom>
              <a:avLst/>
              <a:gdLst/>
              <a:ahLst/>
              <a:cxnLst>
                <a:cxn ang="0">
                  <a:pos x="0" y="406"/>
                </a:cxn>
                <a:cxn ang="0">
                  <a:pos x="226" y="496"/>
                </a:cxn>
                <a:cxn ang="0">
                  <a:pos x="226" y="0"/>
                </a:cxn>
                <a:cxn ang="0">
                  <a:pos x="0" y="45"/>
                </a:cxn>
                <a:cxn ang="0">
                  <a:pos x="0" y="406"/>
                </a:cxn>
                <a:cxn ang="0">
                  <a:pos x="198" y="364"/>
                </a:cxn>
                <a:cxn ang="0">
                  <a:pos x="122" y="340"/>
                </a:cxn>
                <a:cxn ang="0">
                  <a:pos x="122" y="260"/>
                </a:cxn>
                <a:cxn ang="0">
                  <a:pos x="198" y="272"/>
                </a:cxn>
                <a:cxn ang="0">
                  <a:pos x="198" y="364"/>
                </a:cxn>
                <a:cxn ang="0">
                  <a:pos x="47" y="61"/>
                </a:cxn>
                <a:cxn ang="0">
                  <a:pos x="132" y="47"/>
                </a:cxn>
                <a:cxn ang="0">
                  <a:pos x="132" y="111"/>
                </a:cxn>
                <a:cxn ang="0">
                  <a:pos x="47" y="116"/>
                </a:cxn>
                <a:cxn ang="0">
                  <a:pos x="47" y="61"/>
                </a:cxn>
                <a:cxn ang="0">
                  <a:pos x="47" y="149"/>
                </a:cxn>
                <a:cxn ang="0">
                  <a:pos x="132" y="149"/>
                </a:cxn>
                <a:cxn ang="0">
                  <a:pos x="132" y="217"/>
                </a:cxn>
                <a:cxn ang="0">
                  <a:pos x="47" y="205"/>
                </a:cxn>
                <a:cxn ang="0">
                  <a:pos x="47" y="149"/>
                </a:cxn>
                <a:cxn ang="0">
                  <a:pos x="28" y="241"/>
                </a:cxn>
                <a:cxn ang="0">
                  <a:pos x="103" y="255"/>
                </a:cxn>
                <a:cxn ang="0">
                  <a:pos x="103" y="335"/>
                </a:cxn>
                <a:cxn ang="0">
                  <a:pos x="28" y="309"/>
                </a:cxn>
                <a:cxn ang="0">
                  <a:pos x="28" y="241"/>
                </a:cxn>
              </a:cxnLst>
              <a:rect l="0" t="0" r="r" b="b"/>
              <a:pathLst>
                <a:path w="226" h="496">
                  <a:moveTo>
                    <a:pt x="0" y="406"/>
                  </a:moveTo>
                  <a:lnTo>
                    <a:pt x="226" y="496"/>
                  </a:lnTo>
                  <a:lnTo>
                    <a:pt x="226" y="0"/>
                  </a:lnTo>
                  <a:lnTo>
                    <a:pt x="0" y="45"/>
                  </a:lnTo>
                  <a:lnTo>
                    <a:pt x="0" y="406"/>
                  </a:lnTo>
                  <a:close/>
                  <a:moveTo>
                    <a:pt x="198" y="364"/>
                  </a:moveTo>
                  <a:lnTo>
                    <a:pt x="122" y="340"/>
                  </a:lnTo>
                  <a:lnTo>
                    <a:pt x="122" y="260"/>
                  </a:lnTo>
                  <a:lnTo>
                    <a:pt x="198" y="272"/>
                  </a:lnTo>
                  <a:lnTo>
                    <a:pt x="198" y="364"/>
                  </a:lnTo>
                  <a:close/>
                  <a:moveTo>
                    <a:pt x="47" y="61"/>
                  </a:moveTo>
                  <a:lnTo>
                    <a:pt x="132" y="47"/>
                  </a:lnTo>
                  <a:lnTo>
                    <a:pt x="132" y="111"/>
                  </a:lnTo>
                  <a:lnTo>
                    <a:pt x="47" y="116"/>
                  </a:lnTo>
                  <a:lnTo>
                    <a:pt x="47" y="61"/>
                  </a:lnTo>
                  <a:close/>
                  <a:moveTo>
                    <a:pt x="47" y="149"/>
                  </a:moveTo>
                  <a:lnTo>
                    <a:pt x="132" y="149"/>
                  </a:lnTo>
                  <a:lnTo>
                    <a:pt x="132" y="217"/>
                  </a:lnTo>
                  <a:lnTo>
                    <a:pt x="47" y="205"/>
                  </a:lnTo>
                  <a:lnTo>
                    <a:pt x="47" y="149"/>
                  </a:lnTo>
                  <a:close/>
                  <a:moveTo>
                    <a:pt x="28" y="241"/>
                  </a:moveTo>
                  <a:lnTo>
                    <a:pt x="103" y="255"/>
                  </a:lnTo>
                  <a:lnTo>
                    <a:pt x="103" y="335"/>
                  </a:lnTo>
                  <a:lnTo>
                    <a:pt x="28" y="309"/>
                  </a:lnTo>
                  <a:lnTo>
                    <a:pt x="28" y="2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sp>
        <p:nvSpPr>
          <p:cNvPr id="38" name="ZoneTexte 37"/>
          <p:cNvSpPr txBox="1"/>
          <p:nvPr/>
        </p:nvSpPr>
        <p:spPr>
          <a:xfrm>
            <a:off x="5355762" y="2758322"/>
            <a:ext cx="1596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Votre entreprise</a:t>
            </a:r>
            <a:endParaRPr lang="fr-FR" sz="1200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6336196" y="1916832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Hors </a:t>
            </a:r>
            <a:r>
              <a:rPr lang="fr-FR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Kalivia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343883" y="1916832"/>
            <a:ext cx="3457217" cy="3720971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1" name="Image 40" descr="LOGO QUADR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005" y="2330803"/>
            <a:ext cx="945035" cy="6329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42" name="Image 41" descr="LOGO QUADR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9773" y="2330803"/>
            <a:ext cx="945035" cy="632984"/>
          </a:xfrm>
          <a:prstGeom prst="rect">
            <a:avLst/>
          </a:prstGeom>
          <a:noFill/>
        </p:spPr>
      </p:pic>
      <p:sp>
        <p:nvSpPr>
          <p:cNvPr id="48" name="PX_ENT_HKal_Monture_AD_A00"/>
          <p:cNvSpPr txBox="1"/>
          <p:nvPr/>
        </p:nvSpPr>
        <p:spPr>
          <a:xfrm>
            <a:off x="5343883" y="3079993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250 €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49" name="PX_ENT_HKal_verre_simple_AD_A00"/>
          <p:cNvSpPr txBox="1"/>
          <p:nvPr/>
        </p:nvSpPr>
        <p:spPr>
          <a:xfrm>
            <a:off x="5343883" y="3650196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125 €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0" name="PX_ENT_HKal_verre_compl_AD_A00"/>
          <p:cNvSpPr txBox="1"/>
          <p:nvPr/>
        </p:nvSpPr>
        <p:spPr>
          <a:xfrm>
            <a:off x="5343883" y="4220399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396 €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1" name="PX_ENT_HKal_monture_enfant_A00"/>
          <p:cNvSpPr txBox="1"/>
          <p:nvPr/>
        </p:nvSpPr>
        <p:spPr>
          <a:xfrm>
            <a:off x="5355762" y="4790602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199 €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2" name="PX_ENT_HKal_verre_enfant_A00"/>
          <p:cNvSpPr txBox="1"/>
          <p:nvPr/>
        </p:nvSpPr>
        <p:spPr>
          <a:xfrm>
            <a:off x="5355762" y="5360804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100 €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3" name="Prix_MM_Monture_Adulte_HKalivia_A00"/>
          <p:cNvSpPr txBox="1"/>
          <p:nvPr/>
        </p:nvSpPr>
        <p:spPr>
          <a:xfrm>
            <a:off x="7204107" y="3079993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182 €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4" name="PX_MM_HKal_verre_simple_adul_A00"/>
          <p:cNvSpPr txBox="1"/>
          <p:nvPr/>
        </p:nvSpPr>
        <p:spPr>
          <a:xfrm>
            <a:off x="7223479" y="3650196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115 €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5" name="PX_MM_HKal_verre_complexe_adul_A00"/>
          <p:cNvSpPr txBox="1"/>
          <p:nvPr/>
        </p:nvSpPr>
        <p:spPr>
          <a:xfrm>
            <a:off x="7223479" y="4220399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275 €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6" name="PX_MM_HKal_Mont_Enfant_A00"/>
          <p:cNvSpPr txBox="1"/>
          <p:nvPr/>
        </p:nvSpPr>
        <p:spPr>
          <a:xfrm>
            <a:off x="7204107" y="4790602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144 €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7" name="PX_MM_HKal_verre_enfant_A00"/>
          <p:cNvSpPr txBox="1"/>
          <p:nvPr/>
        </p:nvSpPr>
        <p:spPr>
          <a:xfrm>
            <a:off x="7204107" y="5360804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97 €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8" name="PX_ENT_Kalivia_Monture_AD_A00"/>
          <p:cNvSpPr txBox="1"/>
          <p:nvPr/>
        </p:nvSpPr>
        <p:spPr>
          <a:xfrm>
            <a:off x="1779487" y="3068960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185 €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59" name="PX_ENT_Kalivia_verre_simple_AD_A00"/>
          <p:cNvSpPr txBox="1"/>
          <p:nvPr/>
        </p:nvSpPr>
        <p:spPr>
          <a:xfrm>
            <a:off x="1779487" y="3639163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70 €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60" name="PX_ENT_Kalivia_verre_compl_A00"/>
          <p:cNvSpPr txBox="1"/>
          <p:nvPr/>
        </p:nvSpPr>
        <p:spPr>
          <a:xfrm>
            <a:off x="1779487" y="4209366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232 €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61" name="PX_ENT_Kalivia_Mont_Enfant_A00"/>
          <p:cNvSpPr txBox="1"/>
          <p:nvPr/>
        </p:nvSpPr>
        <p:spPr>
          <a:xfrm>
            <a:off x="1791366" y="4779569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212 €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62" name="PX_ENT_Kalivia_verre_enfant_A00"/>
          <p:cNvSpPr txBox="1"/>
          <p:nvPr/>
        </p:nvSpPr>
        <p:spPr>
          <a:xfrm>
            <a:off x="1791366" y="5349771"/>
            <a:ext cx="1596993" cy="276999"/>
          </a:xfrm>
          <a:prstGeom prst="rect">
            <a:avLst/>
          </a:prstGeom>
          <a:solidFill>
            <a:srgbClr val="4F81BD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89 €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63" name="PX_MM_Kalivia_Mont_AD_A00"/>
          <p:cNvSpPr txBox="1"/>
          <p:nvPr/>
        </p:nvSpPr>
        <p:spPr>
          <a:xfrm>
            <a:off x="3639711" y="3068960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147 €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64" name="PX_MM_Kalivia_verre_simple_A00"/>
          <p:cNvSpPr txBox="1"/>
          <p:nvPr/>
        </p:nvSpPr>
        <p:spPr>
          <a:xfrm>
            <a:off x="3659083" y="3639163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77 €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65" name="PX_MM_Kalivia_verre_complexe_A00"/>
          <p:cNvSpPr txBox="1"/>
          <p:nvPr/>
        </p:nvSpPr>
        <p:spPr>
          <a:xfrm>
            <a:off x="3659083" y="4209366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219 €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66" name="PX_MM_Kalivia_Mont_Enfant_A00"/>
          <p:cNvSpPr txBox="1"/>
          <p:nvPr/>
        </p:nvSpPr>
        <p:spPr>
          <a:xfrm>
            <a:off x="3639711" y="4779569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116 €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67" name="PX_MM_Kalivia_verre_simple_enfant_A00"/>
          <p:cNvSpPr txBox="1"/>
          <p:nvPr/>
        </p:nvSpPr>
        <p:spPr>
          <a:xfrm>
            <a:off x="3639711" y="5349771"/>
            <a:ext cx="1596993" cy="276999"/>
          </a:xfrm>
          <a:prstGeom prst="rect">
            <a:avLst/>
          </a:prstGeom>
          <a:solidFill>
            <a:srgbClr val="FFB1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70 €</a:t>
            </a:r>
            <a:endParaRPr lang="fr-FR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168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7" name="TextBox 3"/>
          <p:cNvSpPr txBox="1"/>
          <p:nvPr/>
        </p:nvSpPr>
        <p:spPr>
          <a:xfrm>
            <a:off x="3393058" y="399310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594018" y="615741"/>
            <a:ext cx="7910789" cy="5571826"/>
          </a:xfrm>
          <a:prstGeom prst="rect">
            <a:avLst/>
          </a:prstGeom>
          <a:solidFill>
            <a:srgbClr val="5989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12" name="Espace réservé du texte 11"/>
          <p:cNvSpPr txBox="1">
            <a:spLocks/>
          </p:cNvSpPr>
          <p:nvPr/>
        </p:nvSpPr>
        <p:spPr>
          <a:xfrm>
            <a:off x="1689894" y="3221251"/>
            <a:ext cx="5764213" cy="415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70000"/>
              </a:lnSpc>
              <a:spcBef>
                <a:spcPts val="0"/>
              </a:spcBef>
              <a:buFont typeface="Arial" pitchFamily="34" charset="0"/>
              <a:buNone/>
              <a:defRPr sz="3600" b="0" kern="1200" cap="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70000"/>
              </a:lnSpc>
              <a:spcBef>
                <a:spcPts val="0"/>
              </a:spcBef>
              <a:buFont typeface="Arial" pitchFamily="34" charset="0"/>
              <a:buNone/>
              <a:defRPr sz="1800" kern="1200" cap="all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Arial" pitchFamily="34" charset="0"/>
              <a:buNone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8775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90000"/>
              <a:buFont typeface="Wingdings" pitchFamily="2" charset="2"/>
              <a:buChar char="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6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Avant propos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31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35" name="Année_n"/>
          <p:cNvSpPr txBox="1"/>
          <p:nvPr/>
        </p:nvSpPr>
        <p:spPr>
          <a:xfrm>
            <a:off x="2375832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2016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43" name="TextBox 66"/>
          <p:cNvSpPr txBox="1"/>
          <p:nvPr/>
        </p:nvSpPr>
        <p:spPr>
          <a:xfrm>
            <a:off x="457199" y="1556792"/>
            <a:ext cx="8619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Répartition moyenne du coût d’un équipement </a:t>
            </a:r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optique Réseau / Hors réseau</a:t>
            </a:r>
            <a:endParaRPr lang="fr-FR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4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KALIVIA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Zoom sur l’optique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45" name="Straight Connector 25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Date_Arrêté"/>
          <p:cNvSpPr/>
          <p:nvPr/>
        </p:nvSpPr>
        <p:spPr>
          <a:xfrm>
            <a:off x="1801083" y="6045144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31/12/2016</a:t>
            </a:r>
            <a:endParaRPr lang="fr-FR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ZoneTexte 65"/>
          <p:cNvSpPr txBox="1"/>
          <p:nvPr/>
        </p:nvSpPr>
        <p:spPr>
          <a:xfrm>
            <a:off x="326364" y="6021288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051516" y="5289244"/>
            <a:ext cx="362429" cy="304322"/>
          </a:xfrm>
          <a:prstGeom prst="rect">
            <a:avLst/>
          </a:prstGeom>
          <a:solidFill>
            <a:srgbClr val="C6D9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TextBox 5"/>
          <p:cNvSpPr txBox="1"/>
          <p:nvPr/>
        </p:nvSpPr>
        <p:spPr>
          <a:xfrm>
            <a:off x="7358346" y="6034795"/>
            <a:ext cx="1504447" cy="310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Reste à charge</a:t>
            </a:r>
          </a:p>
        </p:txBody>
      </p:sp>
      <p:grpSp>
        <p:nvGrpSpPr>
          <p:cNvPr id="50" name="Group 8"/>
          <p:cNvGrpSpPr/>
          <p:nvPr/>
        </p:nvGrpSpPr>
        <p:grpSpPr>
          <a:xfrm>
            <a:off x="7051514" y="3178235"/>
            <a:ext cx="1725358" cy="304322"/>
            <a:chOff x="4026001" y="5518150"/>
            <a:chExt cx="1209179" cy="241300"/>
          </a:xfrm>
        </p:grpSpPr>
        <p:sp>
          <p:nvSpPr>
            <p:cNvPr id="51" name="Rectangle 50"/>
            <p:cNvSpPr/>
            <p:nvPr/>
          </p:nvSpPr>
          <p:spPr>
            <a:xfrm>
              <a:off x="4026001" y="5518150"/>
              <a:ext cx="254000" cy="24130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TextBox 44"/>
            <p:cNvSpPr txBox="1"/>
            <p:nvPr/>
          </p:nvSpPr>
          <p:spPr>
            <a:xfrm>
              <a:off x="4235103" y="5563054"/>
              <a:ext cx="1000077" cy="1952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</a:rPr>
                <a:t>Part </a:t>
              </a:r>
              <a:r>
                <a:rPr lang="fr-FR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</a:rPr>
                <a:t>Malakoff Médéric</a:t>
              </a:r>
              <a:endParaRPr lang="fr-F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3" name="Group 7"/>
          <p:cNvGrpSpPr/>
          <p:nvPr/>
        </p:nvGrpSpPr>
        <p:grpSpPr>
          <a:xfrm>
            <a:off x="7051516" y="4922091"/>
            <a:ext cx="2484176" cy="367153"/>
            <a:chOff x="5845619" y="5518150"/>
            <a:chExt cx="1740979" cy="291119"/>
          </a:xfrm>
        </p:grpSpPr>
        <p:sp>
          <p:nvSpPr>
            <p:cNvPr id="54" name="Rectangle 53"/>
            <p:cNvSpPr/>
            <p:nvPr/>
          </p:nvSpPr>
          <p:spPr>
            <a:xfrm>
              <a:off x="5845619" y="5518150"/>
              <a:ext cx="254000" cy="241300"/>
            </a:xfrm>
            <a:prstGeom prst="rect">
              <a:avLst/>
            </a:prstGeom>
            <a:solidFill>
              <a:srgbClr val="01247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TextBox 46"/>
            <p:cNvSpPr txBox="1"/>
            <p:nvPr/>
          </p:nvSpPr>
          <p:spPr>
            <a:xfrm>
              <a:off x="6054721" y="5563048"/>
              <a:ext cx="15318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</a:rPr>
                <a:t>Part assurance maladie</a:t>
              </a:r>
            </a:p>
          </p:txBody>
        </p:sp>
      </p:grpSp>
      <p:sp>
        <p:nvSpPr>
          <p:cNvPr id="56" name="Rectangle 55"/>
          <p:cNvSpPr/>
          <p:nvPr/>
        </p:nvSpPr>
        <p:spPr>
          <a:xfrm>
            <a:off x="7051516" y="3545396"/>
            <a:ext cx="362429" cy="304322"/>
          </a:xfrm>
          <a:prstGeom prst="rect">
            <a:avLst/>
          </a:prstGeom>
          <a:solidFill>
            <a:srgbClr val="7F7F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TextBox 48"/>
          <p:cNvSpPr txBox="1"/>
          <p:nvPr/>
        </p:nvSpPr>
        <p:spPr>
          <a:xfrm>
            <a:off x="7358347" y="3940202"/>
            <a:ext cx="1504448" cy="310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Reste à charge</a:t>
            </a:r>
          </a:p>
        </p:txBody>
      </p:sp>
      <p:pic>
        <p:nvPicPr>
          <p:cNvPr id="5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1515" y="2348880"/>
            <a:ext cx="603137" cy="3463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0" name="ZoneTexte 39"/>
          <p:cNvSpPr txBox="1"/>
          <p:nvPr/>
        </p:nvSpPr>
        <p:spPr>
          <a:xfrm>
            <a:off x="7654651" y="2348880"/>
            <a:ext cx="1798104" cy="329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>
                <a:solidFill>
                  <a:srgbClr val="7F7F7F"/>
                </a:solidFill>
                <a:latin typeface="Arial"/>
                <a:cs typeface="Arial"/>
              </a:rPr>
              <a:t>KALIVIA</a:t>
            </a:r>
            <a:endParaRPr lang="fr-FR" sz="1100" dirty="0">
              <a:solidFill>
                <a:srgbClr val="7F7F7F"/>
              </a:solidFill>
              <a:latin typeface="Arial"/>
              <a:cs typeface="Arial"/>
            </a:endParaRPr>
          </a:p>
        </p:txBody>
      </p:sp>
      <p:sp>
        <p:nvSpPr>
          <p:cNvPr id="61" name="ZoneTexte 156"/>
          <p:cNvSpPr txBox="1"/>
          <p:nvPr/>
        </p:nvSpPr>
        <p:spPr>
          <a:xfrm>
            <a:off x="6921353" y="4554938"/>
            <a:ext cx="3339279" cy="329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>
                <a:solidFill>
                  <a:srgbClr val="7F7F7F"/>
                </a:solidFill>
                <a:latin typeface="Arial"/>
                <a:cs typeface="Arial"/>
              </a:rPr>
              <a:t>Hors KALIVIA</a:t>
            </a:r>
            <a:endParaRPr lang="fr-FR" sz="1100" dirty="0">
              <a:solidFill>
                <a:srgbClr val="7F7F7F"/>
              </a:solidFill>
              <a:latin typeface="Arial"/>
              <a:cs typeface="Arial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051511" y="3912541"/>
            <a:ext cx="362428" cy="304322"/>
          </a:xfrm>
          <a:prstGeom prst="rect">
            <a:avLst/>
          </a:prstGeom>
          <a:solidFill>
            <a:srgbClr val="F29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TextBox 28"/>
          <p:cNvSpPr txBox="1"/>
          <p:nvPr/>
        </p:nvSpPr>
        <p:spPr>
          <a:xfrm>
            <a:off x="7357023" y="3583384"/>
            <a:ext cx="12763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Part </a:t>
            </a:r>
            <a:r>
              <a:rPr lang="fr-FR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Autre Mutuelle</a:t>
            </a:r>
            <a:endParaRPr lang="fr-FR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7051517" y="6007134"/>
            <a:ext cx="362429" cy="304322"/>
          </a:xfrm>
          <a:prstGeom prst="rect">
            <a:avLst/>
          </a:prstGeom>
          <a:solidFill>
            <a:srgbClr val="558E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TextBox 31"/>
          <p:cNvSpPr txBox="1"/>
          <p:nvPr/>
        </p:nvSpPr>
        <p:spPr>
          <a:xfrm>
            <a:off x="7357030" y="5327232"/>
            <a:ext cx="14295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Part Malakoff Médéric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051511" y="2811090"/>
            <a:ext cx="362429" cy="304322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TextBox 44"/>
          <p:cNvSpPr txBox="1"/>
          <p:nvPr/>
        </p:nvSpPr>
        <p:spPr>
          <a:xfrm>
            <a:off x="7349875" y="2867714"/>
            <a:ext cx="2195999" cy="310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Part Assurance Maladie</a:t>
            </a:r>
          </a:p>
        </p:txBody>
      </p:sp>
      <p:sp>
        <p:nvSpPr>
          <p:cNvPr id="37" name="TextBox 5"/>
          <p:cNvSpPr txBox="1"/>
          <p:nvPr/>
        </p:nvSpPr>
        <p:spPr>
          <a:xfrm>
            <a:off x="7363105" y="5674755"/>
            <a:ext cx="12763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Part Autre Mutuelle</a:t>
            </a:r>
            <a:endParaRPr lang="fr-FR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056276" y="5647094"/>
            <a:ext cx="362429" cy="304322"/>
          </a:xfrm>
          <a:prstGeom prst="rect">
            <a:avLst/>
          </a:prstGeom>
          <a:solidFill>
            <a:srgbClr val="1F497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ZoneTexte 38"/>
          <p:cNvSpPr txBox="1"/>
          <p:nvPr/>
        </p:nvSpPr>
        <p:spPr>
          <a:xfrm>
            <a:off x="215454" y="2312876"/>
            <a:ext cx="1511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Monture Adulte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0" y="3825044"/>
            <a:ext cx="172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Verre complexe Adulte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215454" y="3068960"/>
            <a:ext cx="1511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Verre simple Adulte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215454" y="4582644"/>
            <a:ext cx="1511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Monture Enfant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215454" y="5327232"/>
            <a:ext cx="1511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Verre simple Enfant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2032000"/>
            <a:ext cx="5675313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2794000"/>
            <a:ext cx="5675313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3556000"/>
            <a:ext cx="5675313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4318000"/>
            <a:ext cx="5675313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5080000"/>
            <a:ext cx="5675313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3168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31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7" name="Année_n_1"/>
          <p:cNvSpPr txBox="1"/>
          <p:nvPr/>
        </p:nvSpPr>
        <p:spPr>
          <a:xfrm>
            <a:off x="2375832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2015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SAISONNALITE DES ACHATS 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Zoom sur l’optique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38" name="Straight Connector 25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Date_Arrêté"/>
          <p:cNvSpPr/>
          <p:nvPr/>
        </p:nvSpPr>
        <p:spPr>
          <a:xfrm>
            <a:off x="1801083" y="6045144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31/12/2016</a:t>
            </a:r>
            <a:endParaRPr lang="fr-FR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ZoneTexte 65"/>
          <p:cNvSpPr txBox="1"/>
          <p:nvPr/>
        </p:nvSpPr>
        <p:spPr>
          <a:xfrm>
            <a:off x="326364" y="6021288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3" name="TextBox 35"/>
          <p:cNvSpPr txBox="1"/>
          <p:nvPr/>
        </p:nvSpPr>
        <p:spPr>
          <a:xfrm>
            <a:off x="457200" y="1512342"/>
            <a:ext cx="56365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Répartition par mois d’achat  </a:t>
            </a:r>
            <a:endParaRPr lang="fr-FR" sz="14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4" name="TextBox 35"/>
          <p:cNvSpPr txBox="1"/>
          <p:nvPr/>
        </p:nvSpPr>
        <p:spPr>
          <a:xfrm>
            <a:off x="457200" y="3362325"/>
            <a:ext cx="3481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Répartition par jour d’achat</a:t>
            </a:r>
            <a:endParaRPr lang="fr-FR" sz="14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419726" y="3384064"/>
            <a:ext cx="3054602" cy="2670513"/>
          </a:xfrm>
          <a:prstGeom prst="rect">
            <a:avLst/>
          </a:prstGeom>
          <a:solidFill>
            <a:srgbClr val="F29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46" name="Lib_Mois_Achats_Optiques_Max_AM1"/>
          <p:cNvSpPr txBox="1"/>
          <p:nvPr/>
        </p:nvSpPr>
        <p:spPr>
          <a:xfrm>
            <a:off x="5715015" y="5191169"/>
            <a:ext cx="25349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400">
              <a:defRPr/>
            </a:pPr>
            <a:r>
              <a:rPr lang="fr-FR" sz="1200" kern="0" dirty="0" smtClean="0">
                <a:solidFill>
                  <a:srgbClr val="FFFFFF"/>
                </a:solidFill>
                <a:latin typeface="Arial"/>
                <a:cs typeface="Arial"/>
              </a:rPr>
              <a:t>C’est le mois où les ventes d’équipement Optique sont les plus importantes (11%) en France.</a:t>
            </a:r>
          </a:p>
          <a:p>
            <a:pPr lvl="0" defTabSz="914400">
              <a:defRPr/>
            </a:pPr>
            <a:endParaRPr lang="fr-FR" sz="1200" kern="0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" name="Freeform 1"/>
          <p:cNvSpPr>
            <a:spLocks noChangeArrowheads="1"/>
          </p:cNvSpPr>
          <p:nvPr/>
        </p:nvSpPr>
        <p:spPr bwMode="auto">
          <a:xfrm>
            <a:off x="5715015" y="3670102"/>
            <a:ext cx="815944" cy="807485"/>
          </a:xfrm>
          <a:custGeom>
            <a:avLst/>
            <a:gdLst>
              <a:gd name="T0" fmla="*/ 3658 w 21267"/>
              <a:gd name="T1" fmla="*/ 17135 h 21046"/>
              <a:gd name="T2" fmla="*/ 3658 w 21267"/>
              <a:gd name="T3" fmla="*/ 17135 h 21046"/>
              <a:gd name="T4" fmla="*/ 10059 w 21267"/>
              <a:gd name="T5" fmla="*/ 19867 h 21046"/>
              <a:gd name="T6" fmla="*/ 12350 w 21267"/>
              <a:gd name="T7" fmla="*/ 17754 h 21046"/>
              <a:gd name="T8" fmla="*/ 12897 w 21267"/>
              <a:gd name="T9" fmla="*/ 17642 h 21046"/>
              <a:gd name="T10" fmla="*/ 16357 w 21267"/>
              <a:gd name="T11" fmla="*/ 18856 h 21046"/>
              <a:gd name="T12" fmla="*/ 18321 w 21267"/>
              <a:gd name="T13" fmla="*/ 17435 h 21046"/>
              <a:gd name="T14" fmla="*/ 16390 w 21267"/>
              <a:gd name="T15" fmla="*/ 12254 h 21046"/>
              <a:gd name="T16" fmla="*/ 16318 w 21267"/>
              <a:gd name="T17" fmla="*/ 11984 h 21046"/>
              <a:gd name="T18" fmla="*/ 16476 w 21267"/>
              <a:gd name="T19" fmla="*/ 11602 h 21046"/>
              <a:gd name="T20" fmla="*/ 19903 w 21267"/>
              <a:gd name="T21" fmla="*/ 6328 h 21046"/>
              <a:gd name="T22" fmla="*/ 12133 w 21267"/>
              <a:gd name="T23" fmla="*/ 1267 h 21046"/>
              <a:gd name="T24" fmla="*/ 8353 w 21267"/>
              <a:gd name="T25" fmla="*/ 4619 h 21046"/>
              <a:gd name="T26" fmla="*/ 7710 w 21267"/>
              <a:gd name="T27" fmla="*/ 4675 h 21046"/>
              <a:gd name="T28" fmla="*/ 6124 w 21267"/>
              <a:gd name="T29" fmla="*/ 3700 h 21046"/>
              <a:gd name="T30" fmla="*/ 5960 w 21267"/>
              <a:gd name="T31" fmla="*/ 5486 h 21046"/>
              <a:gd name="T32" fmla="*/ 5732 w 21267"/>
              <a:gd name="T33" fmla="*/ 5879 h 21046"/>
              <a:gd name="T34" fmla="*/ 5285 w 21267"/>
              <a:gd name="T35" fmla="*/ 5960 h 21046"/>
              <a:gd name="T36" fmla="*/ 1867 w 21267"/>
              <a:gd name="T37" fmla="*/ 5082 h 21046"/>
              <a:gd name="T38" fmla="*/ 5689 w 21267"/>
              <a:gd name="T39" fmla="*/ 10495 h 21046"/>
              <a:gd name="T40" fmla="*/ 5759 w 21267"/>
              <a:gd name="T41" fmla="*/ 10982 h 21046"/>
              <a:gd name="T42" fmla="*/ 3658 w 21267"/>
              <a:gd name="T43" fmla="*/ 17135 h 21046"/>
              <a:gd name="T44" fmla="*/ 10167 w 21267"/>
              <a:gd name="T45" fmla="*/ 21045 h 21046"/>
              <a:gd name="T46" fmla="*/ 10167 w 21267"/>
              <a:gd name="T47" fmla="*/ 21045 h 21046"/>
              <a:gd name="T48" fmla="*/ 9954 w 21267"/>
              <a:gd name="T49" fmla="*/ 21003 h 21046"/>
              <a:gd name="T50" fmla="*/ 2770 w 21267"/>
              <a:gd name="T51" fmla="*/ 17935 h 21046"/>
              <a:gd name="T52" fmla="*/ 2469 w 21267"/>
              <a:gd name="T53" fmla="*/ 17262 h 21046"/>
              <a:gd name="T54" fmla="*/ 4645 w 21267"/>
              <a:gd name="T55" fmla="*/ 10893 h 21046"/>
              <a:gd name="T56" fmla="*/ 133 w 21267"/>
              <a:gd name="T57" fmla="*/ 4504 h 21046"/>
              <a:gd name="T58" fmla="*/ 129 w 21267"/>
              <a:gd name="T59" fmla="*/ 3884 h 21046"/>
              <a:gd name="T60" fmla="*/ 709 w 21267"/>
              <a:gd name="T61" fmla="*/ 3668 h 21046"/>
              <a:gd name="T62" fmla="*/ 4938 w 21267"/>
              <a:gd name="T63" fmla="*/ 4755 h 21046"/>
              <a:gd name="T64" fmla="*/ 5124 w 21267"/>
              <a:gd name="T65" fmla="*/ 2734 h 21046"/>
              <a:gd name="T66" fmla="*/ 5421 w 21267"/>
              <a:gd name="T67" fmla="*/ 2299 h 21046"/>
              <a:gd name="T68" fmla="*/ 5947 w 21267"/>
              <a:gd name="T69" fmla="*/ 2322 h 21046"/>
              <a:gd name="T70" fmla="*/ 7935 w 21267"/>
              <a:gd name="T71" fmla="*/ 3543 h 21046"/>
              <a:gd name="T72" fmla="*/ 11724 w 21267"/>
              <a:gd name="T73" fmla="*/ 182 h 21046"/>
              <a:gd name="T74" fmla="*/ 12379 w 21267"/>
              <a:gd name="T75" fmla="*/ 134 h 21046"/>
              <a:gd name="T76" fmla="*/ 20946 w 21267"/>
              <a:gd name="T77" fmla="*/ 5714 h 21046"/>
              <a:gd name="T78" fmla="*/ 21105 w 21267"/>
              <a:gd name="T79" fmla="*/ 6460 h 21046"/>
              <a:gd name="T80" fmla="*/ 17473 w 21267"/>
              <a:gd name="T81" fmla="*/ 12055 h 21046"/>
              <a:gd name="T82" fmla="*/ 19478 w 21267"/>
              <a:gd name="T83" fmla="*/ 17445 h 21046"/>
              <a:gd name="T84" fmla="*/ 19288 w 21267"/>
              <a:gd name="T85" fmla="*/ 18071 h 21046"/>
              <a:gd name="T86" fmla="*/ 16762 w 21267"/>
              <a:gd name="T87" fmla="*/ 19901 h 21046"/>
              <a:gd name="T88" fmla="*/ 16266 w 21267"/>
              <a:gd name="T89" fmla="*/ 19973 h 21046"/>
              <a:gd name="T90" fmla="*/ 12845 w 21267"/>
              <a:gd name="T91" fmla="*/ 18772 h 21046"/>
              <a:gd name="T92" fmla="*/ 10536 w 21267"/>
              <a:gd name="T93" fmla="*/ 20902 h 21046"/>
              <a:gd name="T94" fmla="*/ 10167 w 21267"/>
              <a:gd name="T95" fmla="*/ 21045 h 2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267" h="21046">
                <a:moveTo>
                  <a:pt x="3658" y="17135"/>
                </a:moveTo>
                <a:lnTo>
                  <a:pt x="3658" y="17135"/>
                </a:lnTo>
                <a:cubicBezTo>
                  <a:pt x="10059" y="19867"/>
                  <a:pt x="10059" y="19867"/>
                  <a:pt x="10059" y="19867"/>
                </a:cubicBezTo>
                <a:cubicBezTo>
                  <a:pt x="12350" y="17754"/>
                  <a:pt x="12350" y="17754"/>
                  <a:pt x="12350" y="17754"/>
                </a:cubicBezTo>
                <a:cubicBezTo>
                  <a:pt x="12498" y="17619"/>
                  <a:pt x="12708" y="17575"/>
                  <a:pt x="12897" y="17642"/>
                </a:cubicBezTo>
                <a:cubicBezTo>
                  <a:pt x="16357" y="18856"/>
                  <a:pt x="16357" y="18856"/>
                  <a:pt x="16357" y="18856"/>
                </a:cubicBezTo>
                <a:cubicBezTo>
                  <a:pt x="18321" y="17435"/>
                  <a:pt x="18321" y="17435"/>
                  <a:pt x="18321" y="17435"/>
                </a:cubicBezTo>
                <a:cubicBezTo>
                  <a:pt x="17593" y="15454"/>
                  <a:pt x="16546" y="12626"/>
                  <a:pt x="16390" y="12254"/>
                </a:cubicBezTo>
                <a:cubicBezTo>
                  <a:pt x="16343" y="12172"/>
                  <a:pt x="16318" y="12080"/>
                  <a:pt x="16318" y="11984"/>
                </a:cubicBezTo>
                <a:cubicBezTo>
                  <a:pt x="16318" y="11834"/>
                  <a:pt x="16378" y="11700"/>
                  <a:pt x="16476" y="11602"/>
                </a:cubicBezTo>
                <a:cubicBezTo>
                  <a:pt x="16753" y="11221"/>
                  <a:pt x="18599" y="8363"/>
                  <a:pt x="19903" y="6328"/>
                </a:cubicBezTo>
                <a:cubicBezTo>
                  <a:pt x="12133" y="1267"/>
                  <a:pt x="12133" y="1267"/>
                  <a:pt x="12133" y="1267"/>
                </a:cubicBezTo>
                <a:cubicBezTo>
                  <a:pt x="8353" y="4619"/>
                  <a:pt x="8353" y="4619"/>
                  <a:pt x="8353" y="4619"/>
                </a:cubicBezTo>
                <a:cubicBezTo>
                  <a:pt x="8175" y="4777"/>
                  <a:pt x="7913" y="4800"/>
                  <a:pt x="7710" y="4675"/>
                </a:cubicBezTo>
                <a:cubicBezTo>
                  <a:pt x="6124" y="3700"/>
                  <a:pt x="6124" y="3700"/>
                  <a:pt x="6124" y="3700"/>
                </a:cubicBezTo>
                <a:cubicBezTo>
                  <a:pt x="5960" y="5486"/>
                  <a:pt x="5960" y="5486"/>
                  <a:pt x="5960" y="5486"/>
                </a:cubicBezTo>
                <a:cubicBezTo>
                  <a:pt x="5945" y="5644"/>
                  <a:pt x="5862" y="5787"/>
                  <a:pt x="5732" y="5879"/>
                </a:cubicBezTo>
                <a:cubicBezTo>
                  <a:pt x="5603" y="5970"/>
                  <a:pt x="5439" y="6000"/>
                  <a:pt x="5285" y="5960"/>
                </a:cubicBezTo>
                <a:cubicBezTo>
                  <a:pt x="1867" y="5082"/>
                  <a:pt x="1867" y="5082"/>
                  <a:pt x="1867" y="5082"/>
                </a:cubicBezTo>
                <a:cubicBezTo>
                  <a:pt x="5689" y="10495"/>
                  <a:pt x="5689" y="10495"/>
                  <a:pt x="5689" y="10495"/>
                </a:cubicBezTo>
                <a:cubicBezTo>
                  <a:pt x="5789" y="10635"/>
                  <a:pt x="5815" y="10817"/>
                  <a:pt x="5759" y="10982"/>
                </a:cubicBezTo>
                <a:lnTo>
                  <a:pt x="3658" y="17135"/>
                </a:lnTo>
                <a:close/>
                <a:moveTo>
                  <a:pt x="10167" y="21045"/>
                </a:moveTo>
                <a:lnTo>
                  <a:pt x="10167" y="21045"/>
                </a:lnTo>
                <a:cubicBezTo>
                  <a:pt x="10095" y="21045"/>
                  <a:pt x="10023" y="21031"/>
                  <a:pt x="9954" y="21003"/>
                </a:cubicBezTo>
                <a:cubicBezTo>
                  <a:pt x="2770" y="17935"/>
                  <a:pt x="2770" y="17935"/>
                  <a:pt x="2770" y="17935"/>
                </a:cubicBezTo>
                <a:cubicBezTo>
                  <a:pt x="2509" y="17824"/>
                  <a:pt x="2378" y="17530"/>
                  <a:pt x="2469" y="17262"/>
                </a:cubicBezTo>
                <a:cubicBezTo>
                  <a:pt x="4645" y="10893"/>
                  <a:pt x="4645" y="10893"/>
                  <a:pt x="4645" y="10893"/>
                </a:cubicBezTo>
                <a:cubicBezTo>
                  <a:pt x="133" y="4504"/>
                  <a:pt x="133" y="4504"/>
                  <a:pt x="133" y="4504"/>
                </a:cubicBezTo>
                <a:cubicBezTo>
                  <a:pt x="1" y="4319"/>
                  <a:pt x="0" y="4072"/>
                  <a:pt x="129" y="3884"/>
                </a:cubicBezTo>
                <a:cubicBezTo>
                  <a:pt x="257" y="3696"/>
                  <a:pt x="491" y="3610"/>
                  <a:pt x="709" y="3668"/>
                </a:cubicBezTo>
                <a:cubicBezTo>
                  <a:pt x="4938" y="4755"/>
                  <a:pt x="4938" y="4755"/>
                  <a:pt x="4938" y="4755"/>
                </a:cubicBezTo>
                <a:cubicBezTo>
                  <a:pt x="5124" y="2734"/>
                  <a:pt x="5124" y="2734"/>
                  <a:pt x="5124" y="2734"/>
                </a:cubicBezTo>
                <a:cubicBezTo>
                  <a:pt x="5141" y="2548"/>
                  <a:pt x="5253" y="2383"/>
                  <a:pt x="5421" y="2299"/>
                </a:cubicBezTo>
                <a:cubicBezTo>
                  <a:pt x="5588" y="2215"/>
                  <a:pt x="5788" y="2224"/>
                  <a:pt x="5947" y="2322"/>
                </a:cubicBezTo>
                <a:cubicBezTo>
                  <a:pt x="7935" y="3543"/>
                  <a:pt x="7935" y="3543"/>
                  <a:pt x="7935" y="3543"/>
                </a:cubicBezTo>
                <a:cubicBezTo>
                  <a:pt x="11724" y="182"/>
                  <a:pt x="11724" y="182"/>
                  <a:pt x="11724" y="182"/>
                </a:cubicBezTo>
                <a:cubicBezTo>
                  <a:pt x="11907" y="21"/>
                  <a:pt x="12175" y="0"/>
                  <a:pt x="12379" y="134"/>
                </a:cubicBezTo>
                <a:cubicBezTo>
                  <a:pt x="20946" y="5714"/>
                  <a:pt x="20946" y="5714"/>
                  <a:pt x="20946" y="5714"/>
                </a:cubicBezTo>
                <a:cubicBezTo>
                  <a:pt x="21195" y="5876"/>
                  <a:pt x="21266" y="6209"/>
                  <a:pt x="21105" y="6460"/>
                </a:cubicBezTo>
                <a:cubicBezTo>
                  <a:pt x="18759" y="10123"/>
                  <a:pt x="17854" y="11509"/>
                  <a:pt x="17473" y="12055"/>
                </a:cubicBezTo>
                <a:cubicBezTo>
                  <a:pt x="17682" y="12588"/>
                  <a:pt x="18189" y="13935"/>
                  <a:pt x="19478" y="17445"/>
                </a:cubicBezTo>
                <a:cubicBezTo>
                  <a:pt x="19561" y="17674"/>
                  <a:pt x="19483" y="17928"/>
                  <a:pt x="19288" y="18071"/>
                </a:cubicBezTo>
                <a:cubicBezTo>
                  <a:pt x="16762" y="19901"/>
                  <a:pt x="16762" y="19901"/>
                  <a:pt x="16762" y="19901"/>
                </a:cubicBezTo>
                <a:cubicBezTo>
                  <a:pt x="16618" y="20004"/>
                  <a:pt x="16434" y="20030"/>
                  <a:pt x="16266" y="19973"/>
                </a:cubicBezTo>
                <a:cubicBezTo>
                  <a:pt x="12845" y="18772"/>
                  <a:pt x="12845" y="18772"/>
                  <a:pt x="12845" y="18772"/>
                </a:cubicBezTo>
                <a:cubicBezTo>
                  <a:pt x="10536" y="20902"/>
                  <a:pt x="10536" y="20902"/>
                  <a:pt x="10536" y="20902"/>
                </a:cubicBezTo>
                <a:cubicBezTo>
                  <a:pt x="10433" y="20996"/>
                  <a:pt x="10302" y="21045"/>
                  <a:pt x="10167" y="210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9" name="Mois_Achats_Optiques_Max_AM1"/>
          <p:cNvSpPr txBox="1"/>
          <p:nvPr/>
        </p:nvSpPr>
        <p:spPr>
          <a:xfrm>
            <a:off x="5415297" y="4471615"/>
            <a:ext cx="3204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FFFFFF"/>
                </a:solidFill>
                <a:latin typeface="Arial"/>
                <a:cs typeface="Arial"/>
              </a:rPr>
              <a:t>DECEMBRE </a:t>
            </a:r>
            <a:endParaRPr lang="fr-FR" sz="40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587500"/>
            <a:ext cx="8218488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83000"/>
            <a:ext cx="3741738" cy="2668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8104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31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35" name="Année_n"/>
          <p:cNvSpPr txBox="1"/>
          <p:nvPr/>
        </p:nvSpPr>
        <p:spPr>
          <a:xfrm>
            <a:off x="2375832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2016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44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SAISONNALITE DES ACHATS OPTIQUE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Zoom sur l’optique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45" name="Straight Connector 25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Date_Arrêté"/>
          <p:cNvSpPr/>
          <p:nvPr/>
        </p:nvSpPr>
        <p:spPr>
          <a:xfrm>
            <a:off x="1801083" y="6045144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31/12/2016</a:t>
            </a:r>
            <a:endParaRPr lang="fr-FR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ZoneTexte 65"/>
          <p:cNvSpPr txBox="1"/>
          <p:nvPr/>
        </p:nvSpPr>
        <p:spPr>
          <a:xfrm>
            <a:off x="326364" y="6021288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0" name="TextBox 35"/>
          <p:cNvSpPr txBox="1"/>
          <p:nvPr/>
        </p:nvSpPr>
        <p:spPr>
          <a:xfrm>
            <a:off x="457200" y="1512342"/>
            <a:ext cx="56365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Répartition par mois d’achat  </a:t>
            </a:r>
            <a:endParaRPr lang="fr-FR" sz="14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3" name="TextBox 35"/>
          <p:cNvSpPr txBox="1"/>
          <p:nvPr/>
        </p:nvSpPr>
        <p:spPr>
          <a:xfrm>
            <a:off x="457200" y="3362325"/>
            <a:ext cx="3481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Répartition par jour d’achat</a:t>
            </a:r>
            <a:endParaRPr lang="fr-FR" sz="14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419726" y="3384064"/>
            <a:ext cx="3054602" cy="2670513"/>
          </a:xfrm>
          <a:prstGeom prst="rect">
            <a:avLst/>
          </a:prstGeom>
          <a:solidFill>
            <a:srgbClr val="F29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67" name="Lib_Mois_Achats_Optiques_Max_A00"/>
          <p:cNvSpPr txBox="1"/>
          <p:nvPr/>
        </p:nvSpPr>
        <p:spPr>
          <a:xfrm>
            <a:off x="5715015" y="5191169"/>
            <a:ext cx="25349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400">
              <a:defRPr/>
            </a:pPr>
            <a:r>
              <a:rPr lang="fr-FR" sz="1200" kern="0" dirty="0" smtClean="0">
                <a:solidFill>
                  <a:srgbClr val="FFFFFF"/>
                </a:solidFill>
                <a:latin typeface="Arial"/>
                <a:cs typeface="Arial"/>
              </a:rPr>
              <a:t>C’est le mois où les ventes d’équipement Optique sont les plus importantes (11%) en France.</a:t>
            </a:r>
          </a:p>
          <a:p>
            <a:pPr lvl="0" defTabSz="914400">
              <a:defRPr/>
            </a:pPr>
            <a:endParaRPr lang="fr-FR" sz="1200" kern="0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68" name="Freeform 1"/>
          <p:cNvSpPr>
            <a:spLocks noChangeArrowheads="1"/>
          </p:cNvSpPr>
          <p:nvPr/>
        </p:nvSpPr>
        <p:spPr bwMode="auto">
          <a:xfrm>
            <a:off x="5715015" y="3670102"/>
            <a:ext cx="815944" cy="807485"/>
          </a:xfrm>
          <a:custGeom>
            <a:avLst/>
            <a:gdLst>
              <a:gd name="T0" fmla="*/ 3658 w 21267"/>
              <a:gd name="T1" fmla="*/ 17135 h 21046"/>
              <a:gd name="T2" fmla="*/ 3658 w 21267"/>
              <a:gd name="T3" fmla="*/ 17135 h 21046"/>
              <a:gd name="T4" fmla="*/ 10059 w 21267"/>
              <a:gd name="T5" fmla="*/ 19867 h 21046"/>
              <a:gd name="T6" fmla="*/ 12350 w 21267"/>
              <a:gd name="T7" fmla="*/ 17754 h 21046"/>
              <a:gd name="T8" fmla="*/ 12897 w 21267"/>
              <a:gd name="T9" fmla="*/ 17642 h 21046"/>
              <a:gd name="T10" fmla="*/ 16357 w 21267"/>
              <a:gd name="T11" fmla="*/ 18856 h 21046"/>
              <a:gd name="T12" fmla="*/ 18321 w 21267"/>
              <a:gd name="T13" fmla="*/ 17435 h 21046"/>
              <a:gd name="T14" fmla="*/ 16390 w 21267"/>
              <a:gd name="T15" fmla="*/ 12254 h 21046"/>
              <a:gd name="T16" fmla="*/ 16318 w 21267"/>
              <a:gd name="T17" fmla="*/ 11984 h 21046"/>
              <a:gd name="T18" fmla="*/ 16476 w 21267"/>
              <a:gd name="T19" fmla="*/ 11602 h 21046"/>
              <a:gd name="T20" fmla="*/ 19903 w 21267"/>
              <a:gd name="T21" fmla="*/ 6328 h 21046"/>
              <a:gd name="T22" fmla="*/ 12133 w 21267"/>
              <a:gd name="T23" fmla="*/ 1267 h 21046"/>
              <a:gd name="T24" fmla="*/ 8353 w 21267"/>
              <a:gd name="T25" fmla="*/ 4619 h 21046"/>
              <a:gd name="T26" fmla="*/ 7710 w 21267"/>
              <a:gd name="T27" fmla="*/ 4675 h 21046"/>
              <a:gd name="T28" fmla="*/ 6124 w 21267"/>
              <a:gd name="T29" fmla="*/ 3700 h 21046"/>
              <a:gd name="T30" fmla="*/ 5960 w 21267"/>
              <a:gd name="T31" fmla="*/ 5486 h 21046"/>
              <a:gd name="T32" fmla="*/ 5732 w 21267"/>
              <a:gd name="T33" fmla="*/ 5879 h 21046"/>
              <a:gd name="T34" fmla="*/ 5285 w 21267"/>
              <a:gd name="T35" fmla="*/ 5960 h 21046"/>
              <a:gd name="T36" fmla="*/ 1867 w 21267"/>
              <a:gd name="T37" fmla="*/ 5082 h 21046"/>
              <a:gd name="T38" fmla="*/ 5689 w 21267"/>
              <a:gd name="T39" fmla="*/ 10495 h 21046"/>
              <a:gd name="T40" fmla="*/ 5759 w 21267"/>
              <a:gd name="T41" fmla="*/ 10982 h 21046"/>
              <a:gd name="T42" fmla="*/ 3658 w 21267"/>
              <a:gd name="T43" fmla="*/ 17135 h 21046"/>
              <a:gd name="T44" fmla="*/ 10167 w 21267"/>
              <a:gd name="T45" fmla="*/ 21045 h 21046"/>
              <a:gd name="T46" fmla="*/ 10167 w 21267"/>
              <a:gd name="T47" fmla="*/ 21045 h 21046"/>
              <a:gd name="T48" fmla="*/ 9954 w 21267"/>
              <a:gd name="T49" fmla="*/ 21003 h 21046"/>
              <a:gd name="T50" fmla="*/ 2770 w 21267"/>
              <a:gd name="T51" fmla="*/ 17935 h 21046"/>
              <a:gd name="T52" fmla="*/ 2469 w 21267"/>
              <a:gd name="T53" fmla="*/ 17262 h 21046"/>
              <a:gd name="T54" fmla="*/ 4645 w 21267"/>
              <a:gd name="T55" fmla="*/ 10893 h 21046"/>
              <a:gd name="T56" fmla="*/ 133 w 21267"/>
              <a:gd name="T57" fmla="*/ 4504 h 21046"/>
              <a:gd name="T58" fmla="*/ 129 w 21267"/>
              <a:gd name="T59" fmla="*/ 3884 h 21046"/>
              <a:gd name="T60" fmla="*/ 709 w 21267"/>
              <a:gd name="T61" fmla="*/ 3668 h 21046"/>
              <a:gd name="T62" fmla="*/ 4938 w 21267"/>
              <a:gd name="T63" fmla="*/ 4755 h 21046"/>
              <a:gd name="T64" fmla="*/ 5124 w 21267"/>
              <a:gd name="T65" fmla="*/ 2734 h 21046"/>
              <a:gd name="T66" fmla="*/ 5421 w 21267"/>
              <a:gd name="T67" fmla="*/ 2299 h 21046"/>
              <a:gd name="T68" fmla="*/ 5947 w 21267"/>
              <a:gd name="T69" fmla="*/ 2322 h 21046"/>
              <a:gd name="T70" fmla="*/ 7935 w 21267"/>
              <a:gd name="T71" fmla="*/ 3543 h 21046"/>
              <a:gd name="T72" fmla="*/ 11724 w 21267"/>
              <a:gd name="T73" fmla="*/ 182 h 21046"/>
              <a:gd name="T74" fmla="*/ 12379 w 21267"/>
              <a:gd name="T75" fmla="*/ 134 h 21046"/>
              <a:gd name="T76" fmla="*/ 20946 w 21267"/>
              <a:gd name="T77" fmla="*/ 5714 h 21046"/>
              <a:gd name="T78" fmla="*/ 21105 w 21267"/>
              <a:gd name="T79" fmla="*/ 6460 h 21046"/>
              <a:gd name="T80" fmla="*/ 17473 w 21267"/>
              <a:gd name="T81" fmla="*/ 12055 h 21046"/>
              <a:gd name="T82" fmla="*/ 19478 w 21267"/>
              <a:gd name="T83" fmla="*/ 17445 h 21046"/>
              <a:gd name="T84" fmla="*/ 19288 w 21267"/>
              <a:gd name="T85" fmla="*/ 18071 h 21046"/>
              <a:gd name="T86" fmla="*/ 16762 w 21267"/>
              <a:gd name="T87" fmla="*/ 19901 h 21046"/>
              <a:gd name="T88" fmla="*/ 16266 w 21267"/>
              <a:gd name="T89" fmla="*/ 19973 h 21046"/>
              <a:gd name="T90" fmla="*/ 12845 w 21267"/>
              <a:gd name="T91" fmla="*/ 18772 h 21046"/>
              <a:gd name="T92" fmla="*/ 10536 w 21267"/>
              <a:gd name="T93" fmla="*/ 20902 h 21046"/>
              <a:gd name="T94" fmla="*/ 10167 w 21267"/>
              <a:gd name="T95" fmla="*/ 21045 h 2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267" h="21046">
                <a:moveTo>
                  <a:pt x="3658" y="17135"/>
                </a:moveTo>
                <a:lnTo>
                  <a:pt x="3658" y="17135"/>
                </a:lnTo>
                <a:cubicBezTo>
                  <a:pt x="10059" y="19867"/>
                  <a:pt x="10059" y="19867"/>
                  <a:pt x="10059" y="19867"/>
                </a:cubicBezTo>
                <a:cubicBezTo>
                  <a:pt x="12350" y="17754"/>
                  <a:pt x="12350" y="17754"/>
                  <a:pt x="12350" y="17754"/>
                </a:cubicBezTo>
                <a:cubicBezTo>
                  <a:pt x="12498" y="17619"/>
                  <a:pt x="12708" y="17575"/>
                  <a:pt x="12897" y="17642"/>
                </a:cubicBezTo>
                <a:cubicBezTo>
                  <a:pt x="16357" y="18856"/>
                  <a:pt x="16357" y="18856"/>
                  <a:pt x="16357" y="18856"/>
                </a:cubicBezTo>
                <a:cubicBezTo>
                  <a:pt x="18321" y="17435"/>
                  <a:pt x="18321" y="17435"/>
                  <a:pt x="18321" y="17435"/>
                </a:cubicBezTo>
                <a:cubicBezTo>
                  <a:pt x="17593" y="15454"/>
                  <a:pt x="16546" y="12626"/>
                  <a:pt x="16390" y="12254"/>
                </a:cubicBezTo>
                <a:cubicBezTo>
                  <a:pt x="16343" y="12172"/>
                  <a:pt x="16318" y="12080"/>
                  <a:pt x="16318" y="11984"/>
                </a:cubicBezTo>
                <a:cubicBezTo>
                  <a:pt x="16318" y="11834"/>
                  <a:pt x="16378" y="11700"/>
                  <a:pt x="16476" y="11602"/>
                </a:cubicBezTo>
                <a:cubicBezTo>
                  <a:pt x="16753" y="11221"/>
                  <a:pt x="18599" y="8363"/>
                  <a:pt x="19903" y="6328"/>
                </a:cubicBezTo>
                <a:cubicBezTo>
                  <a:pt x="12133" y="1267"/>
                  <a:pt x="12133" y="1267"/>
                  <a:pt x="12133" y="1267"/>
                </a:cubicBezTo>
                <a:cubicBezTo>
                  <a:pt x="8353" y="4619"/>
                  <a:pt x="8353" y="4619"/>
                  <a:pt x="8353" y="4619"/>
                </a:cubicBezTo>
                <a:cubicBezTo>
                  <a:pt x="8175" y="4777"/>
                  <a:pt x="7913" y="4800"/>
                  <a:pt x="7710" y="4675"/>
                </a:cubicBezTo>
                <a:cubicBezTo>
                  <a:pt x="6124" y="3700"/>
                  <a:pt x="6124" y="3700"/>
                  <a:pt x="6124" y="3700"/>
                </a:cubicBezTo>
                <a:cubicBezTo>
                  <a:pt x="5960" y="5486"/>
                  <a:pt x="5960" y="5486"/>
                  <a:pt x="5960" y="5486"/>
                </a:cubicBezTo>
                <a:cubicBezTo>
                  <a:pt x="5945" y="5644"/>
                  <a:pt x="5862" y="5787"/>
                  <a:pt x="5732" y="5879"/>
                </a:cubicBezTo>
                <a:cubicBezTo>
                  <a:pt x="5603" y="5970"/>
                  <a:pt x="5439" y="6000"/>
                  <a:pt x="5285" y="5960"/>
                </a:cubicBezTo>
                <a:cubicBezTo>
                  <a:pt x="1867" y="5082"/>
                  <a:pt x="1867" y="5082"/>
                  <a:pt x="1867" y="5082"/>
                </a:cubicBezTo>
                <a:cubicBezTo>
                  <a:pt x="5689" y="10495"/>
                  <a:pt x="5689" y="10495"/>
                  <a:pt x="5689" y="10495"/>
                </a:cubicBezTo>
                <a:cubicBezTo>
                  <a:pt x="5789" y="10635"/>
                  <a:pt x="5815" y="10817"/>
                  <a:pt x="5759" y="10982"/>
                </a:cubicBezTo>
                <a:lnTo>
                  <a:pt x="3658" y="17135"/>
                </a:lnTo>
                <a:close/>
                <a:moveTo>
                  <a:pt x="10167" y="21045"/>
                </a:moveTo>
                <a:lnTo>
                  <a:pt x="10167" y="21045"/>
                </a:lnTo>
                <a:cubicBezTo>
                  <a:pt x="10095" y="21045"/>
                  <a:pt x="10023" y="21031"/>
                  <a:pt x="9954" y="21003"/>
                </a:cubicBezTo>
                <a:cubicBezTo>
                  <a:pt x="2770" y="17935"/>
                  <a:pt x="2770" y="17935"/>
                  <a:pt x="2770" y="17935"/>
                </a:cubicBezTo>
                <a:cubicBezTo>
                  <a:pt x="2509" y="17824"/>
                  <a:pt x="2378" y="17530"/>
                  <a:pt x="2469" y="17262"/>
                </a:cubicBezTo>
                <a:cubicBezTo>
                  <a:pt x="4645" y="10893"/>
                  <a:pt x="4645" y="10893"/>
                  <a:pt x="4645" y="10893"/>
                </a:cubicBezTo>
                <a:cubicBezTo>
                  <a:pt x="133" y="4504"/>
                  <a:pt x="133" y="4504"/>
                  <a:pt x="133" y="4504"/>
                </a:cubicBezTo>
                <a:cubicBezTo>
                  <a:pt x="1" y="4319"/>
                  <a:pt x="0" y="4072"/>
                  <a:pt x="129" y="3884"/>
                </a:cubicBezTo>
                <a:cubicBezTo>
                  <a:pt x="257" y="3696"/>
                  <a:pt x="491" y="3610"/>
                  <a:pt x="709" y="3668"/>
                </a:cubicBezTo>
                <a:cubicBezTo>
                  <a:pt x="4938" y="4755"/>
                  <a:pt x="4938" y="4755"/>
                  <a:pt x="4938" y="4755"/>
                </a:cubicBezTo>
                <a:cubicBezTo>
                  <a:pt x="5124" y="2734"/>
                  <a:pt x="5124" y="2734"/>
                  <a:pt x="5124" y="2734"/>
                </a:cubicBezTo>
                <a:cubicBezTo>
                  <a:pt x="5141" y="2548"/>
                  <a:pt x="5253" y="2383"/>
                  <a:pt x="5421" y="2299"/>
                </a:cubicBezTo>
                <a:cubicBezTo>
                  <a:pt x="5588" y="2215"/>
                  <a:pt x="5788" y="2224"/>
                  <a:pt x="5947" y="2322"/>
                </a:cubicBezTo>
                <a:cubicBezTo>
                  <a:pt x="7935" y="3543"/>
                  <a:pt x="7935" y="3543"/>
                  <a:pt x="7935" y="3543"/>
                </a:cubicBezTo>
                <a:cubicBezTo>
                  <a:pt x="11724" y="182"/>
                  <a:pt x="11724" y="182"/>
                  <a:pt x="11724" y="182"/>
                </a:cubicBezTo>
                <a:cubicBezTo>
                  <a:pt x="11907" y="21"/>
                  <a:pt x="12175" y="0"/>
                  <a:pt x="12379" y="134"/>
                </a:cubicBezTo>
                <a:cubicBezTo>
                  <a:pt x="20946" y="5714"/>
                  <a:pt x="20946" y="5714"/>
                  <a:pt x="20946" y="5714"/>
                </a:cubicBezTo>
                <a:cubicBezTo>
                  <a:pt x="21195" y="5876"/>
                  <a:pt x="21266" y="6209"/>
                  <a:pt x="21105" y="6460"/>
                </a:cubicBezTo>
                <a:cubicBezTo>
                  <a:pt x="18759" y="10123"/>
                  <a:pt x="17854" y="11509"/>
                  <a:pt x="17473" y="12055"/>
                </a:cubicBezTo>
                <a:cubicBezTo>
                  <a:pt x="17682" y="12588"/>
                  <a:pt x="18189" y="13935"/>
                  <a:pt x="19478" y="17445"/>
                </a:cubicBezTo>
                <a:cubicBezTo>
                  <a:pt x="19561" y="17674"/>
                  <a:pt x="19483" y="17928"/>
                  <a:pt x="19288" y="18071"/>
                </a:cubicBezTo>
                <a:cubicBezTo>
                  <a:pt x="16762" y="19901"/>
                  <a:pt x="16762" y="19901"/>
                  <a:pt x="16762" y="19901"/>
                </a:cubicBezTo>
                <a:cubicBezTo>
                  <a:pt x="16618" y="20004"/>
                  <a:pt x="16434" y="20030"/>
                  <a:pt x="16266" y="19973"/>
                </a:cubicBezTo>
                <a:cubicBezTo>
                  <a:pt x="12845" y="18772"/>
                  <a:pt x="12845" y="18772"/>
                  <a:pt x="12845" y="18772"/>
                </a:cubicBezTo>
                <a:cubicBezTo>
                  <a:pt x="10536" y="20902"/>
                  <a:pt x="10536" y="20902"/>
                  <a:pt x="10536" y="20902"/>
                </a:cubicBezTo>
                <a:cubicBezTo>
                  <a:pt x="10433" y="20996"/>
                  <a:pt x="10302" y="21045"/>
                  <a:pt x="10167" y="210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9" name="Mois_Achats_Optiques_Max_A00"/>
          <p:cNvSpPr txBox="1"/>
          <p:nvPr/>
        </p:nvSpPr>
        <p:spPr>
          <a:xfrm>
            <a:off x="5415297" y="4471615"/>
            <a:ext cx="3204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FFFFFF"/>
                </a:solidFill>
                <a:latin typeface="Arial"/>
                <a:cs typeface="Arial"/>
              </a:rPr>
              <a:t>DECEMBRE </a:t>
            </a:r>
            <a:endParaRPr lang="fr-FR" sz="40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587500"/>
            <a:ext cx="8218488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83000"/>
            <a:ext cx="3741738" cy="2668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3168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23</a:t>
            </a:fld>
            <a:endParaRPr lang="fr-FR" dirty="0"/>
          </a:p>
        </p:txBody>
      </p:sp>
      <p:sp>
        <p:nvSpPr>
          <p:cNvPr id="31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7" name="Année_n_1"/>
          <p:cNvSpPr txBox="1"/>
          <p:nvPr/>
        </p:nvSpPr>
        <p:spPr>
          <a:xfrm>
            <a:off x="2375832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2015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REPARTITION DES ACHATS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Zoom sur l’optique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38" name="Straight Connector 25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Date_Arrêté"/>
          <p:cNvSpPr/>
          <p:nvPr/>
        </p:nvSpPr>
        <p:spPr>
          <a:xfrm>
            <a:off x="1801083" y="6045144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31/12/2016</a:t>
            </a:r>
            <a:endParaRPr lang="fr-FR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ZoneTexte 65"/>
          <p:cNvSpPr txBox="1"/>
          <p:nvPr/>
        </p:nvSpPr>
        <p:spPr>
          <a:xfrm>
            <a:off x="326364" y="6021288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0" name="TextBox 35"/>
          <p:cNvSpPr txBox="1"/>
          <p:nvPr/>
        </p:nvSpPr>
        <p:spPr>
          <a:xfrm>
            <a:off x="5572331" y="1750467"/>
            <a:ext cx="2567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Répartition par sexe </a:t>
            </a:r>
            <a:endParaRPr lang="fr-FR" sz="14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3" name="TextBox 35"/>
          <p:cNvSpPr txBox="1"/>
          <p:nvPr/>
        </p:nvSpPr>
        <p:spPr>
          <a:xfrm>
            <a:off x="457200" y="1750467"/>
            <a:ext cx="4019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Répartition par bénéficiaire des achats Optique</a:t>
            </a:r>
            <a:endParaRPr lang="fr-FR" sz="14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997452" y="2109140"/>
            <a:ext cx="1564830" cy="1042251"/>
          </a:xfrm>
          <a:prstGeom prst="rect">
            <a:avLst/>
          </a:prstGeom>
          <a:solidFill>
            <a:srgbClr val="FFC46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lvl="0" algn="ctr"/>
            <a:r>
              <a:rPr lang="fr-FR" sz="2400" b="1" dirty="0" smtClean="0">
                <a:solidFill>
                  <a:schemeClr val="bg1"/>
                </a:solidFill>
                <a:latin typeface="Arial Narrow" pitchFamily="34" charset="0"/>
                <a:ea typeface="MS PGothic"/>
              </a:rPr>
              <a:t>Hommes</a:t>
            </a:r>
          </a:p>
        </p:txBody>
      </p:sp>
      <p:sp>
        <p:nvSpPr>
          <p:cNvPr id="45" name="Rectangle 44"/>
          <p:cNvSpPr/>
          <p:nvPr/>
        </p:nvSpPr>
        <p:spPr>
          <a:xfrm>
            <a:off x="5673638" y="2109140"/>
            <a:ext cx="1281570" cy="1042252"/>
          </a:xfrm>
          <a:prstGeom prst="rect">
            <a:avLst/>
          </a:prstGeom>
          <a:solidFill>
            <a:srgbClr val="FFC4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Pct_Hommes_Achats_Optiques_AM1"/>
          <p:cNvSpPr txBox="1"/>
          <p:nvPr/>
        </p:nvSpPr>
        <p:spPr>
          <a:xfrm>
            <a:off x="5692688" y="2232965"/>
            <a:ext cx="12658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500" smtClean="0">
                <a:solidFill>
                  <a:schemeClr val="bg1"/>
                </a:solidFill>
                <a:latin typeface="Arial Narrow" pitchFamily="34" charset="0"/>
              </a:rPr>
              <a:t>34%</a:t>
            </a:r>
            <a:endParaRPr lang="fr-FR" sz="45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683163" y="3198769"/>
            <a:ext cx="1564830" cy="104225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lvl="0" algn="ctr"/>
            <a:r>
              <a:rPr lang="fr-FR" sz="2400" b="1" dirty="0" smtClean="0">
                <a:solidFill>
                  <a:schemeClr val="bg1"/>
                </a:solidFill>
                <a:latin typeface="Arial Narrow" pitchFamily="34" charset="0"/>
                <a:ea typeface="MS PGothic"/>
              </a:rPr>
              <a:t>Femmes</a:t>
            </a:r>
          </a:p>
        </p:txBody>
      </p:sp>
      <p:sp>
        <p:nvSpPr>
          <p:cNvPr id="49" name="Rectangle 48"/>
          <p:cNvSpPr/>
          <p:nvPr/>
        </p:nvSpPr>
        <p:spPr>
          <a:xfrm>
            <a:off x="7294203" y="3198768"/>
            <a:ext cx="1281570" cy="10422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Pct_Femmes_Achats_Optiques_AM1"/>
          <p:cNvSpPr txBox="1"/>
          <p:nvPr/>
        </p:nvSpPr>
        <p:spPr>
          <a:xfrm>
            <a:off x="7284678" y="3332120"/>
            <a:ext cx="12658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500" smtClean="0">
                <a:solidFill>
                  <a:schemeClr val="bg1"/>
                </a:solidFill>
                <a:latin typeface="Arial Narrow" pitchFamily="34" charset="0"/>
              </a:rPr>
              <a:t>66%</a:t>
            </a:r>
            <a:endParaRPr lang="fr-FR" sz="45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4" name="Pct_Actes_Optiques_ANI_AM1"/>
          <p:cNvSpPr txBox="1"/>
          <p:nvPr/>
        </p:nvSpPr>
        <p:spPr>
          <a:xfrm>
            <a:off x="6932360" y="4690159"/>
            <a:ext cx="136815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400" b="1" smtClean="0">
                <a:solidFill>
                  <a:schemeClr val="bg1">
                    <a:lumMod val="50000"/>
                  </a:schemeClr>
                </a:solidFill>
              </a:rPr>
              <a:t>0%</a:t>
            </a:r>
            <a:endParaRPr lang="fr-FR" sz="3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Freeform 1"/>
          <p:cNvSpPr>
            <a:spLocks noChangeArrowheads="1"/>
          </p:cNvSpPr>
          <p:nvPr/>
        </p:nvSpPr>
        <p:spPr bwMode="auto">
          <a:xfrm>
            <a:off x="6030767" y="4695604"/>
            <a:ext cx="769800" cy="680458"/>
          </a:xfrm>
          <a:custGeom>
            <a:avLst/>
            <a:gdLst>
              <a:gd name="T0" fmla="*/ 9188 w 17345"/>
              <a:gd name="T1" fmla="*/ 7688 h 15377"/>
              <a:gd name="T2" fmla="*/ 8469 w 17345"/>
              <a:gd name="T3" fmla="*/ 9469 h 15377"/>
              <a:gd name="T4" fmla="*/ 8594 w 17345"/>
              <a:gd name="T5" fmla="*/ 9657 h 15377"/>
              <a:gd name="T6" fmla="*/ 10406 w 17345"/>
              <a:gd name="T7" fmla="*/ 8969 h 15377"/>
              <a:gd name="T8" fmla="*/ 16063 w 17345"/>
              <a:gd name="T9" fmla="*/ 3313 h 15377"/>
              <a:gd name="T10" fmla="*/ 9188 w 17345"/>
              <a:gd name="T11" fmla="*/ 7688 h 15377"/>
              <a:gd name="T12" fmla="*/ 17188 w 17345"/>
              <a:gd name="T13" fmla="*/ 1594 h 15377"/>
              <a:gd name="T14" fmla="*/ 15938 w 17345"/>
              <a:gd name="T15" fmla="*/ 938 h 15377"/>
              <a:gd name="T16" fmla="*/ 16469 w 17345"/>
              <a:gd name="T17" fmla="*/ 2907 h 15377"/>
              <a:gd name="T18" fmla="*/ 17188 w 17345"/>
              <a:gd name="T19" fmla="*/ 1594 h 15377"/>
              <a:gd name="T20" fmla="*/ 10500 w 17345"/>
              <a:gd name="T21" fmla="*/ 4063 h 15377"/>
              <a:gd name="T22" fmla="*/ 10406 w 17345"/>
              <a:gd name="T23" fmla="*/ 3063 h 15377"/>
              <a:gd name="T24" fmla="*/ 2156 w 17345"/>
              <a:gd name="T25" fmla="*/ 3157 h 15377"/>
              <a:gd name="T26" fmla="*/ 2281 w 17345"/>
              <a:gd name="T27" fmla="*/ 4188 h 15377"/>
              <a:gd name="T28" fmla="*/ 10500 w 17345"/>
              <a:gd name="T29" fmla="*/ 4063 h 15377"/>
              <a:gd name="T30" fmla="*/ 10031 w 17345"/>
              <a:gd name="T31" fmla="*/ 5751 h 15377"/>
              <a:gd name="T32" fmla="*/ 2156 w 17345"/>
              <a:gd name="T33" fmla="*/ 5876 h 15377"/>
              <a:gd name="T34" fmla="*/ 2281 w 17345"/>
              <a:gd name="T35" fmla="*/ 6876 h 15377"/>
              <a:gd name="T36" fmla="*/ 10031 w 17345"/>
              <a:gd name="T37" fmla="*/ 5751 h 15377"/>
              <a:gd name="T38" fmla="*/ 2156 w 17345"/>
              <a:gd name="T39" fmla="*/ 11282 h 15377"/>
              <a:gd name="T40" fmla="*/ 2281 w 17345"/>
              <a:gd name="T41" fmla="*/ 12282 h 15377"/>
              <a:gd name="T42" fmla="*/ 10500 w 17345"/>
              <a:gd name="T43" fmla="*/ 12157 h 15377"/>
              <a:gd name="T44" fmla="*/ 10406 w 17345"/>
              <a:gd name="T45" fmla="*/ 11157 h 15377"/>
              <a:gd name="T46" fmla="*/ 2156 w 17345"/>
              <a:gd name="T47" fmla="*/ 11282 h 15377"/>
              <a:gd name="T48" fmla="*/ 2156 w 17345"/>
              <a:gd name="T49" fmla="*/ 8563 h 15377"/>
              <a:gd name="T50" fmla="*/ 2281 w 17345"/>
              <a:gd name="T51" fmla="*/ 9594 h 15377"/>
              <a:gd name="T52" fmla="*/ 8000 w 17345"/>
              <a:gd name="T53" fmla="*/ 8438 h 15377"/>
              <a:gd name="T54" fmla="*/ 2156 w 17345"/>
              <a:gd name="T55" fmla="*/ 8563 h 15377"/>
              <a:gd name="T56" fmla="*/ 11688 w 17345"/>
              <a:gd name="T57" fmla="*/ 969 h 15377"/>
              <a:gd name="T58" fmla="*/ 12688 w 17345"/>
              <a:gd name="T59" fmla="*/ 3126 h 15377"/>
              <a:gd name="T60" fmla="*/ 11938 w 17345"/>
              <a:gd name="T61" fmla="*/ 0 h 15377"/>
              <a:gd name="T62" fmla="*/ 0 w 17345"/>
              <a:gd name="T63" fmla="*/ 751 h 15377"/>
              <a:gd name="T64" fmla="*/ 719 w 17345"/>
              <a:gd name="T65" fmla="*/ 15376 h 15377"/>
              <a:gd name="T66" fmla="*/ 12688 w 17345"/>
              <a:gd name="T67" fmla="*/ 14657 h 15377"/>
              <a:gd name="T68" fmla="*/ 11688 w 17345"/>
              <a:gd name="T69" fmla="*/ 8751 h 15377"/>
              <a:gd name="T70" fmla="*/ 969 w 17345"/>
              <a:gd name="T71" fmla="*/ 14251 h 15377"/>
              <a:gd name="T72" fmla="*/ 11688 w 17345"/>
              <a:gd name="T73" fmla="*/ 969 h 15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345" h="15377">
                <a:moveTo>
                  <a:pt x="9188" y="7688"/>
                </a:moveTo>
                <a:lnTo>
                  <a:pt x="9188" y="7688"/>
                </a:lnTo>
                <a:cubicBezTo>
                  <a:pt x="9188" y="7688"/>
                  <a:pt x="9188" y="7719"/>
                  <a:pt x="9156" y="7719"/>
                </a:cubicBezTo>
                <a:cubicBezTo>
                  <a:pt x="8469" y="9469"/>
                  <a:pt x="8469" y="9469"/>
                  <a:pt x="8469" y="9469"/>
                </a:cubicBezTo>
                <a:cubicBezTo>
                  <a:pt x="8469" y="9532"/>
                  <a:pt x="8469" y="9594"/>
                  <a:pt x="8500" y="9626"/>
                </a:cubicBezTo>
                <a:cubicBezTo>
                  <a:pt x="8531" y="9657"/>
                  <a:pt x="8563" y="9657"/>
                  <a:pt x="8594" y="9657"/>
                </a:cubicBezTo>
                <a:cubicBezTo>
                  <a:pt x="8625" y="9657"/>
                  <a:pt x="8625" y="9657"/>
                  <a:pt x="8656" y="9657"/>
                </a:cubicBezTo>
                <a:cubicBezTo>
                  <a:pt x="10406" y="8969"/>
                  <a:pt x="10406" y="8969"/>
                  <a:pt x="10406" y="8969"/>
                </a:cubicBezTo>
                <a:cubicBezTo>
                  <a:pt x="10406" y="8938"/>
                  <a:pt x="10438" y="8938"/>
                  <a:pt x="10438" y="8938"/>
                </a:cubicBezTo>
                <a:cubicBezTo>
                  <a:pt x="16063" y="3313"/>
                  <a:pt x="16063" y="3313"/>
                  <a:pt x="16063" y="3313"/>
                </a:cubicBezTo>
                <a:cubicBezTo>
                  <a:pt x="14813" y="2063"/>
                  <a:pt x="14813" y="2063"/>
                  <a:pt x="14813" y="2063"/>
                </a:cubicBezTo>
                <a:lnTo>
                  <a:pt x="9188" y="7688"/>
                </a:lnTo>
                <a:close/>
                <a:moveTo>
                  <a:pt x="17188" y="1594"/>
                </a:moveTo>
                <a:lnTo>
                  <a:pt x="17188" y="1594"/>
                </a:lnTo>
                <a:cubicBezTo>
                  <a:pt x="16531" y="938"/>
                  <a:pt x="16531" y="938"/>
                  <a:pt x="16531" y="938"/>
                </a:cubicBezTo>
                <a:cubicBezTo>
                  <a:pt x="16344" y="782"/>
                  <a:pt x="16094" y="782"/>
                  <a:pt x="15938" y="938"/>
                </a:cubicBezTo>
                <a:cubicBezTo>
                  <a:pt x="15219" y="1657"/>
                  <a:pt x="15219" y="1657"/>
                  <a:pt x="15219" y="1657"/>
                </a:cubicBezTo>
                <a:cubicBezTo>
                  <a:pt x="16469" y="2907"/>
                  <a:pt x="16469" y="2907"/>
                  <a:pt x="16469" y="2907"/>
                </a:cubicBezTo>
                <a:cubicBezTo>
                  <a:pt x="17188" y="2188"/>
                  <a:pt x="17188" y="2188"/>
                  <a:pt x="17188" y="2188"/>
                </a:cubicBezTo>
                <a:cubicBezTo>
                  <a:pt x="17344" y="2032"/>
                  <a:pt x="17344" y="1782"/>
                  <a:pt x="17188" y="1594"/>
                </a:cubicBezTo>
                <a:close/>
                <a:moveTo>
                  <a:pt x="10500" y="4063"/>
                </a:moveTo>
                <a:lnTo>
                  <a:pt x="10500" y="4063"/>
                </a:lnTo>
                <a:cubicBezTo>
                  <a:pt x="10500" y="3157"/>
                  <a:pt x="10500" y="3157"/>
                  <a:pt x="10500" y="3157"/>
                </a:cubicBezTo>
                <a:cubicBezTo>
                  <a:pt x="10500" y="3094"/>
                  <a:pt x="10469" y="3063"/>
                  <a:pt x="10406" y="3063"/>
                </a:cubicBezTo>
                <a:cubicBezTo>
                  <a:pt x="2281" y="3063"/>
                  <a:pt x="2281" y="3063"/>
                  <a:pt x="2281" y="3063"/>
                </a:cubicBezTo>
                <a:cubicBezTo>
                  <a:pt x="2219" y="3063"/>
                  <a:pt x="2156" y="3094"/>
                  <a:pt x="2156" y="3157"/>
                </a:cubicBezTo>
                <a:cubicBezTo>
                  <a:pt x="2156" y="4063"/>
                  <a:pt x="2156" y="4063"/>
                  <a:pt x="2156" y="4063"/>
                </a:cubicBezTo>
                <a:cubicBezTo>
                  <a:pt x="2156" y="4126"/>
                  <a:pt x="2219" y="4188"/>
                  <a:pt x="2281" y="4188"/>
                </a:cubicBezTo>
                <a:cubicBezTo>
                  <a:pt x="10406" y="4188"/>
                  <a:pt x="10406" y="4188"/>
                  <a:pt x="10406" y="4188"/>
                </a:cubicBezTo>
                <a:cubicBezTo>
                  <a:pt x="10469" y="4188"/>
                  <a:pt x="10500" y="4126"/>
                  <a:pt x="10500" y="4063"/>
                </a:cubicBezTo>
                <a:close/>
                <a:moveTo>
                  <a:pt x="10031" y="5751"/>
                </a:moveTo>
                <a:lnTo>
                  <a:pt x="10031" y="5751"/>
                </a:lnTo>
                <a:cubicBezTo>
                  <a:pt x="2281" y="5751"/>
                  <a:pt x="2281" y="5751"/>
                  <a:pt x="2281" y="5751"/>
                </a:cubicBezTo>
                <a:cubicBezTo>
                  <a:pt x="2219" y="5751"/>
                  <a:pt x="2156" y="5813"/>
                  <a:pt x="2156" y="5876"/>
                </a:cubicBezTo>
                <a:cubicBezTo>
                  <a:pt x="2156" y="6782"/>
                  <a:pt x="2156" y="6782"/>
                  <a:pt x="2156" y="6782"/>
                </a:cubicBezTo>
                <a:cubicBezTo>
                  <a:pt x="2156" y="6844"/>
                  <a:pt x="2219" y="6876"/>
                  <a:pt x="2281" y="6876"/>
                </a:cubicBezTo>
                <a:cubicBezTo>
                  <a:pt x="8906" y="6876"/>
                  <a:pt x="8906" y="6876"/>
                  <a:pt x="8906" y="6876"/>
                </a:cubicBezTo>
                <a:lnTo>
                  <a:pt x="10031" y="5751"/>
                </a:lnTo>
                <a:close/>
                <a:moveTo>
                  <a:pt x="2156" y="11282"/>
                </a:moveTo>
                <a:lnTo>
                  <a:pt x="2156" y="11282"/>
                </a:lnTo>
                <a:cubicBezTo>
                  <a:pt x="2156" y="12157"/>
                  <a:pt x="2156" y="12157"/>
                  <a:pt x="2156" y="12157"/>
                </a:cubicBezTo>
                <a:cubicBezTo>
                  <a:pt x="2156" y="12219"/>
                  <a:pt x="2219" y="12282"/>
                  <a:pt x="2281" y="12282"/>
                </a:cubicBezTo>
                <a:cubicBezTo>
                  <a:pt x="10406" y="12282"/>
                  <a:pt x="10406" y="12282"/>
                  <a:pt x="10406" y="12282"/>
                </a:cubicBezTo>
                <a:cubicBezTo>
                  <a:pt x="10469" y="12282"/>
                  <a:pt x="10500" y="12219"/>
                  <a:pt x="10500" y="12157"/>
                </a:cubicBezTo>
                <a:cubicBezTo>
                  <a:pt x="10500" y="11282"/>
                  <a:pt x="10500" y="11282"/>
                  <a:pt x="10500" y="11282"/>
                </a:cubicBezTo>
                <a:cubicBezTo>
                  <a:pt x="10500" y="11219"/>
                  <a:pt x="10469" y="11157"/>
                  <a:pt x="10406" y="11157"/>
                </a:cubicBezTo>
                <a:cubicBezTo>
                  <a:pt x="2281" y="11157"/>
                  <a:pt x="2281" y="11157"/>
                  <a:pt x="2281" y="11157"/>
                </a:cubicBezTo>
                <a:cubicBezTo>
                  <a:pt x="2219" y="11157"/>
                  <a:pt x="2156" y="11219"/>
                  <a:pt x="2156" y="11282"/>
                </a:cubicBezTo>
                <a:close/>
                <a:moveTo>
                  <a:pt x="2156" y="8563"/>
                </a:moveTo>
                <a:lnTo>
                  <a:pt x="2156" y="8563"/>
                </a:lnTo>
                <a:cubicBezTo>
                  <a:pt x="2156" y="9469"/>
                  <a:pt x="2156" y="9469"/>
                  <a:pt x="2156" y="9469"/>
                </a:cubicBezTo>
                <a:cubicBezTo>
                  <a:pt x="2156" y="9532"/>
                  <a:pt x="2219" y="9594"/>
                  <a:pt x="2281" y="9594"/>
                </a:cubicBezTo>
                <a:cubicBezTo>
                  <a:pt x="7563" y="9594"/>
                  <a:pt x="7563" y="9594"/>
                  <a:pt x="7563" y="9594"/>
                </a:cubicBezTo>
                <a:cubicBezTo>
                  <a:pt x="8000" y="8438"/>
                  <a:pt x="8000" y="8438"/>
                  <a:pt x="8000" y="8438"/>
                </a:cubicBezTo>
                <a:cubicBezTo>
                  <a:pt x="2281" y="8438"/>
                  <a:pt x="2281" y="8438"/>
                  <a:pt x="2281" y="8438"/>
                </a:cubicBezTo>
                <a:cubicBezTo>
                  <a:pt x="2219" y="8438"/>
                  <a:pt x="2156" y="8501"/>
                  <a:pt x="2156" y="8563"/>
                </a:cubicBezTo>
                <a:close/>
                <a:moveTo>
                  <a:pt x="11688" y="969"/>
                </a:moveTo>
                <a:lnTo>
                  <a:pt x="11688" y="969"/>
                </a:lnTo>
                <a:cubicBezTo>
                  <a:pt x="11688" y="4094"/>
                  <a:pt x="11688" y="4094"/>
                  <a:pt x="11688" y="4094"/>
                </a:cubicBezTo>
                <a:cubicBezTo>
                  <a:pt x="12688" y="3126"/>
                  <a:pt x="12688" y="3126"/>
                  <a:pt x="12688" y="3126"/>
                </a:cubicBezTo>
                <a:cubicBezTo>
                  <a:pt x="12688" y="751"/>
                  <a:pt x="12688" y="751"/>
                  <a:pt x="12688" y="751"/>
                </a:cubicBezTo>
                <a:cubicBezTo>
                  <a:pt x="12688" y="344"/>
                  <a:pt x="12344" y="0"/>
                  <a:pt x="11938" y="0"/>
                </a:cubicBezTo>
                <a:cubicBezTo>
                  <a:pt x="719" y="0"/>
                  <a:pt x="719" y="0"/>
                  <a:pt x="719" y="0"/>
                </a:cubicBezTo>
                <a:cubicBezTo>
                  <a:pt x="313" y="0"/>
                  <a:pt x="0" y="344"/>
                  <a:pt x="0" y="751"/>
                </a:cubicBezTo>
                <a:cubicBezTo>
                  <a:pt x="0" y="14657"/>
                  <a:pt x="0" y="14657"/>
                  <a:pt x="0" y="14657"/>
                </a:cubicBezTo>
                <a:cubicBezTo>
                  <a:pt x="0" y="15063"/>
                  <a:pt x="313" y="15376"/>
                  <a:pt x="719" y="15376"/>
                </a:cubicBezTo>
                <a:cubicBezTo>
                  <a:pt x="11938" y="15376"/>
                  <a:pt x="11938" y="15376"/>
                  <a:pt x="11938" y="15376"/>
                </a:cubicBezTo>
                <a:cubicBezTo>
                  <a:pt x="12344" y="15376"/>
                  <a:pt x="12688" y="15063"/>
                  <a:pt x="12688" y="14657"/>
                </a:cubicBezTo>
                <a:cubicBezTo>
                  <a:pt x="12688" y="7782"/>
                  <a:pt x="12688" y="7782"/>
                  <a:pt x="12688" y="7782"/>
                </a:cubicBezTo>
                <a:cubicBezTo>
                  <a:pt x="11688" y="8751"/>
                  <a:pt x="11688" y="8751"/>
                  <a:pt x="11688" y="8751"/>
                </a:cubicBezTo>
                <a:cubicBezTo>
                  <a:pt x="11688" y="14251"/>
                  <a:pt x="11688" y="14251"/>
                  <a:pt x="11688" y="14251"/>
                </a:cubicBezTo>
                <a:cubicBezTo>
                  <a:pt x="969" y="14251"/>
                  <a:pt x="969" y="14251"/>
                  <a:pt x="969" y="14251"/>
                </a:cubicBezTo>
                <a:cubicBezTo>
                  <a:pt x="969" y="969"/>
                  <a:pt x="969" y="969"/>
                  <a:pt x="969" y="969"/>
                </a:cubicBezTo>
                <a:lnTo>
                  <a:pt x="11688" y="969"/>
                </a:lnTo>
                <a:close/>
              </a:path>
            </a:pathLst>
          </a:custGeom>
          <a:solidFill>
            <a:srgbClr val="7F7F7F"/>
          </a:solidFill>
          <a:ln w="3175"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5721363" y="4599740"/>
            <a:ext cx="2883085" cy="1349540"/>
          </a:xfrm>
          <a:prstGeom prst="rect">
            <a:avLst/>
          </a:prstGeom>
          <a:noFill/>
          <a:ln w="3175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TextBox 86"/>
          <p:cNvSpPr txBox="1"/>
          <p:nvPr/>
        </p:nvSpPr>
        <p:spPr>
          <a:xfrm>
            <a:off x="5692689" y="5436517"/>
            <a:ext cx="29117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  <a:cs typeface="Arial"/>
              </a:rPr>
              <a:t>C’est le pourcentage d’actes Optique  remboursés pour un bénéficiaire en « Portabilité ANI »</a:t>
            </a:r>
            <a:endParaRPr lang="fr-FR" sz="1100" dirty="0">
              <a:solidFill>
                <a:schemeClr val="bg1">
                  <a:lumMod val="50000"/>
                </a:schemeClr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1879481" y="5492261"/>
            <a:ext cx="2512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Rappel de la répartition des bénéficiaires </a:t>
            </a:r>
            <a:endParaRPr lang="fr-FR" sz="1200" i="1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159000"/>
            <a:ext cx="3875088" cy="2365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8104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24</a:t>
            </a:fld>
            <a:endParaRPr lang="fr-FR" dirty="0"/>
          </a:p>
        </p:txBody>
      </p:sp>
      <p:sp>
        <p:nvSpPr>
          <p:cNvPr id="31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35" name="Année_n"/>
          <p:cNvSpPr txBox="1"/>
          <p:nvPr/>
        </p:nvSpPr>
        <p:spPr>
          <a:xfrm>
            <a:off x="2375832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2016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44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REPARTITION DES ACHATS 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Zoom sur l’optique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45" name="Straight Connector 25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Date_Arrêté"/>
          <p:cNvSpPr/>
          <p:nvPr/>
        </p:nvSpPr>
        <p:spPr>
          <a:xfrm>
            <a:off x="1801083" y="6045144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31/12/2016</a:t>
            </a:r>
            <a:endParaRPr lang="fr-FR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ZoneTexte 65"/>
          <p:cNvSpPr txBox="1"/>
          <p:nvPr/>
        </p:nvSpPr>
        <p:spPr>
          <a:xfrm>
            <a:off x="326364" y="6021288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0" name="TextBox 35"/>
          <p:cNvSpPr txBox="1"/>
          <p:nvPr/>
        </p:nvSpPr>
        <p:spPr>
          <a:xfrm>
            <a:off x="5572331" y="1750467"/>
            <a:ext cx="2567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Répartition par sexe </a:t>
            </a:r>
            <a:endParaRPr lang="fr-FR" sz="14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3" name="TextBox 35"/>
          <p:cNvSpPr txBox="1"/>
          <p:nvPr/>
        </p:nvSpPr>
        <p:spPr>
          <a:xfrm>
            <a:off x="457200" y="1750467"/>
            <a:ext cx="4019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Répartition par bénéficiaire des achats Optique</a:t>
            </a:r>
            <a:endParaRPr lang="fr-FR" sz="14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997452" y="2109140"/>
            <a:ext cx="1564830" cy="1042251"/>
          </a:xfrm>
          <a:prstGeom prst="rect">
            <a:avLst/>
          </a:prstGeom>
          <a:solidFill>
            <a:srgbClr val="FFC46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lvl="0" algn="ctr"/>
            <a:r>
              <a:rPr lang="fr-FR" sz="2400" b="1" dirty="0" smtClean="0">
                <a:solidFill>
                  <a:schemeClr val="bg1"/>
                </a:solidFill>
                <a:latin typeface="Arial Narrow" pitchFamily="34" charset="0"/>
                <a:ea typeface="MS PGothic"/>
              </a:rPr>
              <a:t>Hommes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673638" y="2109140"/>
            <a:ext cx="1281570" cy="1042252"/>
          </a:xfrm>
          <a:prstGeom prst="rect">
            <a:avLst/>
          </a:prstGeom>
          <a:solidFill>
            <a:srgbClr val="FFC4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Pct_Hommes_Achats_Optiques_A00"/>
          <p:cNvSpPr txBox="1"/>
          <p:nvPr/>
        </p:nvSpPr>
        <p:spPr>
          <a:xfrm>
            <a:off x="5580112" y="2232965"/>
            <a:ext cx="15553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500" smtClean="0">
                <a:solidFill>
                  <a:schemeClr val="bg1"/>
                </a:solidFill>
                <a:latin typeface="Arial Narrow" pitchFamily="34" charset="0"/>
              </a:rPr>
              <a:t>32%</a:t>
            </a:r>
            <a:endParaRPr lang="fr-FR" sz="45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683163" y="3198769"/>
            <a:ext cx="1564830" cy="104225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lvl="0" algn="ctr"/>
            <a:r>
              <a:rPr lang="fr-FR" sz="2400" b="1" dirty="0" smtClean="0">
                <a:solidFill>
                  <a:schemeClr val="bg1"/>
                </a:solidFill>
                <a:latin typeface="Arial Narrow" pitchFamily="34" charset="0"/>
                <a:ea typeface="MS PGothic"/>
              </a:rPr>
              <a:t>Femmes</a:t>
            </a:r>
          </a:p>
        </p:txBody>
      </p:sp>
      <p:sp>
        <p:nvSpPr>
          <p:cNvPr id="70" name="Rectangle 69"/>
          <p:cNvSpPr/>
          <p:nvPr/>
        </p:nvSpPr>
        <p:spPr>
          <a:xfrm>
            <a:off x="7294203" y="3198768"/>
            <a:ext cx="1281570" cy="10422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Pct_Femmes_Achats_Optiques_A00"/>
          <p:cNvSpPr txBox="1"/>
          <p:nvPr/>
        </p:nvSpPr>
        <p:spPr>
          <a:xfrm>
            <a:off x="7238330" y="3332120"/>
            <a:ext cx="140212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500" smtClean="0">
                <a:solidFill>
                  <a:schemeClr val="bg1"/>
                </a:solidFill>
                <a:latin typeface="Arial Narrow" pitchFamily="34" charset="0"/>
              </a:rPr>
              <a:t>68%</a:t>
            </a:r>
            <a:endParaRPr lang="fr-FR" sz="45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2" name="TextBox 86"/>
          <p:cNvSpPr txBox="1"/>
          <p:nvPr/>
        </p:nvSpPr>
        <p:spPr>
          <a:xfrm>
            <a:off x="5721363" y="5482389"/>
            <a:ext cx="28828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  <a:cs typeface="Arial"/>
              </a:rPr>
              <a:t>C’est le pourcentage d’actes Optique  remboursés pour un bénéficiaire en « Portabilité ANI »</a:t>
            </a:r>
            <a:endParaRPr lang="fr-FR" sz="1100" dirty="0">
              <a:solidFill>
                <a:schemeClr val="bg1">
                  <a:lumMod val="50000"/>
                </a:schemeClr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73" name="Pct_Actes_Optiques_ANI_A00"/>
          <p:cNvSpPr txBox="1"/>
          <p:nvPr/>
        </p:nvSpPr>
        <p:spPr>
          <a:xfrm>
            <a:off x="6932360" y="4690159"/>
            <a:ext cx="136815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400" b="1" smtClean="0">
                <a:solidFill>
                  <a:schemeClr val="bg1">
                    <a:lumMod val="50000"/>
                  </a:schemeClr>
                </a:solidFill>
              </a:rPr>
              <a:t>8%</a:t>
            </a:r>
            <a:endParaRPr lang="fr-FR" sz="3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Freeform 1"/>
          <p:cNvSpPr>
            <a:spLocks noChangeArrowheads="1"/>
          </p:cNvSpPr>
          <p:nvPr/>
        </p:nvSpPr>
        <p:spPr bwMode="auto">
          <a:xfrm>
            <a:off x="6030767" y="4695604"/>
            <a:ext cx="769800" cy="680458"/>
          </a:xfrm>
          <a:custGeom>
            <a:avLst/>
            <a:gdLst>
              <a:gd name="T0" fmla="*/ 9188 w 17345"/>
              <a:gd name="T1" fmla="*/ 7688 h 15377"/>
              <a:gd name="T2" fmla="*/ 8469 w 17345"/>
              <a:gd name="T3" fmla="*/ 9469 h 15377"/>
              <a:gd name="T4" fmla="*/ 8594 w 17345"/>
              <a:gd name="T5" fmla="*/ 9657 h 15377"/>
              <a:gd name="T6" fmla="*/ 10406 w 17345"/>
              <a:gd name="T7" fmla="*/ 8969 h 15377"/>
              <a:gd name="T8" fmla="*/ 16063 w 17345"/>
              <a:gd name="T9" fmla="*/ 3313 h 15377"/>
              <a:gd name="T10" fmla="*/ 9188 w 17345"/>
              <a:gd name="T11" fmla="*/ 7688 h 15377"/>
              <a:gd name="T12" fmla="*/ 17188 w 17345"/>
              <a:gd name="T13" fmla="*/ 1594 h 15377"/>
              <a:gd name="T14" fmla="*/ 15938 w 17345"/>
              <a:gd name="T15" fmla="*/ 938 h 15377"/>
              <a:gd name="T16" fmla="*/ 16469 w 17345"/>
              <a:gd name="T17" fmla="*/ 2907 h 15377"/>
              <a:gd name="T18" fmla="*/ 17188 w 17345"/>
              <a:gd name="T19" fmla="*/ 1594 h 15377"/>
              <a:gd name="T20" fmla="*/ 10500 w 17345"/>
              <a:gd name="T21" fmla="*/ 4063 h 15377"/>
              <a:gd name="T22" fmla="*/ 10406 w 17345"/>
              <a:gd name="T23" fmla="*/ 3063 h 15377"/>
              <a:gd name="T24" fmla="*/ 2156 w 17345"/>
              <a:gd name="T25" fmla="*/ 3157 h 15377"/>
              <a:gd name="T26" fmla="*/ 2281 w 17345"/>
              <a:gd name="T27" fmla="*/ 4188 h 15377"/>
              <a:gd name="T28" fmla="*/ 10500 w 17345"/>
              <a:gd name="T29" fmla="*/ 4063 h 15377"/>
              <a:gd name="T30" fmla="*/ 10031 w 17345"/>
              <a:gd name="T31" fmla="*/ 5751 h 15377"/>
              <a:gd name="T32" fmla="*/ 2156 w 17345"/>
              <a:gd name="T33" fmla="*/ 5876 h 15377"/>
              <a:gd name="T34" fmla="*/ 2281 w 17345"/>
              <a:gd name="T35" fmla="*/ 6876 h 15377"/>
              <a:gd name="T36" fmla="*/ 10031 w 17345"/>
              <a:gd name="T37" fmla="*/ 5751 h 15377"/>
              <a:gd name="T38" fmla="*/ 2156 w 17345"/>
              <a:gd name="T39" fmla="*/ 11282 h 15377"/>
              <a:gd name="T40" fmla="*/ 2281 w 17345"/>
              <a:gd name="T41" fmla="*/ 12282 h 15377"/>
              <a:gd name="T42" fmla="*/ 10500 w 17345"/>
              <a:gd name="T43" fmla="*/ 12157 h 15377"/>
              <a:gd name="T44" fmla="*/ 10406 w 17345"/>
              <a:gd name="T45" fmla="*/ 11157 h 15377"/>
              <a:gd name="T46" fmla="*/ 2156 w 17345"/>
              <a:gd name="T47" fmla="*/ 11282 h 15377"/>
              <a:gd name="T48" fmla="*/ 2156 w 17345"/>
              <a:gd name="T49" fmla="*/ 8563 h 15377"/>
              <a:gd name="T50" fmla="*/ 2281 w 17345"/>
              <a:gd name="T51" fmla="*/ 9594 h 15377"/>
              <a:gd name="T52" fmla="*/ 8000 w 17345"/>
              <a:gd name="T53" fmla="*/ 8438 h 15377"/>
              <a:gd name="T54" fmla="*/ 2156 w 17345"/>
              <a:gd name="T55" fmla="*/ 8563 h 15377"/>
              <a:gd name="T56" fmla="*/ 11688 w 17345"/>
              <a:gd name="T57" fmla="*/ 969 h 15377"/>
              <a:gd name="T58" fmla="*/ 12688 w 17345"/>
              <a:gd name="T59" fmla="*/ 3126 h 15377"/>
              <a:gd name="T60" fmla="*/ 11938 w 17345"/>
              <a:gd name="T61" fmla="*/ 0 h 15377"/>
              <a:gd name="T62" fmla="*/ 0 w 17345"/>
              <a:gd name="T63" fmla="*/ 751 h 15377"/>
              <a:gd name="T64" fmla="*/ 719 w 17345"/>
              <a:gd name="T65" fmla="*/ 15376 h 15377"/>
              <a:gd name="T66" fmla="*/ 12688 w 17345"/>
              <a:gd name="T67" fmla="*/ 14657 h 15377"/>
              <a:gd name="T68" fmla="*/ 11688 w 17345"/>
              <a:gd name="T69" fmla="*/ 8751 h 15377"/>
              <a:gd name="T70" fmla="*/ 969 w 17345"/>
              <a:gd name="T71" fmla="*/ 14251 h 15377"/>
              <a:gd name="T72" fmla="*/ 11688 w 17345"/>
              <a:gd name="T73" fmla="*/ 969 h 15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345" h="15377">
                <a:moveTo>
                  <a:pt x="9188" y="7688"/>
                </a:moveTo>
                <a:lnTo>
                  <a:pt x="9188" y="7688"/>
                </a:lnTo>
                <a:cubicBezTo>
                  <a:pt x="9188" y="7688"/>
                  <a:pt x="9188" y="7719"/>
                  <a:pt x="9156" y="7719"/>
                </a:cubicBezTo>
                <a:cubicBezTo>
                  <a:pt x="8469" y="9469"/>
                  <a:pt x="8469" y="9469"/>
                  <a:pt x="8469" y="9469"/>
                </a:cubicBezTo>
                <a:cubicBezTo>
                  <a:pt x="8469" y="9532"/>
                  <a:pt x="8469" y="9594"/>
                  <a:pt x="8500" y="9626"/>
                </a:cubicBezTo>
                <a:cubicBezTo>
                  <a:pt x="8531" y="9657"/>
                  <a:pt x="8563" y="9657"/>
                  <a:pt x="8594" y="9657"/>
                </a:cubicBezTo>
                <a:cubicBezTo>
                  <a:pt x="8625" y="9657"/>
                  <a:pt x="8625" y="9657"/>
                  <a:pt x="8656" y="9657"/>
                </a:cubicBezTo>
                <a:cubicBezTo>
                  <a:pt x="10406" y="8969"/>
                  <a:pt x="10406" y="8969"/>
                  <a:pt x="10406" y="8969"/>
                </a:cubicBezTo>
                <a:cubicBezTo>
                  <a:pt x="10406" y="8938"/>
                  <a:pt x="10438" y="8938"/>
                  <a:pt x="10438" y="8938"/>
                </a:cubicBezTo>
                <a:cubicBezTo>
                  <a:pt x="16063" y="3313"/>
                  <a:pt x="16063" y="3313"/>
                  <a:pt x="16063" y="3313"/>
                </a:cubicBezTo>
                <a:cubicBezTo>
                  <a:pt x="14813" y="2063"/>
                  <a:pt x="14813" y="2063"/>
                  <a:pt x="14813" y="2063"/>
                </a:cubicBezTo>
                <a:lnTo>
                  <a:pt x="9188" y="7688"/>
                </a:lnTo>
                <a:close/>
                <a:moveTo>
                  <a:pt x="17188" y="1594"/>
                </a:moveTo>
                <a:lnTo>
                  <a:pt x="17188" y="1594"/>
                </a:lnTo>
                <a:cubicBezTo>
                  <a:pt x="16531" y="938"/>
                  <a:pt x="16531" y="938"/>
                  <a:pt x="16531" y="938"/>
                </a:cubicBezTo>
                <a:cubicBezTo>
                  <a:pt x="16344" y="782"/>
                  <a:pt x="16094" y="782"/>
                  <a:pt x="15938" y="938"/>
                </a:cubicBezTo>
                <a:cubicBezTo>
                  <a:pt x="15219" y="1657"/>
                  <a:pt x="15219" y="1657"/>
                  <a:pt x="15219" y="1657"/>
                </a:cubicBezTo>
                <a:cubicBezTo>
                  <a:pt x="16469" y="2907"/>
                  <a:pt x="16469" y="2907"/>
                  <a:pt x="16469" y="2907"/>
                </a:cubicBezTo>
                <a:cubicBezTo>
                  <a:pt x="17188" y="2188"/>
                  <a:pt x="17188" y="2188"/>
                  <a:pt x="17188" y="2188"/>
                </a:cubicBezTo>
                <a:cubicBezTo>
                  <a:pt x="17344" y="2032"/>
                  <a:pt x="17344" y="1782"/>
                  <a:pt x="17188" y="1594"/>
                </a:cubicBezTo>
                <a:close/>
                <a:moveTo>
                  <a:pt x="10500" y="4063"/>
                </a:moveTo>
                <a:lnTo>
                  <a:pt x="10500" y="4063"/>
                </a:lnTo>
                <a:cubicBezTo>
                  <a:pt x="10500" y="3157"/>
                  <a:pt x="10500" y="3157"/>
                  <a:pt x="10500" y="3157"/>
                </a:cubicBezTo>
                <a:cubicBezTo>
                  <a:pt x="10500" y="3094"/>
                  <a:pt x="10469" y="3063"/>
                  <a:pt x="10406" y="3063"/>
                </a:cubicBezTo>
                <a:cubicBezTo>
                  <a:pt x="2281" y="3063"/>
                  <a:pt x="2281" y="3063"/>
                  <a:pt x="2281" y="3063"/>
                </a:cubicBezTo>
                <a:cubicBezTo>
                  <a:pt x="2219" y="3063"/>
                  <a:pt x="2156" y="3094"/>
                  <a:pt x="2156" y="3157"/>
                </a:cubicBezTo>
                <a:cubicBezTo>
                  <a:pt x="2156" y="4063"/>
                  <a:pt x="2156" y="4063"/>
                  <a:pt x="2156" y="4063"/>
                </a:cubicBezTo>
                <a:cubicBezTo>
                  <a:pt x="2156" y="4126"/>
                  <a:pt x="2219" y="4188"/>
                  <a:pt x="2281" y="4188"/>
                </a:cubicBezTo>
                <a:cubicBezTo>
                  <a:pt x="10406" y="4188"/>
                  <a:pt x="10406" y="4188"/>
                  <a:pt x="10406" y="4188"/>
                </a:cubicBezTo>
                <a:cubicBezTo>
                  <a:pt x="10469" y="4188"/>
                  <a:pt x="10500" y="4126"/>
                  <a:pt x="10500" y="4063"/>
                </a:cubicBezTo>
                <a:close/>
                <a:moveTo>
                  <a:pt x="10031" y="5751"/>
                </a:moveTo>
                <a:lnTo>
                  <a:pt x="10031" y="5751"/>
                </a:lnTo>
                <a:cubicBezTo>
                  <a:pt x="2281" y="5751"/>
                  <a:pt x="2281" y="5751"/>
                  <a:pt x="2281" y="5751"/>
                </a:cubicBezTo>
                <a:cubicBezTo>
                  <a:pt x="2219" y="5751"/>
                  <a:pt x="2156" y="5813"/>
                  <a:pt x="2156" y="5876"/>
                </a:cubicBezTo>
                <a:cubicBezTo>
                  <a:pt x="2156" y="6782"/>
                  <a:pt x="2156" y="6782"/>
                  <a:pt x="2156" y="6782"/>
                </a:cubicBezTo>
                <a:cubicBezTo>
                  <a:pt x="2156" y="6844"/>
                  <a:pt x="2219" y="6876"/>
                  <a:pt x="2281" y="6876"/>
                </a:cubicBezTo>
                <a:cubicBezTo>
                  <a:pt x="8906" y="6876"/>
                  <a:pt x="8906" y="6876"/>
                  <a:pt x="8906" y="6876"/>
                </a:cubicBezTo>
                <a:lnTo>
                  <a:pt x="10031" y="5751"/>
                </a:lnTo>
                <a:close/>
                <a:moveTo>
                  <a:pt x="2156" y="11282"/>
                </a:moveTo>
                <a:lnTo>
                  <a:pt x="2156" y="11282"/>
                </a:lnTo>
                <a:cubicBezTo>
                  <a:pt x="2156" y="12157"/>
                  <a:pt x="2156" y="12157"/>
                  <a:pt x="2156" y="12157"/>
                </a:cubicBezTo>
                <a:cubicBezTo>
                  <a:pt x="2156" y="12219"/>
                  <a:pt x="2219" y="12282"/>
                  <a:pt x="2281" y="12282"/>
                </a:cubicBezTo>
                <a:cubicBezTo>
                  <a:pt x="10406" y="12282"/>
                  <a:pt x="10406" y="12282"/>
                  <a:pt x="10406" y="12282"/>
                </a:cubicBezTo>
                <a:cubicBezTo>
                  <a:pt x="10469" y="12282"/>
                  <a:pt x="10500" y="12219"/>
                  <a:pt x="10500" y="12157"/>
                </a:cubicBezTo>
                <a:cubicBezTo>
                  <a:pt x="10500" y="11282"/>
                  <a:pt x="10500" y="11282"/>
                  <a:pt x="10500" y="11282"/>
                </a:cubicBezTo>
                <a:cubicBezTo>
                  <a:pt x="10500" y="11219"/>
                  <a:pt x="10469" y="11157"/>
                  <a:pt x="10406" y="11157"/>
                </a:cubicBezTo>
                <a:cubicBezTo>
                  <a:pt x="2281" y="11157"/>
                  <a:pt x="2281" y="11157"/>
                  <a:pt x="2281" y="11157"/>
                </a:cubicBezTo>
                <a:cubicBezTo>
                  <a:pt x="2219" y="11157"/>
                  <a:pt x="2156" y="11219"/>
                  <a:pt x="2156" y="11282"/>
                </a:cubicBezTo>
                <a:close/>
                <a:moveTo>
                  <a:pt x="2156" y="8563"/>
                </a:moveTo>
                <a:lnTo>
                  <a:pt x="2156" y="8563"/>
                </a:lnTo>
                <a:cubicBezTo>
                  <a:pt x="2156" y="9469"/>
                  <a:pt x="2156" y="9469"/>
                  <a:pt x="2156" y="9469"/>
                </a:cubicBezTo>
                <a:cubicBezTo>
                  <a:pt x="2156" y="9532"/>
                  <a:pt x="2219" y="9594"/>
                  <a:pt x="2281" y="9594"/>
                </a:cubicBezTo>
                <a:cubicBezTo>
                  <a:pt x="7563" y="9594"/>
                  <a:pt x="7563" y="9594"/>
                  <a:pt x="7563" y="9594"/>
                </a:cubicBezTo>
                <a:cubicBezTo>
                  <a:pt x="8000" y="8438"/>
                  <a:pt x="8000" y="8438"/>
                  <a:pt x="8000" y="8438"/>
                </a:cubicBezTo>
                <a:cubicBezTo>
                  <a:pt x="2281" y="8438"/>
                  <a:pt x="2281" y="8438"/>
                  <a:pt x="2281" y="8438"/>
                </a:cubicBezTo>
                <a:cubicBezTo>
                  <a:pt x="2219" y="8438"/>
                  <a:pt x="2156" y="8501"/>
                  <a:pt x="2156" y="8563"/>
                </a:cubicBezTo>
                <a:close/>
                <a:moveTo>
                  <a:pt x="11688" y="969"/>
                </a:moveTo>
                <a:lnTo>
                  <a:pt x="11688" y="969"/>
                </a:lnTo>
                <a:cubicBezTo>
                  <a:pt x="11688" y="4094"/>
                  <a:pt x="11688" y="4094"/>
                  <a:pt x="11688" y="4094"/>
                </a:cubicBezTo>
                <a:cubicBezTo>
                  <a:pt x="12688" y="3126"/>
                  <a:pt x="12688" y="3126"/>
                  <a:pt x="12688" y="3126"/>
                </a:cubicBezTo>
                <a:cubicBezTo>
                  <a:pt x="12688" y="751"/>
                  <a:pt x="12688" y="751"/>
                  <a:pt x="12688" y="751"/>
                </a:cubicBezTo>
                <a:cubicBezTo>
                  <a:pt x="12688" y="344"/>
                  <a:pt x="12344" y="0"/>
                  <a:pt x="11938" y="0"/>
                </a:cubicBezTo>
                <a:cubicBezTo>
                  <a:pt x="719" y="0"/>
                  <a:pt x="719" y="0"/>
                  <a:pt x="719" y="0"/>
                </a:cubicBezTo>
                <a:cubicBezTo>
                  <a:pt x="313" y="0"/>
                  <a:pt x="0" y="344"/>
                  <a:pt x="0" y="751"/>
                </a:cubicBezTo>
                <a:cubicBezTo>
                  <a:pt x="0" y="14657"/>
                  <a:pt x="0" y="14657"/>
                  <a:pt x="0" y="14657"/>
                </a:cubicBezTo>
                <a:cubicBezTo>
                  <a:pt x="0" y="15063"/>
                  <a:pt x="313" y="15376"/>
                  <a:pt x="719" y="15376"/>
                </a:cubicBezTo>
                <a:cubicBezTo>
                  <a:pt x="11938" y="15376"/>
                  <a:pt x="11938" y="15376"/>
                  <a:pt x="11938" y="15376"/>
                </a:cubicBezTo>
                <a:cubicBezTo>
                  <a:pt x="12344" y="15376"/>
                  <a:pt x="12688" y="15063"/>
                  <a:pt x="12688" y="14657"/>
                </a:cubicBezTo>
                <a:cubicBezTo>
                  <a:pt x="12688" y="7782"/>
                  <a:pt x="12688" y="7782"/>
                  <a:pt x="12688" y="7782"/>
                </a:cubicBezTo>
                <a:cubicBezTo>
                  <a:pt x="11688" y="8751"/>
                  <a:pt x="11688" y="8751"/>
                  <a:pt x="11688" y="8751"/>
                </a:cubicBezTo>
                <a:cubicBezTo>
                  <a:pt x="11688" y="14251"/>
                  <a:pt x="11688" y="14251"/>
                  <a:pt x="11688" y="14251"/>
                </a:cubicBezTo>
                <a:cubicBezTo>
                  <a:pt x="969" y="14251"/>
                  <a:pt x="969" y="14251"/>
                  <a:pt x="969" y="14251"/>
                </a:cubicBezTo>
                <a:cubicBezTo>
                  <a:pt x="969" y="969"/>
                  <a:pt x="969" y="969"/>
                  <a:pt x="969" y="969"/>
                </a:cubicBezTo>
                <a:lnTo>
                  <a:pt x="11688" y="969"/>
                </a:lnTo>
                <a:close/>
              </a:path>
            </a:pathLst>
          </a:custGeom>
          <a:solidFill>
            <a:srgbClr val="7F7F7F"/>
          </a:solidFill>
          <a:ln w="3175"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5721363" y="4599740"/>
            <a:ext cx="2883085" cy="1349540"/>
          </a:xfrm>
          <a:prstGeom prst="rect">
            <a:avLst/>
          </a:prstGeom>
          <a:noFill/>
          <a:ln w="3175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TextBox 35"/>
          <p:cNvSpPr txBox="1"/>
          <p:nvPr/>
        </p:nvSpPr>
        <p:spPr>
          <a:xfrm>
            <a:off x="1879481" y="5492261"/>
            <a:ext cx="2512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Rappel de la répartition des bénéficiaires </a:t>
            </a:r>
            <a:endParaRPr lang="fr-FR" sz="1200" i="1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159000"/>
            <a:ext cx="3875088" cy="2365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3168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32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4" name="Rectangle 23"/>
          <p:cNvSpPr/>
          <p:nvPr/>
        </p:nvSpPr>
        <p:spPr>
          <a:xfrm>
            <a:off x="594018" y="2654300"/>
            <a:ext cx="7910789" cy="1494708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25" name="Espace réservé du texte 11"/>
          <p:cNvSpPr txBox="1">
            <a:spLocks/>
          </p:cNvSpPr>
          <p:nvPr/>
        </p:nvSpPr>
        <p:spPr>
          <a:xfrm>
            <a:off x="1689894" y="3269467"/>
            <a:ext cx="5764213" cy="393762"/>
          </a:xfrm>
          <a:prstGeom prst="rect">
            <a:avLst/>
          </a:prstGeom>
          <a:solidFill>
            <a:srgbClr val="4F81BD"/>
          </a:solidFill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70000"/>
              </a:lnSpc>
              <a:spcBef>
                <a:spcPts val="0"/>
              </a:spcBef>
              <a:buFont typeface="Arial" pitchFamily="34" charset="0"/>
              <a:buNone/>
              <a:defRPr sz="3600" b="0" kern="1200" cap="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70000"/>
              </a:lnSpc>
              <a:spcBef>
                <a:spcPts val="0"/>
              </a:spcBef>
              <a:buFont typeface="Arial" pitchFamily="34" charset="0"/>
              <a:buNone/>
              <a:defRPr sz="1800" kern="1200" cap="all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Arial" pitchFamily="34" charset="0"/>
              <a:buNone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8775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90000"/>
              <a:buFont typeface="Wingdings" pitchFamily="2" charset="2"/>
              <a:buChar char="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noProof="0" dirty="0" smtClean="0">
                <a:solidFill>
                  <a:srgbClr val="FFFFFF"/>
                </a:solidFill>
                <a:latin typeface="Arial Narrow" pitchFamily="34" charset="0"/>
              </a:rPr>
              <a:t>Zoom sur le dentaire</a:t>
            </a:r>
            <a:endParaRPr kumimoji="0" lang="fr-FR" sz="3600" b="0" i="0" u="none" strike="noStrike" kern="1200" cap="all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5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26</a:t>
            </a:fld>
            <a:endParaRPr lang="fr-FR" dirty="0"/>
          </a:p>
        </p:txBody>
      </p:sp>
      <p:sp>
        <p:nvSpPr>
          <p:cNvPr id="29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2" name="Année_n_1"/>
          <p:cNvSpPr txBox="1"/>
          <p:nvPr/>
        </p:nvSpPr>
        <p:spPr>
          <a:xfrm>
            <a:off x="2555852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2015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25" name="Straight Connector 89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COÛT DES ACTES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Zoom </a:t>
            </a: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sur le dentaire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20655" y="1897249"/>
            <a:ext cx="1320171" cy="842844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20655" y="3463495"/>
            <a:ext cx="1320171" cy="843579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 algn="ctr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20654" y="5053199"/>
            <a:ext cx="1320171" cy="820738"/>
          </a:xfrm>
          <a:prstGeom prst="rect">
            <a:avLst/>
          </a:prstGeom>
          <a:solidFill>
            <a:srgbClr val="5485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Freeform 1"/>
          <p:cNvSpPr>
            <a:spLocks noChangeArrowheads="1"/>
          </p:cNvSpPr>
          <p:nvPr/>
        </p:nvSpPr>
        <p:spPr bwMode="auto">
          <a:xfrm>
            <a:off x="793439" y="5147316"/>
            <a:ext cx="658878" cy="653620"/>
          </a:xfrm>
          <a:custGeom>
            <a:avLst/>
            <a:gdLst>
              <a:gd name="T0" fmla="*/ 1907 w 16032"/>
              <a:gd name="T1" fmla="*/ 11531 h 15907"/>
              <a:gd name="T2" fmla="*/ 6157 w 16032"/>
              <a:gd name="T3" fmla="*/ 12750 h 15907"/>
              <a:gd name="T4" fmla="*/ 9093 w 16032"/>
              <a:gd name="T5" fmla="*/ 12625 h 15907"/>
              <a:gd name="T6" fmla="*/ 12187 w 16032"/>
              <a:gd name="T7" fmla="*/ 13281 h 15907"/>
              <a:gd name="T8" fmla="*/ 14937 w 16032"/>
              <a:gd name="T9" fmla="*/ 12375 h 15907"/>
              <a:gd name="T10" fmla="*/ 2469 w 16032"/>
              <a:gd name="T11" fmla="*/ 9375 h 15907"/>
              <a:gd name="T12" fmla="*/ 907 w 16032"/>
              <a:gd name="T13" fmla="*/ 10343 h 15907"/>
              <a:gd name="T14" fmla="*/ 4844 w 16032"/>
              <a:gd name="T15" fmla="*/ 10156 h 15907"/>
              <a:gd name="T16" fmla="*/ 3594 w 16032"/>
              <a:gd name="T17" fmla="*/ 9718 h 15907"/>
              <a:gd name="T18" fmla="*/ 7063 w 16032"/>
              <a:gd name="T19" fmla="*/ 11250 h 15907"/>
              <a:gd name="T20" fmla="*/ 8093 w 16032"/>
              <a:gd name="T21" fmla="*/ 10937 h 15907"/>
              <a:gd name="T22" fmla="*/ 7594 w 16032"/>
              <a:gd name="T23" fmla="*/ 11312 h 15907"/>
              <a:gd name="T24" fmla="*/ 10375 w 16032"/>
              <a:gd name="T25" fmla="*/ 12843 h 15907"/>
              <a:gd name="T26" fmla="*/ 12593 w 16032"/>
              <a:gd name="T27" fmla="*/ 11062 h 15907"/>
              <a:gd name="T28" fmla="*/ 9250 w 16032"/>
              <a:gd name="T29" fmla="*/ 6907 h 15907"/>
              <a:gd name="T30" fmla="*/ 5032 w 16032"/>
              <a:gd name="T31" fmla="*/ 6344 h 15907"/>
              <a:gd name="T32" fmla="*/ 1969 w 16032"/>
              <a:gd name="T33" fmla="*/ 3907 h 15907"/>
              <a:gd name="T34" fmla="*/ 15031 w 16032"/>
              <a:gd name="T35" fmla="*/ 4657 h 15907"/>
              <a:gd name="T36" fmla="*/ 11281 w 16032"/>
              <a:gd name="T37" fmla="*/ 6219 h 15907"/>
              <a:gd name="T38" fmla="*/ 8375 w 16032"/>
              <a:gd name="T39" fmla="*/ 9281 h 15907"/>
              <a:gd name="T40" fmla="*/ 9750 w 16032"/>
              <a:gd name="T41" fmla="*/ 9500 h 15907"/>
              <a:gd name="T42" fmla="*/ 7844 w 16032"/>
              <a:gd name="T43" fmla="*/ 8375 h 15907"/>
              <a:gd name="T44" fmla="*/ 5126 w 16032"/>
              <a:gd name="T45" fmla="*/ 8750 h 15907"/>
              <a:gd name="T46" fmla="*/ 4032 w 16032"/>
              <a:gd name="T47" fmla="*/ 7344 h 15907"/>
              <a:gd name="T48" fmla="*/ 3094 w 16032"/>
              <a:gd name="T49" fmla="*/ 8062 h 15907"/>
              <a:gd name="T50" fmla="*/ 1344 w 16032"/>
              <a:gd name="T51" fmla="*/ 6407 h 15907"/>
              <a:gd name="T52" fmla="*/ 2219 w 16032"/>
              <a:gd name="T53" fmla="*/ 2657 h 15907"/>
              <a:gd name="T54" fmla="*/ 9406 w 16032"/>
              <a:gd name="T55" fmla="*/ 751 h 15907"/>
              <a:gd name="T56" fmla="*/ 844 w 16032"/>
              <a:gd name="T57" fmla="*/ 2532 h 15907"/>
              <a:gd name="T58" fmla="*/ 10031 w 16032"/>
              <a:gd name="T59" fmla="*/ 1501 h 15907"/>
              <a:gd name="T60" fmla="*/ 15093 w 16032"/>
              <a:gd name="T61" fmla="*/ 8187 h 15907"/>
              <a:gd name="T62" fmla="*/ 15031 w 16032"/>
              <a:gd name="T63" fmla="*/ 6219 h 15907"/>
              <a:gd name="T64" fmla="*/ 15312 w 16032"/>
              <a:gd name="T65" fmla="*/ 11656 h 15907"/>
              <a:gd name="T66" fmla="*/ 13218 w 16032"/>
              <a:gd name="T67" fmla="*/ 11031 h 15907"/>
              <a:gd name="T68" fmla="*/ 13312 w 16032"/>
              <a:gd name="T69" fmla="*/ 12156 h 15907"/>
              <a:gd name="T70" fmla="*/ 14500 w 16032"/>
              <a:gd name="T71" fmla="*/ 9593 h 15907"/>
              <a:gd name="T72" fmla="*/ 12937 w 16032"/>
              <a:gd name="T73" fmla="*/ 10593 h 15907"/>
              <a:gd name="T74" fmla="*/ 11406 w 16032"/>
              <a:gd name="T75" fmla="*/ 9750 h 15907"/>
              <a:gd name="T76" fmla="*/ 12437 w 16032"/>
              <a:gd name="T77" fmla="*/ 8687 h 15907"/>
              <a:gd name="T78" fmla="*/ 12937 w 16032"/>
              <a:gd name="T79" fmla="*/ 8656 h 15907"/>
              <a:gd name="T80" fmla="*/ 15625 w 16032"/>
              <a:gd name="T81" fmla="*/ 9875 h 15907"/>
              <a:gd name="T82" fmla="*/ 15000 w 16032"/>
              <a:gd name="T83" fmla="*/ 8781 h 15907"/>
              <a:gd name="T84" fmla="*/ 14875 w 16032"/>
              <a:gd name="T85" fmla="*/ 2094 h 15907"/>
              <a:gd name="T86" fmla="*/ 11750 w 16032"/>
              <a:gd name="T87" fmla="*/ 4001 h 15907"/>
              <a:gd name="T88" fmla="*/ 344 w 16032"/>
              <a:gd name="T89" fmla="*/ 2219 h 15907"/>
              <a:gd name="T90" fmla="*/ 2032 w 16032"/>
              <a:gd name="T91" fmla="*/ 8062 h 15907"/>
              <a:gd name="T92" fmla="*/ 4438 w 16032"/>
              <a:gd name="T93" fmla="*/ 9000 h 15907"/>
              <a:gd name="T94" fmla="*/ 7188 w 16032"/>
              <a:gd name="T95" fmla="*/ 10218 h 15907"/>
              <a:gd name="T96" fmla="*/ 10093 w 16032"/>
              <a:gd name="T97" fmla="*/ 9906 h 15907"/>
              <a:gd name="T98" fmla="*/ 11187 w 16032"/>
              <a:gd name="T99" fmla="*/ 10625 h 15907"/>
              <a:gd name="T100" fmla="*/ 9093 w 16032"/>
              <a:gd name="T101" fmla="*/ 10781 h 15907"/>
              <a:gd name="T102" fmla="*/ 6688 w 16032"/>
              <a:gd name="T103" fmla="*/ 10562 h 15907"/>
              <a:gd name="T104" fmla="*/ 4657 w 16032"/>
              <a:gd name="T105" fmla="*/ 9625 h 15907"/>
              <a:gd name="T106" fmla="*/ 2282 w 16032"/>
              <a:gd name="T107" fmla="*/ 8937 h 15907"/>
              <a:gd name="T108" fmla="*/ 407 w 16032"/>
              <a:gd name="T109" fmla="*/ 12968 h 15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032" h="15907">
                <a:moveTo>
                  <a:pt x="13906" y="14875"/>
                </a:moveTo>
                <a:lnTo>
                  <a:pt x="13906" y="14875"/>
                </a:lnTo>
                <a:cubicBezTo>
                  <a:pt x="12656" y="15281"/>
                  <a:pt x="11375" y="15437"/>
                  <a:pt x="10156" y="15437"/>
                </a:cubicBezTo>
                <a:cubicBezTo>
                  <a:pt x="5376" y="15437"/>
                  <a:pt x="1094" y="13125"/>
                  <a:pt x="782" y="12718"/>
                </a:cubicBezTo>
                <a:cubicBezTo>
                  <a:pt x="657" y="12500"/>
                  <a:pt x="563" y="11625"/>
                  <a:pt x="563" y="10843"/>
                </a:cubicBezTo>
                <a:cubicBezTo>
                  <a:pt x="782" y="11218"/>
                  <a:pt x="1188" y="11468"/>
                  <a:pt x="1751" y="11531"/>
                </a:cubicBezTo>
                <a:cubicBezTo>
                  <a:pt x="1813" y="11531"/>
                  <a:pt x="1876" y="11531"/>
                  <a:pt x="1907" y="11531"/>
                </a:cubicBezTo>
                <a:lnTo>
                  <a:pt x="1907" y="11531"/>
                </a:lnTo>
                <a:cubicBezTo>
                  <a:pt x="2251" y="11531"/>
                  <a:pt x="2563" y="11406"/>
                  <a:pt x="2813" y="11218"/>
                </a:cubicBezTo>
                <a:cubicBezTo>
                  <a:pt x="2969" y="11718"/>
                  <a:pt x="3407" y="12062"/>
                  <a:pt x="4063" y="12125"/>
                </a:cubicBezTo>
                <a:cubicBezTo>
                  <a:pt x="4094" y="12125"/>
                  <a:pt x="4126" y="12125"/>
                  <a:pt x="4188" y="12125"/>
                </a:cubicBezTo>
                <a:lnTo>
                  <a:pt x="4188" y="12125"/>
                </a:lnTo>
                <a:cubicBezTo>
                  <a:pt x="4469" y="12125"/>
                  <a:pt x="4751" y="12000"/>
                  <a:pt x="5001" y="11843"/>
                </a:cubicBezTo>
                <a:cubicBezTo>
                  <a:pt x="5094" y="12343"/>
                  <a:pt x="5532" y="12687"/>
                  <a:pt x="6157" y="12750"/>
                </a:cubicBezTo>
                <a:cubicBezTo>
                  <a:pt x="6188" y="12750"/>
                  <a:pt x="6251" y="12750"/>
                  <a:pt x="6282" y="12750"/>
                </a:cubicBezTo>
                <a:lnTo>
                  <a:pt x="6282" y="12750"/>
                </a:lnTo>
                <a:cubicBezTo>
                  <a:pt x="6563" y="12750"/>
                  <a:pt x="6876" y="12625"/>
                  <a:pt x="7094" y="12406"/>
                </a:cubicBezTo>
                <a:cubicBezTo>
                  <a:pt x="7126" y="12500"/>
                  <a:pt x="7188" y="12625"/>
                  <a:pt x="7251" y="12718"/>
                </a:cubicBezTo>
                <a:cubicBezTo>
                  <a:pt x="7438" y="13031"/>
                  <a:pt x="7751" y="13250"/>
                  <a:pt x="8062" y="13312"/>
                </a:cubicBezTo>
                <a:cubicBezTo>
                  <a:pt x="8125" y="13343"/>
                  <a:pt x="8187" y="13343"/>
                  <a:pt x="8218" y="13343"/>
                </a:cubicBezTo>
                <a:cubicBezTo>
                  <a:pt x="8437" y="13343"/>
                  <a:pt x="8843" y="13250"/>
                  <a:pt x="9093" y="12625"/>
                </a:cubicBezTo>
                <a:cubicBezTo>
                  <a:pt x="9093" y="12593"/>
                  <a:pt x="9093" y="12562"/>
                  <a:pt x="9093" y="12531"/>
                </a:cubicBezTo>
                <a:cubicBezTo>
                  <a:pt x="9093" y="12562"/>
                  <a:pt x="9125" y="12562"/>
                  <a:pt x="9125" y="12593"/>
                </a:cubicBezTo>
                <a:cubicBezTo>
                  <a:pt x="9375" y="13062"/>
                  <a:pt x="9781" y="13312"/>
                  <a:pt x="10218" y="13312"/>
                </a:cubicBezTo>
                <a:lnTo>
                  <a:pt x="10218" y="13312"/>
                </a:lnTo>
                <a:cubicBezTo>
                  <a:pt x="10281" y="13312"/>
                  <a:pt x="10343" y="13312"/>
                  <a:pt x="10406" y="13281"/>
                </a:cubicBezTo>
                <a:cubicBezTo>
                  <a:pt x="10781" y="13250"/>
                  <a:pt x="11093" y="13031"/>
                  <a:pt x="11281" y="12718"/>
                </a:cubicBezTo>
                <a:cubicBezTo>
                  <a:pt x="11500" y="13093"/>
                  <a:pt x="11812" y="13281"/>
                  <a:pt x="12187" y="13281"/>
                </a:cubicBezTo>
                <a:cubicBezTo>
                  <a:pt x="12250" y="13281"/>
                  <a:pt x="12281" y="13281"/>
                  <a:pt x="12343" y="13281"/>
                </a:cubicBezTo>
                <a:cubicBezTo>
                  <a:pt x="12656" y="13218"/>
                  <a:pt x="12937" y="13062"/>
                  <a:pt x="13062" y="12781"/>
                </a:cubicBezTo>
                <a:cubicBezTo>
                  <a:pt x="13312" y="13031"/>
                  <a:pt x="13531" y="13093"/>
                  <a:pt x="13718" y="13093"/>
                </a:cubicBezTo>
                <a:cubicBezTo>
                  <a:pt x="13781" y="13093"/>
                  <a:pt x="13906" y="13062"/>
                  <a:pt x="13968" y="13031"/>
                </a:cubicBezTo>
                <a:cubicBezTo>
                  <a:pt x="14343" y="12937"/>
                  <a:pt x="14593" y="12687"/>
                  <a:pt x="14718" y="12343"/>
                </a:cubicBezTo>
                <a:cubicBezTo>
                  <a:pt x="14812" y="12375"/>
                  <a:pt x="14875" y="12375"/>
                  <a:pt x="14937" y="12375"/>
                </a:cubicBezTo>
                <a:lnTo>
                  <a:pt x="14937" y="12375"/>
                </a:lnTo>
                <a:cubicBezTo>
                  <a:pt x="15000" y="12375"/>
                  <a:pt x="15031" y="12375"/>
                  <a:pt x="15093" y="12375"/>
                </a:cubicBezTo>
                <a:cubicBezTo>
                  <a:pt x="15156" y="14156"/>
                  <a:pt x="14968" y="14531"/>
                  <a:pt x="13906" y="14875"/>
                </a:cubicBezTo>
                <a:close/>
                <a:moveTo>
                  <a:pt x="1251" y="8906"/>
                </a:moveTo>
                <a:lnTo>
                  <a:pt x="1251" y="8906"/>
                </a:lnTo>
                <a:cubicBezTo>
                  <a:pt x="1438" y="8906"/>
                  <a:pt x="1532" y="8968"/>
                  <a:pt x="1688" y="9125"/>
                </a:cubicBezTo>
                <a:cubicBezTo>
                  <a:pt x="1813" y="9218"/>
                  <a:pt x="1907" y="9343"/>
                  <a:pt x="2063" y="9375"/>
                </a:cubicBezTo>
                <a:cubicBezTo>
                  <a:pt x="2188" y="9437"/>
                  <a:pt x="2376" y="9406"/>
                  <a:pt x="2469" y="9375"/>
                </a:cubicBezTo>
                <a:cubicBezTo>
                  <a:pt x="2532" y="9343"/>
                  <a:pt x="2594" y="9343"/>
                  <a:pt x="2626" y="9343"/>
                </a:cubicBezTo>
                <a:cubicBezTo>
                  <a:pt x="2657" y="9343"/>
                  <a:pt x="2751" y="9343"/>
                  <a:pt x="2876" y="9593"/>
                </a:cubicBezTo>
                <a:cubicBezTo>
                  <a:pt x="3001" y="9843"/>
                  <a:pt x="2969" y="10218"/>
                  <a:pt x="2782" y="10500"/>
                </a:cubicBezTo>
                <a:cubicBezTo>
                  <a:pt x="2563" y="10812"/>
                  <a:pt x="2251" y="11031"/>
                  <a:pt x="1907" y="11031"/>
                </a:cubicBezTo>
                <a:lnTo>
                  <a:pt x="1907" y="11031"/>
                </a:lnTo>
                <a:cubicBezTo>
                  <a:pt x="1876" y="11031"/>
                  <a:pt x="1844" y="11031"/>
                  <a:pt x="1844" y="11031"/>
                </a:cubicBezTo>
                <a:cubicBezTo>
                  <a:pt x="1313" y="10968"/>
                  <a:pt x="1001" y="10750"/>
                  <a:pt x="907" y="10343"/>
                </a:cubicBezTo>
                <a:cubicBezTo>
                  <a:pt x="751" y="9781"/>
                  <a:pt x="1094" y="9031"/>
                  <a:pt x="1251" y="8906"/>
                </a:cubicBezTo>
                <a:close/>
                <a:moveTo>
                  <a:pt x="3594" y="9718"/>
                </a:moveTo>
                <a:lnTo>
                  <a:pt x="3594" y="9718"/>
                </a:lnTo>
                <a:cubicBezTo>
                  <a:pt x="3751" y="9718"/>
                  <a:pt x="3844" y="9781"/>
                  <a:pt x="4001" y="9937"/>
                </a:cubicBezTo>
                <a:cubicBezTo>
                  <a:pt x="4094" y="10031"/>
                  <a:pt x="4188" y="10125"/>
                  <a:pt x="4313" y="10156"/>
                </a:cubicBezTo>
                <a:cubicBezTo>
                  <a:pt x="4438" y="10218"/>
                  <a:pt x="4626" y="10187"/>
                  <a:pt x="4719" y="10156"/>
                </a:cubicBezTo>
                <a:cubicBezTo>
                  <a:pt x="4782" y="10156"/>
                  <a:pt x="4813" y="10156"/>
                  <a:pt x="4844" y="10156"/>
                </a:cubicBezTo>
                <a:cubicBezTo>
                  <a:pt x="4938" y="10156"/>
                  <a:pt x="5001" y="10250"/>
                  <a:pt x="5063" y="10406"/>
                </a:cubicBezTo>
                <a:cubicBezTo>
                  <a:pt x="5157" y="10593"/>
                  <a:pt x="5126" y="10937"/>
                  <a:pt x="4969" y="11187"/>
                </a:cubicBezTo>
                <a:cubicBezTo>
                  <a:pt x="4751" y="11531"/>
                  <a:pt x="4438" y="11687"/>
                  <a:pt x="4126" y="11656"/>
                </a:cubicBezTo>
                <a:cubicBezTo>
                  <a:pt x="3657" y="11593"/>
                  <a:pt x="3376" y="11406"/>
                  <a:pt x="3282" y="11062"/>
                </a:cubicBezTo>
                <a:cubicBezTo>
                  <a:pt x="3251" y="10968"/>
                  <a:pt x="3251" y="10843"/>
                  <a:pt x="3251" y="10718"/>
                </a:cubicBezTo>
                <a:cubicBezTo>
                  <a:pt x="3376" y="10468"/>
                  <a:pt x="3469" y="10187"/>
                  <a:pt x="3469" y="9937"/>
                </a:cubicBezTo>
                <a:cubicBezTo>
                  <a:pt x="3501" y="9843"/>
                  <a:pt x="3563" y="9750"/>
                  <a:pt x="3594" y="9718"/>
                </a:cubicBezTo>
                <a:close/>
                <a:moveTo>
                  <a:pt x="5751" y="10750"/>
                </a:moveTo>
                <a:lnTo>
                  <a:pt x="5751" y="10750"/>
                </a:lnTo>
                <a:cubicBezTo>
                  <a:pt x="5907" y="10750"/>
                  <a:pt x="5969" y="10781"/>
                  <a:pt x="6094" y="10875"/>
                </a:cubicBezTo>
                <a:cubicBezTo>
                  <a:pt x="6188" y="10968"/>
                  <a:pt x="6282" y="11031"/>
                  <a:pt x="6407" y="11093"/>
                </a:cubicBezTo>
                <a:cubicBezTo>
                  <a:pt x="6532" y="11125"/>
                  <a:pt x="6657" y="11125"/>
                  <a:pt x="6751" y="11093"/>
                </a:cubicBezTo>
                <a:cubicBezTo>
                  <a:pt x="6813" y="11062"/>
                  <a:pt x="6844" y="11062"/>
                  <a:pt x="6876" y="11062"/>
                </a:cubicBezTo>
                <a:cubicBezTo>
                  <a:pt x="6938" y="11062"/>
                  <a:pt x="7001" y="11156"/>
                  <a:pt x="7063" y="11250"/>
                </a:cubicBezTo>
                <a:cubicBezTo>
                  <a:pt x="7126" y="11406"/>
                  <a:pt x="7094" y="11656"/>
                  <a:pt x="6969" y="11875"/>
                </a:cubicBezTo>
                <a:cubicBezTo>
                  <a:pt x="6844" y="12062"/>
                  <a:pt x="6626" y="12281"/>
                  <a:pt x="6313" y="12281"/>
                </a:cubicBezTo>
                <a:cubicBezTo>
                  <a:pt x="6282" y="12281"/>
                  <a:pt x="6251" y="12281"/>
                  <a:pt x="6251" y="12281"/>
                </a:cubicBezTo>
                <a:cubicBezTo>
                  <a:pt x="5813" y="12218"/>
                  <a:pt x="5594" y="12062"/>
                  <a:pt x="5532" y="11781"/>
                </a:cubicBezTo>
                <a:cubicBezTo>
                  <a:pt x="5407" y="11375"/>
                  <a:pt x="5626" y="10843"/>
                  <a:pt x="5751" y="10750"/>
                </a:cubicBezTo>
                <a:close/>
                <a:moveTo>
                  <a:pt x="8093" y="10937"/>
                </a:moveTo>
                <a:lnTo>
                  <a:pt x="8093" y="10937"/>
                </a:lnTo>
                <a:cubicBezTo>
                  <a:pt x="8250" y="11062"/>
                  <a:pt x="8625" y="11312"/>
                  <a:pt x="8750" y="11437"/>
                </a:cubicBezTo>
                <a:cubicBezTo>
                  <a:pt x="8812" y="11593"/>
                  <a:pt x="8781" y="12281"/>
                  <a:pt x="8531" y="12656"/>
                </a:cubicBezTo>
                <a:cubicBezTo>
                  <a:pt x="8406" y="12843"/>
                  <a:pt x="8312" y="12843"/>
                  <a:pt x="8250" y="12843"/>
                </a:cubicBezTo>
                <a:cubicBezTo>
                  <a:pt x="8250" y="12843"/>
                  <a:pt x="8218" y="12843"/>
                  <a:pt x="8187" y="12843"/>
                </a:cubicBezTo>
                <a:cubicBezTo>
                  <a:pt x="8000" y="12812"/>
                  <a:pt x="7844" y="12687"/>
                  <a:pt x="7719" y="12500"/>
                </a:cubicBezTo>
                <a:cubicBezTo>
                  <a:pt x="7594" y="12312"/>
                  <a:pt x="7563" y="12062"/>
                  <a:pt x="7501" y="11875"/>
                </a:cubicBezTo>
                <a:cubicBezTo>
                  <a:pt x="7594" y="11687"/>
                  <a:pt x="7594" y="11500"/>
                  <a:pt x="7594" y="11312"/>
                </a:cubicBezTo>
                <a:cubicBezTo>
                  <a:pt x="7657" y="11125"/>
                  <a:pt x="7782" y="10968"/>
                  <a:pt x="8093" y="10937"/>
                </a:cubicBezTo>
                <a:close/>
                <a:moveTo>
                  <a:pt x="9437" y="11187"/>
                </a:moveTo>
                <a:lnTo>
                  <a:pt x="9437" y="11187"/>
                </a:lnTo>
                <a:cubicBezTo>
                  <a:pt x="9625" y="11156"/>
                  <a:pt x="10031" y="11093"/>
                  <a:pt x="10343" y="11093"/>
                </a:cubicBezTo>
                <a:cubicBezTo>
                  <a:pt x="10687" y="11093"/>
                  <a:pt x="10750" y="11156"/>
                  <a:pt x="10750" y="11156"/>
                </a:cubicBezTo>
                <a:cubicBezTo>
                  <a:pt x="10875" y="11218"/>
                  <a:pt x="11062" y="11875"/>
                  <a:pt x="10906" y="12375"/>
                </a:cubicBezTo>
                <a:cubicBezTo>
                  <a:pt x="10812" y="12656"/>
                  <a:pt x="10625" y="12812"/>
                  <a:pt x="10375" y="12843"/>
                </a:cubicBezTo>
                <a:cubicBezTo>
                  <a:pt x="10343" y="12843"/>
                  <a:pt x="10312" y="12843"/>
                  <a:pt x="10250" y="12843"/>
                </a:cubicBezTo>
                <a:cubicBezTo>
                  <a:pt x="10000" y="12843"/>
                  <a:pt x="9781" y="12687"/>
                  <a:pt x="9625" y="12375"/>
                </a:cubicBezTo>
                <a:cubicBezTo>
                  <a:pt x="9375" y="11968"/>
                  <a:pt x="9343" y="11437"/>
                  <a:pt x="9437" y="11187"/>
                </a:cubicBezTo>
                <a:close/>
                <a:moveTo>
                  <a:pt x="11531" y="11093"/>
                </a:moveTo>
                <a:lnTo>
                  <a:pt x="11531" y="11093"/>
                </a:lnTo>
                <a:cubicBezTo>
                  <a:pt x="11687" y="11062"/>
                  <a:pt x="12031" y="11000"/>
                  <a:pt x="12281" y="11000"/>
                </a:cubicBezTo>
                <a:cubicBezTo>
                  <a:pt x="12531" y="11000"/>
                  <a:pt x="12593" y="11062"/>
                  <a:pt x="12593" y="11062"/>
                </a:cubicBezTo>
                <a:cubicBezTo>
                  <a:pt x="12687" y="11187"/>
                  <a:pt x="12906" y="11937"/>
                  <a:pt x="12718" y="12437"/>
                </a:cubicBezTo>
                <a:cubicBezTo>
                  <a:pt x="12625" y="12750"/>
                  <a:pt x="12406" y="12812"/>
                  <a:pt x="12281" y="12843"/>
                </a:cubicBezTo>
                <a:cubicBezTo>
                  <a:pt x="12250" y="12843"/>
                  <a:pt x="12218" y="12843"/>
                  <a:pt x="12187" y="12843"/>
                </a:cubicBezTo>
                <a:cubicBezTo>
                  <a:pt x="12125" y="12843"/>
                  <a:pt x="11906" y="12843"/>
                  <a:pt x="11718" y="12500"/>
                </a:cubicBezTo>
                <a:cubicBezTo>
                  <a:pt x="11468" y="12062"/>
                  <a:pt x="11468" y="11375"/>
                  <a:pt x="11531" y="11093"/>
                </a:cubicBezTo>
                <a:close/>
                <a:moveTo>
                  <a:pt x="9250" y="6907"/>
                </a:moveTo>
                <a:lnTo>
                  <a:pt x="9250" y="6907"/>
                </a:lnTo>
                <a:cubicBezTo>
                  <a:pt x="9156" y="6876"/>
                  <a:pt x="9093" y="6876"/>
                  <a:pt x="9031" y="6876"/>
                </a:cubicBezTo>
                <a:cubicBezTo>
                  <a:pt x="8718" y="6876"/>
                  <a:pt x="8468" y="7032"/>
                  <a:pt x="8250" y="7344"/>
                </a:cubicBezTo>
                <a:cubicBezTo>
                  <a:pt x="8093" y="6938"/>
                  <a:pt x="7813" y="6594"/>
                  <a:pt x="7251" y="6532"/>
                </a:cubicBezTo>
                <a:cubicBezTo>
                  <a:pt x="7219" y="6532"/>
                  <a:pt x="7219" y="6532"/>
                  <a:pt x="7188" y="6532"/>
                </a:cubicBezTo>
                <a:cubicBezTo>
                  <a:pt x="7001" y="6532"/>
                  <a:pt x="6719" y="6594"/>
                  <a:pt x="6438" y="6969"/>
                </a:cubicBezTo>
                <a:cubicBezTo>
                  <a:pt x="6376" y="7032"/>
                  <a:pt x="6344" y="7094"/>
                  <a:pt x="6313" y="7157"/>
                </a:cubicBezTo>
                <a:cubicBezTo>
                  <a:pt x="6094" y="6688"/>
                  <a:pt x="5657" y="6407"/>
                  <a:pt x="5032" y="6344"/>
                </a:cubicBezTo>
                <a:cubicBezTo>
                  <a:pt x="4688" y="6313"/>
                  <a:pt x="4344" y="6376"/>
                  <a:pt x="4063" y="6594"/>
                </a:cubicBezTo>
                <a:cubicBezTo>
                  <a:pt x="3969" y="5844"/>
                  <a:pt x="3407" y="5376"/>
                  <a:pt x="2532" y="5282"/>
                </a:cubicBezTo>
                <a:cubicBezTo>
                  <a:pt x="2469" y="5282"/>
                  <a:pt x="2407" y="5282"/>
                  <a:pt x="2344" y="5282"/>
                </a:cubicBezTo>
                <a:cubicBezTo>
                  <a:pt x="1813" y="5282"/>
                  <a:pt x="1282" y="5563"/>
                  <a:pt x="969" y="6032"/>
                </a:cubicBezTo>
                <a:cubicBezTo>
                  <a:pt x="876" y="5969"/>
                  <a:pt x="782" y="5938"/>
                  <a:pt x="751" y="5876"/>
                </a:cubicBezTo>
                <a:cubicBezTo>
                  <a:pt x="563" y="5563"/>
                  <a:pt x="469" y="3782"/>
                  <a:pt x="563" y="2969"/>
                </a:cubicBezTo>
                <a:cubicBezTo>
                  <a:pt x="876" y="3251"/>
                  <a:pt x="1344" y="3594"/>
                  <a:pt x="1969" y="3907"/>
                </a:cubicBezTo>
                <a:cubicBezTo>
                  <a:pt x="2751" y="4313"/>
                  <a:pt x="4032" y="4844"/>
                  <a:pt x="5751" y="5188"/>
                </a:cubicBezTo>
                <a:cubicBezTo>
                  <a:pt x="7438" y="5501"/>
                  <a:pt x="9343" y="5688"/>
                  <a:pt x="10906" y="5688"/>
                </a:cubicBezTo>
                <a:cubicBezTo>
                  <a:pt x="11968" y="5688"/>
                  <a:pt x="13406" y="5594"/>
                  <a:pt x="14218" y="5188"/>
                </a:cubicBezTo>
                <a:cubicBezTo>
                  <a:pt x="14500" y="5063"/>
                  <a:pt x="14750" y="4907"/>
                  <a:pt x="14937" y="4719"/>
                </a:cubicBezTo>
                <a:cubicBezTo>
                  <a:pt x="14937" y="4751"/>
                  <a:pt x="14937" y="4751"/>
                  <a:pt x="14937" y="4751"/>
                </a:cubicBezTo>
                <a:cubicBezTo>
                  <a:pt x="14937" y="4751"/>
                  <a:pt x="14937" y="4751"/>
                  <a:pt x="14937" y="4782"/>
                </a:cubicBezTo>
                <a:cubicBezTo>
                  <a:pt x="14968" y="4719"/>
                  <a:pt x="15000" y="4688"/>
                  <a:pt x="15031" y="4657"/>
                </a:cubicBezTo>
                <a:cubicBezTo>
                  <a:pt x="15062" y="5032"/>
                  <a:pt x="15062" y="5407"/>
                  <a:pt x="15062" y="5688"/>
                </a:cubicBezTo>
                <a:cubicBezTo>
                  <a:pt x="14812" y="5657"/>
                  <a:pt x="14625" y="5751"/>
                  <a:pt x="14468" y="5938"/>
                </a:cubicBezTo>
                <a:cubicBezTo>
                  <a:pt x="14406" y="6032"/>
                  <a:pt x="14343" y="6188"/>
                  <a:pt x="14281" y="6313"/>
                </a:cubicBezTo>
                <a:cubicBezTo>
                  <a:pt x="14031" y="6094"/>
                  <a:pt x="13718" y="6001"/>
                  <a:pt x="13343" y="6001"/>
                </a:cubicBezTo>
                <a:cubicBezTo>
                  <a:pt x="13062" y="6032"/>
                  <a:pt x="12812" y="6157"/>
                  <a:pt x="12625" y="6376"/>
                </a:cubicBezTo>
                <a:cubicBezTo>
                  <a:pt x="12562" y="6469"/>
                  <a:pt x="12500" y="6594"/>
                  <a:pt x="12437" y="6719"/>
                </a:cubicBezTo>
                <a:cubicBezTo>
                  <a:pt x="12218" y="6407"/>
                  <a:pt x="11875" y="6251"/>
                  <a:pt x="11281" y="6219"/>
                </a:cubicBezTo>
                <a:cubicBezTo>
                  <a:pt x="10687" y="6188"/>
                  <a:pt x="10218" y="6563"/>
                  <a:pt x="9968" y="7313"/>
                </a:cubicBezTo>
                <a:cubicBezTo>
                  <a:pt x="9937" y="7344"/>
                  <a:pt x="9937" y="7376"/>
                  <a:pt x="9937" y="7407"/>
                </a:cubicBezTo>
                <a:cubicBezTo>
                  <a:pt x="9812" y="7188"/>
                  <a:pt x="9593" y="6969"/>
                  <a:pt x="9250" y="6907"/>
                </a:cubicBezTo>
                <a:close/>
                <a:moveTo>
                  <a:pt x="9750" y="9500"/>
                </a:moveTo>
                <a:lnTo>
                  <a:pt x="9750" y="9500"/>
                </a:lnTo>
                <a:cubicBezTo>
                  <a:pt x="9718" y="9500"/>
                  <a:pt x="9656" y="9500"/>
                  <a:pt x="9625" y="9500"/>
                </a:cubicBezTo>
                <a:cubicBezTo>
                  <a:pt x="9312" y="9500"/>
                  <a:pt x="8593" y="9500"/>
                  <a:pt x="8375" y="9281"/>
                </a:cubicBezTo>
                <a:cubicBezTo>
                  <a:pt x="8343" y="9250"/>
                  <a:pt x="8343" y="9156"/>
                  <a:pt x="8343" y="9000"/>
                </a:cubicBezTo>
                <a:cubicBezTo>
                  <a:pt x="8343" y="8843"/>
                  <a:pt x="8375" y="8625"/>
                  <a:pt x="8375" y="8406"/>
                </a:cubicBezTo>
                <a:cubicBezTo>
                  <a:pt x="8406" y="8187"/>
                  <a:pt x="8500" y="7968"/>
                  <a:pt x="8562" y="7782"/>
                </a:cubicBezTo>
                <a:cubicBezTo>
                  <a:pt x="8656" y="7594"/>
                  <a:pt x="8843" y="7376"/>
                  <a:pt x="9031" y="7376"/>
                </a:cubicBezTo>
                <a:cubicBezTo>
                  <a:pt x="9062" y="7376"/>
                  <a:pt x="9093" y="7376"/>
                  <a:pt x="9125" y="7376"/>
                </a:cubicBezTo>
                <a:cubicBezTo>
                  <a:pt x="9406" y="7469"/>
                  <a:pt x="9593" y="7657"/>
                  <a:pt x="9718" y="8031"/>
                </a:cubicBezTo>
                <a:cubicBezTo>
                  <a:pt x="9906" y="8593"/>
                  <a:pt x="9843" y="9281"/>
                  <a:pt x="9750" y="9500"/>
                </a:cubicBezTo>
                <a:close/>
                <a:moveTo>
                  <a:pt x="7251" y="9687"/>
                </a:moveTo>
                <a:lnTo>
                  <a:pt x="7251" y="9687"/>
                </a:lnTo>
                <a:cubicBezTo>
                  <a:pt x="7063" y="9593"/>
                  <a:pt x="6594" y="9343"/>
                  <a:pt x="6469" y="8937"/>
                </a:cubicBezTo>
                <a:cubicBezTo>
                  <a:pt x="6344" y="8531"/>
                  <a:pt x="6532" y="7719"/>
                  <a:pt x="6844" y="7282"/>
                </a:cubicBezTo>
                <a:cubicBezTo>
                  <a:pt x="6969" y="7126"/>
                  <a:pt x="7094" y="7032"/>
                  <a:pt x="7188" y="7032"/>
                </a:cubicBezTo>
                <a:lnTo>
                  <a:pt x="7188" y="7032"/>
                </a:lnTo>
                <a:cubicBezTo>
                  <a:pt x="7751" y="7094"/>
                  <a:pt x="7876" y="7657"/>
                  <a:pt x="7844" y="8375"/>
                </a:cubicBezTo>
                <a:cubicBezTo>
                  <a:pt x="7813" y="8593"/>
                  <a:pt x="7813" y="8781"/>
                  <a:pt x="7813" y="9000"/>
                </a:cubicBezTo>
                <a:cubicBezTo>
                  <a:pt x="7782" y="9375"/>
                  <a:pt x="7407" y="9593"/>
                  <a:pt x="7251" y="9687"/>
                </a:cubicBezTo>
                <a:close/>
                <a:moveTo>
                  <a:pt x="5563" y="8968"/>
                </a:moveTo>
                <a:lnTo>
                  <a:pt x="5563" y="8968"/>
                </a:lnTo>
                <a:lnTo>
                  <a:pt x="5532" y="8968"/>
                </a:lnTo>
                <a:lnTo>
                  <a:pt x="5532" y="8968"/>
                </a:lnTo>
                <a:cubicBezTo>
                  <a:pt x="5344" y="8968"/>
                  <a:pt x="5251" y="8906"/>
                  <a:pt x="5126" y="8750"/>
                </a:cubicBezTo>
                <a:cubicBezTo>
                  <a:pt x="5001" y="8656"/>
                  <a:pt x="4907" y="8562"/>
                  <a:pt x="4751" y="8500"/>
                </a:cubicBezTo>
                <a:cubicBezTo>
                  <a:pt x="4688" y="8468"/>
                  <a:pt x="4626" y="8468"/>
                  <a:pt x="4594" y="8468"/>
                </a:cubicBezTo>
                <a:cubicBezTo>
                  <a:pt x="4501" y="8468"/>
                  <a:pt x="4407" y="8468"/>
                  <a:pt x="4313" y="8500"/>
                </a:cubicBezTo>
                <a:cubicBezTo>
                  <a:pt x="4282" y="8500"/>
                  <a:pt x="4219" y="8531"/>
                  <a:pt x="4157" y="8531"/>
                </a:cubicBezTo>
                <a:cubicBezTo>
                  <a:pt x="4126" y="8531"/>
                  <a:pt x="4063" y="8531"/>
                  <a:pt x="3907" y="8250"/>
                </a:cubicBezTo>
                <a:cubicBezTo>
                  <a:pt x="3876" y="8156"/>
                  <a:pt x="3844" y="8062"/>
                  <a:pt x="3844" y="7938"/>
                </a:cubicBezTo>
                <a:cubicBezTo>
                  <a:pt x="3938" y="7751"/>
                  <a:pt x="4001" y="7563"/>
                  <a:pt x="4032" y="7344"/>
                </a:cubicBezTo>
                <a:cubicBezTo>
                  <a:pt x="4251" y="7001"/>
                  <a:pt x="4626" y="6813"/>
                  <a:pt x="4969" y="6844"/>
                </a:cubicBezTo>
                <a:cubicBezTo>
                  <a:pt x="5501" y="6907"/>
                  <a:pt x="5813" y="7126"/>
                  <a:pt x="5907" y="7532"/>
                </a:cubicBezTo>
                <a:cubicBezTo>
                  <a:pt x="6063" y="8093"/>
                  <a:pt x="5719" y="8843"/>
                  <a:pt x="5563" y="8968"/>
                </a:cubicBezTo>
                <a:close/>
                <a:moveTo>
                  <a:pt x="3157" y="8062"/>
                </a:moveTo>
                <a:lnTo>
                  <a:pt x="3157" y="8062"/>
                </a:lnTo>
                <a:cubicBezTo>
                  <a:pt x="3157" y="8062"/>
                  <a:pt x="3126" y="8062"/>
                  <a:pt x="3094" y="8062"/>
                </a:cubicBezTo>
                <a:lnTo>
                  <a:pt x="3094" y="8062"/>
                </a:lnTo>
                <a:cubicBezTo>
                  <a:pt x="2844" y="8062"/>
                  <a:pt x="2751" y="7968"/>
                  <a:pt x="2594" y="7844"/>
                </a:cubicBezTo>
                <a:cubicBezTo>
                  <a:pt x="2469" y="7719"/>
                  <a:pt x="2376" y="7626"/>
                  <a:pt x="2188" y="7563"/>
                </a:cubicBezTo>
                <a:cubicBezTo>
                  <a:pt x="2126" y="7563"/>
                  <a:pt x="2063" y="7532"/>
                  <a:pt x="2001" y="7532"/>
                </a:cubicBezTo>
                <a:cubicBezTo>
                  <a:pt x="1907" y="7532"/>
                  <a:pt x="1813" y="7563"/>
                  <a:pt x="1719" y="7563"/>
                </a:cubicBezTo>
                <a:cubicBezTo>
                  <a:pt x="1657" y="7594"/>
                  <a:pt x="1594" y="7626"/>
                  <a:pt x="1532" y="7626"/>
                </a:cubicBezTo>
                <a:cubicBezTo>
                  <a:pt x="1501" y="7626"/>
                  <a:pt x="1376" y="7626"/>
                  <a:pt x="1251" y="7313"/>
                </a:cubicBezTo>
                <a:cubicBezTo>
                  <a:pt x="1126" y="7063"/>
                  <a:pt x="1157" y="6719"/>
                  <a:pt x="1344" y="6407"/>
                </a:cubicBezTo>
                <a:cubicBezTo>
                  <a:pt x="1532" y="6063"/>
                  <a:pt x="1938" y="5719"/>
                  <a:pt x="2438" y="5782"/>
                </a:cubicBezTo>
                <a:cubicBezTo>
                  <a:pt x="3063" y="5844"/>
                  <a:pt x="3438" y="6094"/>
                  <a:pt x="3532" y="6563"/>
                </a:cubicBezTo>
                <a:cubicBezTo>
                  <a:pt x="3688" y="7188"/>
                  <a:pt x="3313" y="7938"/>
                  <a:pt x="3157" y="8062"/>
                </a:cubicBezTo>
                <a:close/>
                <a:moveTo>
                  <a:pt x="1626" y="2344"/>
                </a:moveTo>
                <a:lnTo>
                  <a:pt x="1626" y="2344"/>
                </a:lnTo>
                <a:cubicBezTo>
                  <a:pt x="1657" y="2344"/>
                  <a:pt x="1657" y="2344"/>
                  <a:pt x="1688" y="2344"/>
                </a:cubicBezTo>
                <a:cubicBezTo>
                  <a:pt x="1751" y="2344"/>
                  <a:pt x="2001" y="2501"/>
                  <a:pt x="2219" y="2657"/>
                </a:cubicBezTo>
                <a:cubicBezTo>
                  <a:pt x="2938" y="3094"/>
                  <a:pt x="4063" y="3844"/>
                  <a:pt x="5751" y="4126"/>
                </a:cubicBezTo>
                <a:cubicBezTo>
                  <a:pt x="7219" y="4344"/>
                  <a:pt x="9062" y="4626"/>
                  <a:pt x="10562" y="4626"/>
                </a:cubicBezTo>
                <a:cubicBezTo>
                  <a:pt x="11468" y="4626"/>
                  <a:pt x="12125" y="4532"/>
                  <a:pt x="12656" y="4344"/>
                </a:cubicBezTo>
                <a:cubicBezTo>
                  <a:pt x="13375" y="4094"/>
                  <a:pt x="13781" y="3657"/>
                  <a:pt x="13750" y="3188"/>
                </a:cubicBezTo>
                <a:cubicBezTo>
                  <a:pt x="13750" y="2751"/>
                  <a:pt x="13406" y="2094"/>
                  <a:pt x="11750" y="1532"/>
                </a:cubicBezTo>
                <a:cubicBezTo>
                  <a:pt x="11093" y="1313"/>
                  <a:pt x="10562" y="1126"/>
                  <a:pt x="10187" y="1001"/>
                </a:cubicBezTo>
                <a:cubicBezTo>
                  <a:pt x="9843" y="907"/>
                  <a:pt x="9562" y="813"/>
                  <a:pt x="9406" y="751"/>
                </a:cubicBezTo>
                <a:cubicBezTo>
                  <a:pt x="9625" y="657"/>
                  <a:pt x="10062" y="563"/>
                  <a:pt x="10500" y="501"/>
                </a:cubicBezTo>
                <a:cubicBezTo>
                  <a:pt x="10968" y="594"/>
                  <a:pt x="13500" y="1376"/>
                  <a:pt x="14468" y="2469"/>
                </a:cubicBezTo>
                <a:cubicBezTo>
                  <a:pt x="14781" y="2782"/>
                  <a:pt x="15093" y="3282"/>
                  <a:pt x="15031" y="3751"/>
                </a:cubicBezTo>
                <a:cubicBezTo>
                  <a:pt x="14968" y="4126"/>
                  <a:pt x="14625" y="4469"/>
                  <a:pt x="14031" y="4751"/>
                </a:cubicBezTo>
                <a:cubicBezTo>
                  <a:pt x="13437" y="5032"/>
                  <a:pt x="12375" y="5188"/>
                  <a:pt x="10937" y="5188"/>
                </a:cubicBezTo>
                <a:cubicBezTo>
                  <a:pt x="9406" y="5188"/>
                  <a:pt x="7532" y="5001"/>
                  <a:pt x="5876" y="4688"/>
                </a:cubicBezTo>
                <a:cubicBezTo>
                  <a:pt x="3094" y="4188"/>
                  <a:pt x="1313" y="3032"/>
                  <a:pt x="844" y="2532"/>
                </a:cubicBezTo>
                <a:cubicBezTo>
                  <a:pt x="1032" y="2438"/>
                  <a:pt x="1376" y="2344"/>
                  <a:pt x="1626" y="2344"/>
                </a:cubicBezTo>
                <a:close/>
                <a:moveTo>
                  <a:pt x="9937" y="3063"/>
                </a:moveTo>
                <a:lnTo>
                  <a:pt x="9937" y="3063"/>
                </a:lnTo>
                <a:cubicBezTo>
                  <a:pt x="9687" y="3032"/>
                  <a:pt x="9437" y="2969"/>
                  <a:pt x="9343" y="2969"/>
                </a:cubicBezTo>
                <a:cubicBezTo>
                  <a:pt x="9281" y="2876"/>
                  <a:pt x="9156" y="2594"/>
                  <a:pt x="9156" y="2032"/>
                </a:cubicBezTo>
                <a:cubicBezTo>
                  <a:pt x="9125" y="1688"/>
                  <a:pt x="9187" y="1407"/>
                  <a:pt x="9218" y="1219"/>
                </a:cubicBezTo>
                <a:cubicBezTo>
                  <a:pt x="9406" y="1313"/>
                  <a:pt x="9656" y="1407"/>
                  <a:pt x="10031" y="1501"/>
                </a:cubicBezTo>
                <a:cubicBezTo>
                  <a:pt x="10406" y="1626"/>
                  <a:pt x="10937" y="1782"/>
                  <a:pt x="11625" y="2032"/>
                </a:cubicBezTo>
                <a:cubicBezTo>
                  <a:pt x="13125" y="2563"/>
                  <a:pt x="13250" y="3063"/>
                  <a:pt x="13250" y="3188"/>
                </a:cubicBezTo>
                <a:cubicBezTo>
                  <a:pt x="13250" y="3407"/>
                  <a:pt x="13000" y="3626"/>
                  <a:pt x="12625" y="3813"/>
                </a:cubicBezTo>
                <a:cubicBezTo>
                  <a:pt x="11750" y="3407"/>
                  <a:pt x="10687" y="3219"/>
                  <a:pt x="9937" y="3063"/>
                </a:cubicBezTo>
                <a:close/>
                <a:moveTo>
                  <a:pt x="15093" y="8187"/>
                </a:moveTo>
                <a:lnTo>
                  <a:pt x="15093" y="8187"/>
                </a:lnTo>
                <a:lnTo>
                  <a:pt x="15093" y="8187"/>
                </a:lnTo>
                <a:cubicBezTo>
                  <a:pt x="15062" y="8125"/>
                  <a:pt x="15062" y="8093"/>
                  <a:pt x="15062" y="8062"/>
                </a:cubicBezTo>
                <a:cubicBezTo>
                  <a:pt x="15031" y="7938"/>
                  <a:pt x="15000" y="7813"/>
                  <a:pt x="14937" y="7657"/>
                </a:cubicBezTo>
                <a:cubicBezTo>
                  <a:pt x="14937" y="7626"/>
                  <a:pt x="14937" y="7626"/>
                  <a:pt x="14906" y="7563"/>
                </a:cubicBezTo>
                <a:cubicBezTo>
                  <a:pt x="14875" y="7438"/>
                  <a:pt x="14875" y="7313"/>
                  <a:pt x="14812" y="7188"/>
                </a:cubicBezTo>
                <a:cubicBezTo>
                  <a:pt x="14781" y="6813"/>
                  <a:pt x="14812" y="6438"/>
                  <a:pt x="14937" y="6251"/>
                </a:cubicBezTo>
                <a:cubicBezTo>
                  <a:pt x="14968" y="6219"/>
                  <a:pt x="15000" y="6219"/>
                  <a:pt x="15000" y="6219"/>
                </a:cubicBezTo>
                <a:cubicBezTo>
                  <a:pt x="15031" y="6219"/>
                  <a:pt x="15031" y="6219"/>
                  <a:pt x="15031" y="6219"/>
                </a:cubicBezTo>
                <a:cubicBezTo>
                  <a:pt x="15187" y="6251"/>
                  <a:pt x="15312" y="6376"/>
                  <a:pt x="15375" y="6626"/>
                </a:cubicBezTo>
                <a:cubicBezTo>
                  <a:pt x="15500" y="7251"/>
                  <a:pt x="15250" y="8062"/>
                  <a:pt x="15093" y="8187"/>
                </a:cubicBezTo>
                <a:close/>
                <a:moveTo>
                  <a:pt x="14687" y="10625"/>
                </a:moveTo>
                <a:lnTo>
                  <a:pt x="14687" y="10625"/>
                </a:lnTo>
                <a:cubicBezTo>
                  <a:pt x="14718" y="10531"/>
                  <a:pt x="14718" y="10500"/>
                  <a:pt x="14750" y="10437"/>
                </a:cubicBezTo>
                <a:cubicBezTo>
                  <a:pt x="14906" y="10343"/>
                  <a:pt x="15125" y="10250"/>
                  <a:pt x="15250" y="10218"/>
                </a:cubicBezTo>
                <a:cubicBezTo>
                  <a:pt x="15375" y="10406"/>
                  <a:pt x="15500" y="11187"/>
                  <a:pt x="15312" y="11656"/>
                </a:cubicBezTo>
                <a:cubicBezTo>
                  <a:pt x="15218" y="11875"/>
                  <a:pt x="15125" y="11906"/>
                  <a:pt x="15031" y="11906"/>
                </a:cubicBezTo>
                <a:lnTo>
                  <a:pt x="15000" y="11906"/>
                </a:lnTo>
                <a:cubicBezTo>
                  <a:pt x="14968" y="11906"/>
                  <a:pt x="14937" y="11906"/>
                  <a:pt x="14906" y="11906"/>
                </a:cubicBezTo>
                <a:cubicBezTo>
                  <a:pt x="14968" y="11437"/>
                  <a:pt x="14843" y="10937"/>
                  <a:pt x="14687" y="10625"/>
                </a:cubicBezTo>
                <a:close/>
                <a:moveTo>
                  <a:pt x="13187" y="11125"/>
                </a:moveTo>
                <a:lnTo>
                  <a:pt x="13187" y="11125"/>
                </a:lnTo>
                <a:cubicBezTo>
                  <a:pt x="13187" y="11093"/>
                  <a:pt x="13218" y="11062"/>
                  <a:pt x="13218" y="11031"/>
                </a:cubicBezTo>
                <a:cubicBezTo>
                  <a:pt x="13500" y="10937"/>
                  <a:pt x="13937" y="10750"/>
                  <a:pt x="14156" y="10750"/>
                </a:cubicBezTo>
                <a:cubicBezTo>
                  <a:pt x="14156" y="10750"/>
                  <a:pt x="14187" y="10750"/>
                  <a:pt x="14218" y="10750"/>
                </a:cubicBezTo>
                <a:cubicBezTo>
                  <a:pt x="14312" y="10875"/>
                  <a:pt x="14500" y="11531"/>
                  <a:pt x="14343" y="12062"/>
                </a:cubicBezTo>
                <a:cubicBezTo>
                  <a:pt x="14281" y="12343"/>
                  <a:pt x="14125" y="12531"/>
                  <a:pt x="13875" y="12625"/>
                </a:cubicBezTo>
                <a:cubicBezTo>
                  <a:pt x="13812" y="12625"/>
                  <a:pt x="13781" y="12625"/>
                  <a:pt x="13750" y="12625"/>
                </a:cubicBezTo>
                <a:cubicBezTo>
                  <a:pt x="13625" y="12625"/>
                  <a:pt x="13500" y="12531"/>
                  <a:pt x="13406" y="12375"/>
                </a:cubicBezTo>
                <a:cubicBezTo>
                  <a:pt x="13375" y="12312"/>
                  <a:pt x="13343" y="12250"/>
                  <a:pt x="13312" y="12156"/>
                </a:cubicBezTo>
                <a:cubicBezTo>
                  <a:pt x="13343" y="11812"/>
                  <a:pt x="13312" y="11406"/>
                  <a:pt x="13187" y="11125"/>
                </a:cubicBezTo>
                <a:close/>
                <a:moveTo>
                  <a:pt x="12750" y="9906"/>
                </a:moveTo>
                <a:lnTo>
                  <a:pt x="12750" y="9906"/>
                </a:lnTo>
                <a:cubicBezTo>
                  <a:pt x="12906" y="9968"/>
                  <a:pt x="13031" y="10000"/>
                  <a:pt x="13218" y="10000"/>
                </a:cubicBezTo>
                <a:lnTo>
                  <a:pt x="13218" y="10000"/>
                </a:lnTo>
                <a:cubicBezTo>
                  <a:pt x="13531" y="10000"/>
                  <a:pt x="13906" y="9906"/>
                  <a:pt x="14281" y="9718"/>
                </a:cubicBezTo>
                <a:cubicBezTo>
                  <a:pt x="14343" y="9687"/>
                  <a:pt x="14437" y="9656"/>
                  <a:pt x="14500" y="9593"/>
                </a:cubicBezTo>
                <a:cubicBezTo>
                  <a:pt x="14593" y="9687"/>
                  <a:pt x="14656" y="9781"/>
                  <a:pt x="14718" y="9875"/>
                </a:cubicBezTo>
                <a:cubicBezTo>
                  <a:pt x="14531" y="9968"/>
                  <a:pt x="14437" y="10062"/>
                  <a:pt x="14375" y="10093"/>
                </a:cubicBezTo>
                <a:cubicBezTo>
                  <a:pt x="14312" y="10125"/>
                  <a:pt x="14312" y="10125"/>
                  <a:pt x="14312" y="10125"/>
                </a:cubicBezTo>
                <a:cubicBezTo>
                  <a:pt x="14312" y="10156"/>
                  <a:pt x="14312" y="10156"/>
                  <a:pt x="14312" y="10156"/>
                </a:cubicBezTo>
                <a:cubicBezTo>
                  <a:pt x="14281" y="10187"/>
                  <a:pt x="14281" y="10218"/>
                  <a:pt x="14281" y="10250"/>
                </a:cubicBezTo>
                <a:cubicBezTo>
                  <a:pt x="14250" y="10250"/>
                  <a:pt x="14187" y="10218"/>
                  <a:pt x="14156" y="10218"/>
                </a:cubicBezTo>
                <a:cubicBezTo>
                  <a:pt x="13718" y="10218"/>
                  <a:pt x="13093" y="10500"/>
                  <a:pt x="12937" y="10593"/>
                </a:cubicBezTo>
                <a:cubicBezTo>
                  <a:pt x="12656" y="10437"/>
                  <a:pt x="12375" y="10312"/>
                  <a:pt x="12093" y="10218"/>
                </a:cubicBezTo>
                <a:cubicBezTo>
                  <a:pt x="12343" y="10156"/>
                  <a:pt x="12593" y="10062"/>
                  <a:pt x="12750" y="9906"/>
                </a:cubicBezTo>
                <a:close/>
                <a:moveTo>
                  <a:pt x="12437" y="8687"/>
                </a:moveTo>
                <a:lnTo>
                  <a:pt x="12437" y="8687"/>
                </a:lnTo>
                <a:cubicBezTo>
                  <a:pt x="12437" y="8906"/>
                  <a:pt x="12468" y="9125"/>
                  <a:pt x="12468" y="9375"/>
                </a:cubicBezTo>
                <a:cubicBezTo>
                  <a:pt x="12468" y="9437"/>
                  <a:pt x="12468" y="9468"/>
                  <a:pt x="12437" y="9500"/>
                </a:cubicBezTo>
                <a:cubicBezTo>
                  <a:pt x="12281" y="9656"/>
                  <a:pt x="11875" y="9750"/>
                  <a:pt x="11406" y="9750"/>
                </a:cubicBezTo>
                <a:cubicBezTo>
                  <a:pt x="10937" y="9750"/>
                  <a:pt x="10562" y="9656"/>
                  <a:pt x="10437" y="9562"/>
                </a:cubicBezTo>
                <a:cubicBezTo>
                  <a:pt x="10406" y="9500"/>
                  <a:pt x="10343" y="9375"/>
                  <a:pt x="10343" y="9187"/>
                </a:cubicBezTo>
                <a:cubicBezTo>
                  <a:pt x="10343" y="8937"/>
                  <a:pt x="10343" y="8656"/>
                  <a:pt x="10312" y="8375"/>
                </a:cubicBezTo>
                <a:cubicBezTo>
                  <a:pt x="10343" y="8062"/>
                  <a:pt x="10406" y="7751"/>
                  <a:pt x="10500" y="7469"/>
                </a:cubicBezTo>
                <a:cubicBezTo>
                  <a:pt x="10687" y="6969"/>
                  <a:pt x="10937" y="6751"/>
                  <a:pt x="11281" y="6751"/>
                </a:cubicBezTo>
                <a:cubicBezTo>
                  <a:pt x="11281" y="6751"/>
                  <a:pt x="11281" y="6751"/>
                  <a:pt x="11312" y="6751"/>
                </a:cubicBezTo>
                <a:cubicBezTo>
                  <a:pt x="12281" y="6813"/>
                  <a:pt x="12312" y="7188"/>
                  <a:pt x="12437" y="8687"/>
                </a:cubicBezTo>
                <a:close/>
                <a:moveTo>
                  <a:pt x="14406" y="8906"/>
                </a:moveTo>
                <a:lnTo>
                  <a:pt x="14406" y="8906"/>
                </a:lnTo>
                <a:cubicBezTo>
                  <a:pt x="14406" y="8968"/>
                  <a:pt x="14406" y="9000"/>
                  <a:pt x="14375" y="9062"/>
                </a:cubicBezTo>
                <a:cubicBezTo>
                  <a:pt x="14250" y="9187"/>
                  <a:pt x="13687" y="9500"/>
                  <a:pt x="13218" y="9500"/>
                </a:cubicBezTo>
                <a:cubicBezTo>
                  <a:pt x="13125" y="9500"/>
                  <a:pt x="13031" y="9468"/>
                  <a:pt x="12968" y="9437"/>
                </a:cubicBezTo>
                <a:cubicBezTo>
                  <a:pt x="12968" y="9406"/>
                  <a:pt x="12968" y="9375"/>
                  <a:pt x="12968" y="9343"/>
                </a:cubicBezTo>
                <a:cubicBezTo>
                  <a:pt x="12968" y="9093"/>
                  <a:pt x="12937" y="8843"/>
                  <a:pt x="12937" y="8656"/>
                </a:cubicBezTo>
                <a:cubicBezTo>
                  <a:pt x="12906" y="8218"/>
                  <a:pt x="12875" y="7813"/>
                  <a:pt x="12812" y="7469"/>
                </a:cubicBezTo>
                <a:cubicBezTo>
                  <a:pt x="12843" y="7157"/>
                  <a:pt x="12937" y="6907"/>
                  <a:pt x="13093" y="6719"/>
                </a:cubicBezTo>
                <a:cubicBezTo>
                  <a:pt x="13187" y="6594"/>
                  <a:pt x="13312" y="6532"/>
                  <a:pt x="13406" y="6532"/>
                </a:cubicBezTo>
                <a:cubicBezTo>
                  <a:pt x="13468" y="6532"/>
                  <a:pt x="13468" y="6532"/>
                  <a:pt x="13500" y="6532"/>
                </a:cubicBezTo>
                <a:cubicBezTo>
                  <a:pt x="13718" y="6532"/>
                  <a:pt x="13906" y="6594"/>
                  <a:pt x="14031" y="6751"/>
                </a:cubicBezTo>
                <a:cubicBezTo>
                  <a:pt x="14500" y="7251"/>
                  <a:pt x="14437" y="8468"/>
                  <a:pt x="14406" y="8906"/>
                </a:cubicBezTo>
                <a:close/>
                <a:moveTo>
                  <a:pt x="15625" y="9875"/>
                </a:moveTo>
                <a:lnTo>
                  <a:pt x="15625" y="9875"/>
                </a:lnTo>
                <a:cubicBezTo>
                  <a:pt x="15562" y="9812"/>
                  <a:pt x="15468" y="9718"/>
                  <a:pt x="15281" y="9718"/>
                </a:cubicBezTo>
                <a:cubicBezTo>
                  <a:pt x="15156" y="9562"/>
                  <a:pt x="15031" y="9375"/>
                  <a:pt x="14875" y="9218"/>
                </a:cubicBezTo>
                <a:cubicBezTo>
                  <a:pt x="14875" y="9187"/>
                  <a:pt x="14875" y="9156"/>
                  <a:pt x="14875" y="9125"/>
                </a:cubicBezTo>
                <a:cubicBezTo>
                  <a:pt x="14875" y="9093"/>
                  <a:pt x="14875" y="9031"/>
                  <a:pt x="14906" y="8968"/>
                </a:cubicBezTo>
                <a:cubicBezTo>
                  <a:pt x="14906" y="8906"/>
                  <a:pt x="14906" y="8843"/>
                  <a:pt x="14906" y="8750"/>
                </a:cubicBezTo>
                <a:cubicBezTo>
                  <a:pt x="14968" y="8750"/>
                  <a:pt x="14968" y="8781"/>
                  <a:pt x="15000" y="8781"/>
                </a:cubicBezTo>
                <a:lnTo>
                  <a:pt x="15000" y="8781"/>
                </a:lnTo>
                <a:cubicBezTo>
                  <a:pt x="15125" y="8781"/>
                  <a:pt x="15250" y="8718"/>
                  <a:pt x="15375" y="8625"/>
                </a:cubicBezTo>
                <a:cubicBezTo>
                  <a:pt x="15781" y="8343"/>
                  <a:pt x="16000" y="7282"/>
                  <a:pt x="15875" y="6594"/>
                </a:cubicBezTo>
                <a:cubicBezTo>
                  <a:pt x="15812" y="6344"/>
                  <a:pt x="15750" y="6157"/>
                  <a:pt x="15625" y="6001"/>
                </a:cubicBezTo>
                <a:cubicBezTo>
                  <a:pt x="15625" y="5469"/>
                  <a:pt x="15593" y="4844"/>
                  <a:pt x="15593" y="4094"/>
                </a:cubicBezTo>
                <a:cubicBezTo>
                  <a:pt x="15562" y="3532"/>
                  <a:pt x="15562" y="3532"/>
                  <a:pt x="15562" y="3532"/>
                </a:cubicBezTo>
                <a:cubicBezTo>
                  <a:pt x="15562" y="3188"/>
                  <a:pt x="15343" y="2563"/>
                  <a:pt x="14875" y="2094"/>
                </a:cubicBezTo>
                <a:cubicBezTo>
                  <a:pt x="13687" y="782"/>
                  <a:pt x="10812" y="32"/>
                  <a:pt x="10562" y="0"/>
                </a:cubicBezTo>
                <a:cubicBezTo>
                  <a:pt x="10500" y="0"/>
                  <a:pt x="10500" y="0"/>
                  <a:pt x="10500" y="0"/>
                </a:cubicBezTo>
                <a:cubicBezTo>
                  <a:pt x="8937" y="157"/>
                  <a:pt x="8875" y="501"/>
                  <a:pt x="8843" y="626"/>
                </a:cubicBezTo>
                <a:cubicBezTo>
                  <a:pt x="8812" y="751"/>
                  <a:pt x="8750" y="1001"/>
                  <a:pt x="8718" y="1032"/>
                </a:cubicBezTo>
                <a:cubicBezTo>
                  <a:pt x="8562" y="1626"/>
                  <a:pt x="8562" y="3188"/>
                  <a:pt x="9125" y="3407"/>
                </a:cubicBezTo>
                <a:cubicBezTo>
                  <a:pt x="9250" y="3438"/>
                  <a:pt x="9437" y="3469"/>
                  <a:pt x="9812" y="3563"/>
                </a:cubicBezTo>
                <a:cubicBezTo>
                  <a:pt x="10312" y="3626"/>
                  <a:pt x="11062" y="3782"/>
                  <a:pt x="11750" y="4001"/>
                </a:cubicBezTo>
                <a:cubicBezTo>
                  <a:pt x="11406" y="4063"/>
                  <a:pt x="11000" y="4094"/>
                  <a:pt x="10531" y="4094"/>
                </a:cubicBezTo>
                <a:cubicBezTo>
                  <a:pt x="9062" y="4094"/>
                  <a:pt x="7251" y="3813"/>
                  <a:pt x="5813" y="3594"/>
                </a:cubicBezTo>
                <a:cubicBezTo>
                  <a:pt x="4282" y="3344"/>
                  <a:pt x="3157" y="2657"/>
                  <a:pt x="2532" y="2219"/>
                </a:cubicBezTo>
                <a:cubicBezTo>
                  <a:pt x="2188" y="2001"/>
                  <a:pt x="1969" y="1876"/>
                  <a:pt x="1813" y="1844"/>
                </a:cubicBezTo>
                <a:cubicBezTo>
                  <a:pt x="1751" y="1813"/>
                  <a:pt x="1688" y="1813"/>
                  <a:pt x="1657" y="1813"/>
                </a:cubicBezTo>
                <a:cubicBezTo>
                  <a:pt x="1438" y="1813"/>
                  <a:pt x="719" y="1938"/>
                  <a:pt x="407" y="2188"/>
                </a:cubicBezTo>
                <a:cubicBezTo>
                  <a:pt x="376" y="2188"/>
                  <a:pt x="376" y="2188"/>
                  <a:pt x="344" y="2219"/>
                </a:cubicBezTo>
                <a:cubicBezTo>
                  <a:pt x="251" y="2282"/>
                  <a:pt x="0" y="2438"/>
                  <a:pt x="32" y="4126"/>
                </a:cubicBezTo>
                <a:cubicBezTo>
                  <a:pt x="63" y="4594"/>
                  <a:pt x="126" y="5782"/>
                  <a:pt x="376" y="6188"/>
                </a:cubicBezTo>
                <a:cubicBezTo>
                  <a:pt x="407" y="6251"/>
                  <a:pt x="563" y="6376"/>
                  <a:pt x="751" y="6532"/>
                </a:cubicBezTo>
                <a:cubicBezTo>
                  <a:pt x="626" y="6876"/>
                  <a:pt x="657" y="7251"/>
                  <a:pt x="813" y="7532"/>
                </a:cubicBezTo>
                <a:cubicBezTo>
                  <a:pt x="1001" y="7938"/>
                  <a:pt x="1251" y="8125"/>
                  <a:pt x="1563" y="8125"/>
                </a:cubicBezTo>
                <a:cubicBezTo>
                  <a:pt x="1688" y="8125"/>
                  <a:pt x="1782" y="8093"/>
                  <a:pt x="1876" y="8062"/>
                </a:cubicBezTo>
                <a:cubicBezTo>
                  <a:pt x="1938" y="8062"/>
                  <a:pt x="2032" y="8031"/>
                  <a:pt x="2032" y="8062"/>
                </a:cubicBezTo>
                <a:cubicBezTo>
                  <a:pt x="2094" y="8062"/>
                  <a:pt x="2157" y="8125"/>
                  <a:pt x="2251" y="8218"/>
                </a:cubicBezTo>
                <a:cubicBezTo>
                  <a:pt x="2407" y="8375"/>
                  <a:pt x="2657" y="8593"/>
                  <a:pt x="3094" y="8593"/>
                </a:cubicBezTo>
                <a:lnTo>
                  <a:pt x="3094" y="8593"/>
                </a:lnTo>
                <a:cubicBezTo>
                  <a:pt x="3157" y="8593"/>
                  <a:pt x="3188" y="8593"/>
                  <a:pt x="3219" y="8593"/>
                </a:cubicBezTo>
                <a:cubicBezTo>
                  <a:pt x="3313" y="8593"/>
                  <a:pt x="3376" y="8562"/>
                  <a:pt x="3469" y="8468"/>
                </a:cubicBezTo>
                <a:cubicBezTo>
                  <a:pt x="3657" y="8843"/>
                  <a:pt x="3876" y="9031"/>
                  <a:pt x="4157" y="9031"/>
                </a:cubicBezTo>
                <a:cubicBezTo>
                  <a:pt x="4282" y="9031"/>
                  <a:pt x="4376" y="9031"/>
                  <a:pt x="4438" y="9000"/>
                </a:cubicBezTo>
                <a:cubicBezTo>
                  <a:pt x="4501" y="8968"/>
                  <a:pt x="4532" y="8968"/>
                  <a:pt x="4594" y="8968"/>
                </a:cubicBezTo>
                <a:cubicBezTo>
                  <a:pt x="4626" y="8968"/>
                  <a:pt x="4688" y="9031"/>
                  <a:pt x="4751" y="9093"/>
                </a:cubicBezTo>
                <a:cubicBezTo>
                  <a:pt x="4907" y="9250"/>
                  <a:pt x="5157" y="9468"/>
                  <a:pt x="5532" y="9468"/>
                </a:cubicBezTo>
                <a:lnTo>
                  <a:pt x="5532" y="9468"/>
                </a:lnTo>
                <a:cubicBezTo>
                  <a:pt x="5563" y="9468"/>
                  <a:pt x="5626" y="9468"/>
                  <a:pt x="5688" y="9468"/>
                </a:cubicBezTo>
                <a:cubicBezTo>
                  <a:pt x="5782" y="9468"/>
                  <a:pt x="5938" y="9343"/>
                  <a:pt x="6032" y="9218"/>
                </a:cubicBezTo>
                <a:cubicBezTo>
                  <a:pt x="6344" y="9906"/>
                  <a:pt x="7126" y="10218"/>
                  <a:pt x="7188" y="10218"/>
                </a:cubicBezTo>
                <a:cubicBezTo>
                  <a:pt x="7251" y="10250"/>
                  <a:pt x="7251" y="10250"/>
                  <a:pt x="7251" y="10250"/>
                </a:cubicBezTo>
                <a:cubicBezTo>
                  <a:pt x="7344" y="10218"/>
                  <a:pt x="7344" y="10218"/>
                  <a:pt x="7344" y="10218"/>
                </a:cubicBezTo>
                <a:cubicBezTo>
                  <a:pt x="7376" y="10187"/>
                  <a:pt x="7782" y="10031"/>
                  <a:pt x="8093" y="9687"/>
                </a:cubicBezTo>
                <a:cubicBezTo>
                  <a:pt x="8406" y="9968"/>
                  <a:pt x="9031" y="10000"/>
                  <a:pt x="9625" y="10000"/>
                </a:cubicBezTo>
                <a:cubicBezTo>
                  <a:pt x="9718" y="10000"/>
                  <a:pt x="9781" y="10000"/>
                  <a:pt x="9843" y="10000"/>
                </a:cubicBezTo>
                <a:lnTo>
                  <a:pt x="9843" y="10000"/>
                </a:lnTo>
                <a:cubicBezTo>
                  <a:pt x="9937" y="10000"/>
                  <a:pt x="10031" y="9968"/>
                  <a:pt x="10093" y="9906"/>
                </a:cubicBezTo>
                <a:cubicBezTo>
                  <a:pt x="10093" y="9906"/>
                  <a:pt x="10125" y="9937"/>
                  <a:pt x="10156" y="9937"/>
                </a:cubicBezTo>
                <a:cubicBezTo>
                  <a:pt x="10156" y="9968"/>
                  <a:pt x="10187" y="9968"/>
                  <a:pt x="10187" y="10000"/>
                </a:cubicBezTo>
                <a:cubicBezTo>
                  <a:pt x="10250" y="10093"/>
                  <a:pt x="10343" y="10187"/>
                  <a:pt x="10437" y="10218"/>
                </a:cubicBezTo>
                <a:cubicBezTo>
                  <a:pt x="10531" y="10250"/>
                  <a:pt x="10687" y="10281"/>
                  <a:pt x="10875" y="10343"/>
                </a:cubicBezTo>
                <a:cubicBezTo>
                  <a:pt x="11062" y="10406"/>
                  <a:pt x="11312" y="10468"/>
                  <a:pt x="11562" y="10562"/>
                </a:cubicBezTo>
                <a:cubicBezTo>
                  <a:pt x="11437" y="10562"/>
                  <a:pt x="11312" y="10593"/>
                  <a:pt x="11312" y="10593"/>
                </a:cubicBezTo>
                <a:cubicBezTo>
                  <a:pt x="11187" y="10625"/>
                  <a:pt x="11187" y="10625"/>
                  <a:pt x="11187" y="10625"/>
                </a:cubicBezTo>
                <a:cubicBezTo>
                  <a:pt x="11125" y="10718"/>
                  <a:pt x="11125" y="10718"/>
                  <a:pt x="11125" y="10718"/>
                </a:cubicBezTo>
                <a:cubicBezTo>
                  <a:pt x="11125" y="10750"/>
                  <a:pt x="11125" y="10750"/>
                  <a:pt x="11125" y="10750"/>
                </a:cubicBezTo>
                <a:cubicBezTo>
                  <a:pt x="11093" y="10750"/>
                  <a:pt x="11093" y="10718"/>
                  <a:pt x="11093" y="10718"/>
                </a:cubicBezTo>
                <a:cubicBezTo>
                  <a:pt x="10937" y="10625"/>
                  <a:pt x="10718" y="10562"/>
                  <a:pt x="10375" y="10562"/>
                </a:cubicBezTo>
                <a:cubicBezTo>
                  <a:pt x="9875" y="10562"/>
                  <a:pt x="9281" y="10656"/>
                  <a:pt x="9250" y="10687"/>
                </a:cubicBezTo>
                <a:cubicBezTo>
                  <a:pt x="9156" y="10687"/>
                  <a:pt x="9156" y="10687"/>
                  <a:pt x="9156" y="10687"/>
                </a:cubicBezTo>
                <a:cubicBezTo>
                  <a:pt x="9093" y="10781"/>
                  <a:pt x="9093" y="10781"/>
                  <a:pt x="9093" y="10781"/>
                </a:cubicBezTo>
                <a:cubicBezTo>
                  <a:pt x="9062" y="10843"/>
                  <a:pt x="9031" y="10875"/>
                  <a:pt x="9000" y="10937"/>
                </a:cubicBezTo>
                <a:cubicBezTo>
                  <a:pt x="8750" y="10750"/>
                  <a:pt x="8375" y="10468"/>
                  <a:pt x="8312" y="10437"/>
                </a:cubicBezTo>
                <a:cubicBezTo>
                  <a:pt x="8250" y="10375"/>
                  <a:pt x="8250" y="10375"/>
                  <a:pt x="8250" y="10375"/>
                </a:cubicBezTo>
                <a:cubicBezTo>
                  <a:pt x="8156" y="10375"/>
                  <a:pt x="8156" y="10375"/>
                  <a:pt x="8156" y="10375"/>
                </a:cubicBezTo>
                <a:cubicBezTo>
                  <a:pt x="7782" y="10406"/>
                  <a:pt x="7532" y="10531"/>
                  <a:pt x="7376" y="10718"/>
                </a:cubicBezTo>
                <a:cubicBezTo>
                  <a:pt x="7251" y="10593"/>
                  <a:pt x="7094" y="10531"/>
                  <a:pt x="6907" y="10531"/>
                </a:cubicBezTo>
                <a:cubicBezTo>
                  <a:pt x="6844" y="10531"/>
                  <a:pt x="6751" y="10531"/>
                  <a:pt x="6688" y="10562"/>
                </a:cubicBezTo>
                <a:cubicBezTo>
                  <a:pt x="6657" y="10562"/>
                  <a:pt x="6626" y="10593"/>
                  <a:pt x="6594" y="10593"/>
                </a:cubicBezTo>
                <a:cubicBezTo>
                  <a:pt x="6563" y="10562"/>
                  <a:pt x="6501" y="10531"/>
                  <a:pt x="6469" y="10468"/>
                </a:cubicBezTo>
                <a:cubicBezTo>
                  <a:pt x="6344" y="10343"/>
                  <a:pt x="6126" y="10156"/>
                  <a:pt x="5688" y="10187"/>
                </a:cubicBezTo>
                <a:cubicBezTo>
                  <a:pt x="5657" y="10187"/>
                  <a:pt x="5626" y="10218"/>
                  <a:pt x="5594" y="10218"/>
                </a:cubicBezTo>
                <a:cubicBezTo>
                  <a:pt x="5594" y="10187"/>
                  <a:pt x="5594" y="10156"/>
                  <a:pt x="5563" y="10125"/>
                </a:cubicBezTo>
                <a:cubicBezTo>
                  <a:pt x="5407" y="9750"/>
                  <a:pt x="5188" y="9593"/>
                  <a:pt x="4907" y="9593"/>
                </a:cubicBezTo>
                <a:cubicBezTo>
                  <a:pt x="4813" y="9593"/>
                  <a:pt x="4719" y="9593"/>
                  <a:pt x="4657" y="9625"/>
                </a:cubicBezTo>
                <a:cubicBezTo>
                  <a:pt x="4626" y="9656"/>
                  <a:pt x="4563" y="9656"/>
                  <a:pt x="4563" y="9656"/>
                </a:cubicBezTo>
                <a:cubicBezTo>
                  <a:pt x="4501" y="9625"/>
                  <a:pt x="4469" y="9562"/>
                  <a:pt x="4407" y="9531"/>
                </a:cubicBezTo>
                <a:cubicBezTo>
                  <a:pt x="4251" y="9375"/>
                  <a:pt x="4001" y="9125"/>
                  <a:pt x="3532" y="9187"/>
                </a:cubicBezTo>
                <a:cubicBezTo>
                  <a:pt x="3469" y="9187"/>
                  <a:pt x="3438" y="9218"/>
                  <a:pt x="3344" y="9281"/>
                </a:cubicBezTo>
                <a:cubicBezTo>
                  <a:pt x="3188" y="8968"/>
                  <a:pt x="2969" y="8812"/>
                  <a:pt x="2688" y="8812"/>
                </a:cubicBezTo>
                <a:cubicBezTo>
                  <a:pt x="2594" y="8812"/>
                  <a:pt x="2469" y="8843"/>
                  <a:pt x="2407" y="8875"/>
                </a:cubicBezTo>
                <a:cubicBezTo>
                  <a:pt x="2376" y="8906"/>
                  <a:pt x="2313" y="8937"/>
                  <a:pt x="2282" y="8937"/>
                </a:cubicBezTo>
                <a:lnTo>
                  <a:pt x="2282" y="8937"/>
                </a:lnTo>
                <a:cubicBezTo>
                  <a:pt x="2219" y="8781"/>
                  <a:pt x="2188" y="8812"/>
                  <a:pt x="2094" y="8781"/>
                </a:cubicBezTo>
                <a:cubicBezTo>
                  <a:pt x="1907" y="8593"/>
                  <a:pt x="1688" y="8312"/>
                  <a:pt x="1188" y="8375"/>
                </a:cubicBezTo>
                <a:cubicBezTo>
                  <a:pt x="969" y="8406"/>
                  <a:pt x="782" y="8656"/>
                  <a:pt x="626" y="8968"/>
                </a:cubicBezTo>
                <a:cubicBezTo>
                  <a:pt x="532" y="8937"/>
                  <a:pt x="438" y="8968"/>
                  <a:pt x="376" y="9000"/>
                </a:cubicBezTo>
                <a:cubicBezTo>
                  <a:pt x="282" y="9062"/>
                  <a:pt x="32" y="9218"/>
                  <a:pt x="63" y="10906"/>
                </a:cubicBezTo>
                <a:cubicBezTo>
                  <a:pt x="94" y="11406"/>
                  <a:pt x="157" y="12562"/>
                  <a:pt x="407" y="12968"/>
                </a:cubicBezTo>
                <a:cubicBezTo>
                  <a:pt x="782" y="13531"/>
                  <a:pt x="5313" y="15906"/>
                  <a:pt x="10187" y="15906"/>
                </a:cubicBezTo>
                <a:cubicBezTo>
                  <a:pt x="11500" y="15906"/>
                  <a:pt x="12812" y="15718"/>
                  <a:pt x="14093" y="15312"/>
                </a:cubicBezTo>
                <a:cubicBezTo>
                  <a:pt x="15562" y="14843"/>
                  <a:pt x="15718" y="14093"/>
                  <a:pt x="15687" y="12093"/>
                </a:cubicBezTo>
                <a:cubicBezTo>
                  <a:pt x="15750" y="12000"/>
                  <a:pt x="15812" y="11906"/>
                  <a:pt x="15843" y="11750"/>
                </a:cubicBezTo>
                <a:cubicBezTo>
                  <a:pt x="16031" y="11156"/>
                  <a:pt x="15843" y="10125"/>
                  <a:pt x="15625" y="98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41" name="Group 71"/>
          <p:cNvGrpSpPr/>
          <p:nvPr/>
        </p:nvGrpSpPr>
        <p:grpSpPr>
          <a:xfrm>
            <a:off x="779412" y="3528060"/>
            <a:ext cx="709786" cy="761301"/>
            <a:chOff x="2093913" y="566738"/>
            <a:chExt cx="5905500" cy="6334125"/>
          </a:xfrm>
          <a:solidFill>
            <a:schemeClr val="bg1"/>
          </a:solidFill>
        </p:grpSpPr>
        <p:sp>
          <p:nvSpPr>
            <p:cNvPr id="42" name="Freeform 1"/>
            <p:cNvSpPr>
              <a:spLocks noChangeArrowheads="1"/>
            </p:cNvSpPr>
            <p:nvPr/>
          </p:nvSpPr>
          <p:spPr bwMode="auto">
            <a:xfrm>
              <a:off x="2093913" y="3222625"/>
              <a:ext cx="5781675" cy="3341688"/>
            </a:xfrm>
            <a:custGeom>
              <a:avLst/>
              <a:gdLst>
                <a:gd name="T0" fmla="*/ 344 w 16062"/>
                <a:gd name="T1" fmla="*/ 1500 h 9282"/>
                <a:gd name="T2" fmla="*/ 344 w 16062"/>
                <a:gd name="T3" fmla="*/ 1500 h 9282"/>
                <a:gd name="T4" fmla="*/ 344 w 16062"/>
                <a:gd name="T5" fmla="*/ 313 h 9282"/>
                <a:gd name="T6" fmla="*/ 1531 w 16062"/>
                <a:gd name="T7" fmla="*/ 313 h 9282"/>
                <a:gd name="T8" fmla="*/ 5750 w 16062"/>
                <a:gd name="T9" fmla="*/ 4531 h 9282"/>
                <a:gd name="T10" fmla="*/ 12155 w 16062"/>
                <a:gd name="T11" fmla="*/ 4531 h 9282"/>
                <a:gd name="T12" fmla="*/ 12749 w 16062"/>
                <a:gd name="T13" fmla="*/ 4781 h 9282"/>
                <a:gd name="T14" fmla="*/ 15718 w 16062"/>
                <a:gd name="T15" fmla="*/ 7781 h 9282"/>
                <a:gd name="T16" fmla="*/ 15718 w 16062"/>
                <a:gd name="T17" fmla="*/ 8968 h 9282"/>
                <a:gd name="T18" fmla="*/ 14530 w 16062"/>
                <a:gd name="T19" fmla="*/ 8968 h 9282"/>
                <a:gd name="T20" fmla="*/ 11811 w 16062"/>
                <a:gd name="T21" fmla="*/ 6218 h 9282"/>
                <a:gd name="T22" fmla="*/ 5406 w 16062"/>
                <a:gd name="T23" fmla="*/ 6218 h 9282"/>
                <a:gd name="T24" fmla="*/ 4812 w 16062"/>
                <a:gd name="T25" fmla="*/ 5968 h 9282"/>
                <a:gd name="T26" fmla="*/ 344 w 16062"/>
                <a:gd name="T27" fmla="*/ 1500 h 9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062" h="9282">
                  <a:moveTo>
                    <a:pt x="344" y="1500"/>
                  </a:moveTo>
                  <a:lnTo>
                    <a:pt x="344" y="1500"/>
                  </a:lnTo>
                  <a:cubicBezTo>
                    <a:pt x="0" y="1188"/>
                    <a:pt x="0" y="657"/>
                    <a:pt x="344" y="313"/>
                  </a:cubicBezTo>
                  <a:cubicBezTo>
                    <a:pt x="656" y="0"/>
                    <a:pt x="1219" y="0"/>
                    <a:pt x="1531" y="313"/>
                  </a:cubicBezTo>
                  <a:cubicBezTo>
                    <a:pt x="5750" y="4531"/>
                    <a:pt x="5750" y="4531"/>
                    <a:pt x="5750" y="4531"/>
                  </a:cubicBezTo>
                  <a:cubicBezTo>
                    <a:pt x="12155" y="4531"/>
                    <a:pt x="12155" y="4531"/>
                    <a:pt x="12155" y="4531"/>
                  </a:cubicBezTo>
                  <a:cubicBezTo>
                    <a:pt x="12374" y="4531"/>
                    <a:pt x="12593" y="4624"/>
                    <a:pt x="12749" y="4781"/>
                  </a:cubicBezTo>
                  <a:cubicBezTo>
                    <a:pt x="15718" y="7781"/>
                    <a:pt x="15718" y="7781"/>
                    <a:pt x="15718" y="7781"/>
                  </a:cubicBezTo>
                  <a:cubicBezTo>
                    <a:pt x="16061" y="8093"/>
                    <a:pt x="16061" y="8624"/>
                    <a:pt x="15718" y="8968"/>
                  </a:cubicBezTo>
                  <a:cubicBezTo>
                    <a:pt x="15405" y="9281"/>
                    <a:pt x="14874" y="9281"/>
                    <a:pt x="14530" y="8968"/>
                  </a:cubicBezTo>
                  <a:cubicBezTo>
                    <a:pt x="11811" y="6218"/>
                    <a:pt x="11811" y="6218"/>
                    <a:pt x="11811" y="6218"/>
                  </a:cubicBezTo>
                  <a:cubicBezTo>
                    <a:pt x="5406" y="6218"/>
                    <a:pt x="5406" y="6218"/>
                    <a:pt x="5406" y="6218"/>
                  </a:cubicBezTo>
                  <a:cubicBezTo>
                    <a:pt x="5187" y="6218"/>
                    <a:pt x="4969" y="6156"/>
                    <a:pt x="4812" y="5968"/>
                  </a:cubicBezTo>
                  <a:lnTo>
                    <a:pt x="344" y="150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" name="Freeform 2"/>
            <p:cNvSpPr>
              <a:spLocks noChangeArrowheads="1"/>
            </p:cNvSpPr>
            <p:nvPr/>
          </p:nvSpPr>
          <p:spPr bwMode="auto">
            <a:xfrm>
              <a:off x="4445000" y="566738"/>
              <a:ext cx="1249363" cy="1328737"/>
            </a:xfrm>
            <a:custGeom>
              <a:avLst/>
              <a:gdLst>
                <a:gd name="T0" fmla="*/ 2562 w 3469"/>
                <a:gd name="T1" fmla="*/ 3282 h 3689"/>
                <a:gd name="T2" fmla="*/ 2562 w 3469"/>
                <a:gd name="T3" fmla="*/ 3282 h 3689"/>
                <a:gd name="T4" fmla="*/ 469 w 3469"/>
                <a:gd name="T5" fmla="*/ 2594 h 3689"/>
                <a:gd name="T6" fmla="*/ 906 w 3469"/>
                <a:gd name="T7" fmla="*/ 407 h 3689"/>
                <a:gd name="T8" fmla="*/ 3030 w 3469"/>
                <a:gd name="T9" fmla="*/ 1125 h 3689"/>
                <a:gd name="T10" fmla="*/ 2562 w 3469"/>
                <a:gd name="T11" fmla="*/ 3282 h 3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69" h="3689">
                  <a:moveTo>
                    <a:pt x="2562" y="3282"/>
                  </a:moveTo>
                  <a:lnTo>
                    <a:pt x="2562" y="3282"/>
                  </a:lnTo>
                  <a:cubicBezTo>
                    <a:pt x="1874" y="3688"/>
                    <a:pt x="938" y="3375"/>
                    <a:pt x="469" y="2594"/>
                  </a:cubicBezTo>
                  <a:cubicBezTo>
                    <a:pt x="0" y="1782"/>
                    <a:pt x="219" y="813"/>
                    <a:pt x="906" y="407"/>
                  </a:cubicBezTo>
                  <a:cubicBezTo>
                    <a:pt x="1625" y="0"/>
                    <a:pt x="2562" y="313"/>
                    <a:pt x="3030" y="1125"/>
                  </a:cubicBezTo>
                  <a:cubicBezTo>
                    <a:pt x="3468" y="1907"/>
                    <a:pt x="3280" y="2875"/>
                    <a:pt x="2562" y="328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4" name="Freeform 3"/>
            <p:cNvSpPr>
              <a:spLocks noChangeArrowheads="1"/>
            </p:cNvSpPr>
            <p:nvPr/>
          </p:nvSpPr>
          <p:spPr bwMode="auto">
            <a:xfrm>
              <a:off x="2611438" y="2389188"/>
              <a:ext cx="1216025" cy="1260475"/>
            </a:xfrm>
            <a:custGeom>
              <a:avLst/>
              <a:gdLst>
                <a:gd name="T0" fmla="*/ 2907 w 3376"/>
                <a:gd name="T1" fmla="*/ 2937 h 3501"/>
                <a:gd name="T2" fmla="*/ 2907 w 3376"/>
                <a:gd name="T3" fmla="*/ 2937 h 3501"/>
                <a:gd name="T4" fmla="*/ 3250 w 3376"/>
                <a:gd name="T5" fmla="*/ 2406 h 3501"/>
                <a:gd name="T6" fmla="*/ 2282 w 3376"/>
                <a:gd name="T7" fmla="*/ 2406 h 3501"/>
                <a:gd name="T8" fmla="*/ 2782 w 3376"/>
                <a:gd name="T9" fmla="*/ 719 h 3501"/>
                <a:gd name="T10" fmla="*/ 563 w 3376"/>
                <a:gd name="T11" fmla="*/ 562 h 3501"/>
                <a:gd name="T12" fmla="*/ 688 w 3376"/>
                <a:gd name="T13" fmla="*/ 2781 h 3501"/>
                <a:gd name="T14" fmla="*/ 2907 w 3376"/>
                <a:gd name="T15" fmla="*/ 2937 h 3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76" h="3501">
                  <a:moveTo>
                    <a:pt x="2907" y="2937"/>
                  </a:moveTo>
                  <a:lnTo>
                    <a:pt x="2907" y="2937"/>
                  </a:lnTo>
                  <a:cubicBezTo>
                    <a:pt x="3063" y="2781"/>
                    <a:pt x="3157" y="2594"/>
                    <a:pt x="3250" y="2406"/>
                  </a:cubicBezTo>
                  <a:cubicBezTo>
                    <a:pt x="3375" y="2031"/>
                    <a:pt x="2563" y="2750"/>
                    <a:pt x="2282" y="2406"/>
                  </a:cubicBezTo>
                  <a:cubicBezTo>
                    <a:pt x="1719" y="1750"/>
                    <a:pt x="2938" y="844"/>
                    <a:pt x="2782" y="719"/>
                  </a:cubicBezTo>
                  <a:cubicBezTo>
                    <a:pt x="2125" y="62"/>
                    <a:pt x="1157" y="0"/>
                    <a:pt x="563" y="562"/>
                  </a:cubicBezTo>
                  <a:cubicBezTo>
                    <a:pt x="0" y="1156"/>
                    <a:pt x="63" y="2156"/>
                    <a:pt x="688" y="2781"/>
                  </a:cubicBezTo>
                  <a:cubicBezTo>
                    <a:pt x="1344" y="3437"/>
                    <a:pt x="2344" y="3500"/>
                    <a:pt x="2907" y="293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5" name="Freeform 4"/>
            <p:cNvSpPr>
              <a:spLocks noChangeArrowheads="1"/>
            </p:cNvSpPr>
            <p:nvPr/>
          </p:nvSpPr>
          <p:spPr bwMode="auto">
            <a:xfrm>
              <a:off x="3578225" y="3402013"/>
              <a:ext cx="4421188" cy="2273300"/>
            </a:xfrm>
            <a:custGeom>
              <a:avLst/>
              <a:gdLst>
                <a:gd name="T0" fmla="*/ 500 w 12281"/>
                <a:gd name="T1" fmla="*/ 2249 h 6313"/>
                <a:gd name="T2" fmla="*/ 500 w 12281"/>
                <a:gd name="T3" fmla="*/ 2249 h 6313"/>
                <a:gd name="T4" fmla="*/ 500 w 12281"/>
                <a:gd name="T5" fmla="*/ 469 h 6313"/>
                <a:gd name="T6" fmla="*/ 2281 w 12281"/>
                <a:gd name="T7" fmla="*/ 500 h 6313"/>
                <a:gd name="T8" fmla="*/ 3781 w 12281"/>
                <a:gd name="T9" fmla="*/ 1187 h 6313"/>
                <a:gd name="T10" fmla="*/ 11968 w 12281"/>
                <a:gd name="T11" fmla="*/ 4843 h 6313"/>
                <a:gd name="T12" fmla="*/ 11874 w 12281"/>
                <a:gd name="T13" fmla="*/ 6031 h 6313"/>
                <a:gd name="T14" fmla="*/ 10686 w 12281"/>
                <a:gd name="T15" fmla="*/ 5937 h 6313"/>
                <a:gd name="T16" fmla="*/ 8968 w 12281"/>
                <a:gd name="T17" fmla="*/ 4218 h 6313"/>
                <a:gd name="T18" fmla="*/ 7624 w 12281"/>
                <a:gd name="T19" fmla="*/ 3718 h 6313"/>
                <a:gd name="T20" fmla="*/ 3500 w 12281"/>
                <a:gd name="T21" fmla="*/ 3718 h 6313"/>
                <a:gd name="T22" fmla="*/ 500 w 12281"/>
                <a:gd name="T23" fmla="*/ 2249 h 6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81" h="6313">
                  <a:moveTo>
                    <a:pt x="500" y="2249"/>
                  </a:moveTo>
                  <a:lnTo>
                    <a:pt x="500" y="2249"/>
                  </a:lnTo>
                  <a:cubicBezTo>
                    <a:pt x="0" y="1781"/>
                    <a:pt x="0" y="969"/>
                    <a:pt x="500" y="469"/>
                  </a:cubicBezTo>
                  <a:cubicBezTo>
                    <a:pt x="1000" y="0"/>
                    <a:pt x="1812" y="0"/>
                    <a:pt x="2281" y="500"/>
                  </a:cubicBezTo>
                  <a:cubicBezTo>
                    <a:pt x="2719" y="907"/>
                    <a:pt x="3219" y="1156"/>
                    <a:pt x="3781" y="1187"/>
                  </a:cubicBezTo>
                  <a:cubicBezTo>
                    <a:pt x="8374" y="1499"/>
                    <a:pt x="9280" y="1781"/>
                    <a:pt x="11968" y="4843"/>
                  </a:cubicBezTo>
                  <a:cubicBezTo>
                    <a:pt x="12280" y="5187"/>
                    <a:pt x="12218" y="5718"/>
                    <a:pt x="11874" y="6031"/>
                  </a:cubicBezTo>
                  <a:cubicBezTo>
                    <a:pt x="11530" y="6312"/>
                    <a:pt x="10999" y="6281"/>
                    <a:pt x="10686" y="5937"/>
                  </a:cubicBezTo>
                  <a:cubicBezTo>
                    <a:pt x="8968" y="4218"/>
                    <a:pt x="8968" y="4218"/>
                    <a:pt x="8968" y="4218"/>
                  </a:cubicBezTo>
                  <a:cubicBezTo>
                    <a:pt x="8436" y="3687"/>
                    <a:pt x="8124" y="3718"/>
                    <a:pt x="7624" y="3718"/>
                  </a:cubicBezTo>
                  <a:cubicBezTo>
                    <a:pt x="3500" y="3718"/>
                    <a:pt x="3500" y="3718"/>
                    <a:pt x="3500" y="3718"/>
                  </a:cubicBezTo>
                  <a:cubicBezTo>
                    <a:pt x="2437" y="3718"/>
                    <a:pt x="1500" y="3249"/>
                    <a:pt x="500" y="224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6" name="Freeform 5"/>
            <p:cNvSpPr>
              <a:spLocks noChangeArrowheads="1"/>
            </p:cNvSpPr>
            <p:nvPr/>
          </p:nvSpPr>
          <p:spPr bwMode="auto">
            <a:xfrm>
              <a:off x="4040188" y="1893888"/>
              <a:ext cx="2295525" cy="1957387"/>
            </a:xfrm>
            <a:custGeom>
              <a:avLst/>
              <a:gdLst>
                <a:gd name="T0" fmla="*/ 3343 w 6375"/>
                <a:gd name="T1" fmla="*/ 2531 h 5437"/>
                <a:gd name="T2" fmla="*/ 3343 w 6375"/>
                <a:gd name="T3" fmla="*/ 2531 h 5437"/>
                <a:gd name="T4" fmla="*/ 813 w 6375"/>
                <a:gd name="T5" fmla="*/ 3437 h 5437"/>
                <a:gd name="T6" fmla="*/ 63 w 6375"/>
                <a:gd name="T7" fmla="*/ 2844 h 5437"/>
                <a:gd name="T8" fmla="*/ 656 w 6375"/>
                <a:gd name="T9" fmla="*/ 2062 h 5437"/>
                <a:gd name="T10" fmla="*/ 4093 w 6375"/>
                <a:gd name="T11" fmla="*/ 187 h 5437"/>
                <a:gd name="T12" fmla="*/ 5593 w 6375"/>
                <a:gd name="T13" fmla="*/ 1094 h 5437"/>
                <a:gd name="T14" fmla="*/ 6124 w 6375"/>
                <a:gd name="T15" fmla="*/ 3687 h 5437"/>
                <a:gd name="T16" fmla="*/ 6374 w 6375"/>
                <a:gd name="T17" fmla="*/ 5436 h 5437"/>
                <a:gd name="T18" fmla="*/ 5593 w 6375"/>
                <a:gd name="T19" fmla="*/ 5280 h 5437"/>
                <a:gd name="T20" fmla="*/ 3780 w 6375"/>
                <a:gd name="T21" fmla="*/ 5062 h 5437"/>
                <a:gd name="T22" fmla="*/ 3655 w 6375"/>
                <a:gd name="T23" fmla="*/ 4094 h 5437"/>
                <a:gd name="T24" fmla="*/ 3343 w 6375"/>
                <a:gd name="T25" fmla="*/ 2531 h 5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75" h="5437">
                  <a:moveTo>
                    <a:pt x="3343" y="2531"/>
                  </a:moveTo>
                  <a:lnTo>
                    <a:pt x="3343" y="2531"/>
                  </a:lnTo>
                  <a:cubicBezTo>
                    <a:pt x="2500" y="3062"/>
                    <a:pt x="1844" y="3281"/>
                    <a:pt x="813" y="3437"/>
                  </a:cubicBezTo>
                  <a:cubicBezTo>
                    <a:pt x="438" y="3469"/>
                    <a:pt x="94" y="3219"/>
                    <a:pt x="63" y="2844"/>
                  </a:cubicBezTo>
                  <a:cubicBezTo>
                    <a:pt x="0" y="2469"/>
                    <a:pt x="281" y="2125"/>
                    <a:pt x="656" y="2062"/>
                  </a:cubicBezTo>
                  <a:cubicBezTo>
                    <a:pt x="2781" y="1781"/>
                    <a:pt x="3249" y="375"/>
                    <a:pt x="4093" y="187"/>
                  </a:cubicBezTo>
                  <a:cubicBezTo>
                    <a:pt x="4749" y="0"/>
                    <a:pt x="5437" y="437"/>
                    <a:pt x="5593" y="1094"/>
                  </a:cubicBezTo>
                  <a:cubicBezTo>
                    <a:pt x="5812" y="1969"/>
                    <a:pt x="5999" y="2844"/>
                    <a:pt x="6124" y="3687"/>
                  </a:cubicBezTo>
                  <a:cubicBezTo>
                    <a:pt x="6218" y="4281"/>
                    <a:pt x="6312" y="4875"/>
                    <a:pt x="6374" y="5436"/>
                  </a:cubicBezTo>
                  <a:cubicBezTo>
                    <a:pt x="6124" y="5374"/>
                    <a:pt x="5843" y="5311"/>
                    <a:pt x="5593" y="5280"/>
                  </a:cubicBezTo>
                  <a:cubicBezTo>
                    <a:pt x="4999" y="5156"/>
                    <a:pt x="4405" y="5094"/>
                    <a:pt x="3780" y="5062"/>
                  </a:cubicBezTo>
                  <a:cubicBezTo>
                    <a:pt x="3749" y="4750"/>
                    <a:pt x="3687" y="4406"/>
                    <a:pt x="3655" y="4094"/>
                  </a:cubicBezTo>
                  <a:cubicBezTo>
                    <a:pt x="3562" y="3594"/>
                    <a:pt x="3468" y="3062"/>
                    <a:pt x="3343" y="25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7" name="Freeform 6"/>
            <p:cNvSpPr>
              <a:spLocks noChangeArrowheads="1"/>
            </p:cNvSpPr>
            <p:nvPr/>
          </p:nvSpPr>
          <p:spPr bwMode="auto">
            <a:xfrm>
              <a:off x="4243388" y="5538788"/>
              <a:ext cx="1901825" cy="1362075"/>
            </a:xfrm>
            <a:custGeom>
              <a:avLst/>
              <a:gdLst>
                <a:gd name="T0" fmla="*/ 0 w 5281"/>
                <a:gd name="T1" fmla="*/ 0 h 3782"/>
                <a:gd name="T2" fmla="*/ 0 w 5281"/>
                <a:gd name="T3" fmla="*/ 0 h 3782"/>
                <a:gd name="T4" fmla="*/ 5280 w 5281"/>
                <a:gd name="T5" fmla="*/ 0 h 3782"/>
                <a:gd name="T6" fmla="*/ 3155 w 5281"/>
                <a:gd name="T7" fmla="*/ 1812 h 3782"/>
                <a:gd name="T8" fmla="*/ 5280 w 5281"/>
                <a:gd name="T9" fmla="*/ 3781 h 3782"/>
                <a:gd name="T10" fmla="*/ 0 w 5281"/>
                <a:gd name="T11" fmla="*/ 3781 h 3782"/>
                <a:gd name="T12" fmla="*/ 2093 w 5281"/>
                <a:gd name="T13" fmla="*/ 1812 h 3782"/>
                <a:gd name="T14" fmla="*/ 0 w 5281"/>
                <a:gd name="T15" fmla="*/ 0 h 3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81" h="3782">
                  <a:moveTo>
                    <a:pt x="0" y="0"/>
                  </a:moveTo>
                  <a:lnTo>
                    <a:pt x="0" y="0"/>
                  </a:lnTo>
                  <a:cubicBezTo>
                    <a:pt x="5280" y="0"/>
                    <a:pt x="5280" y="0"/>
                    <a:pt x="5280" y="0"/>
                  </a:cubicBezTo>
                  <a:cubicBezTo>
                    <a:pt x="4092" y="219"/>
                    <a:pt x="3155" y="1125"/>
                    <a:pt x="3155" y="1812"/>
                  </a:cubicBezTo>
                  <a:cubicBezTo>
                    <a:pt x="3155" y="3719"/>
                    <a:pt x="5280" y="2594"/>
                    <a:pt x="5280" y="3781"/>
                  </a:cubicBezTo>
                  <a:cubicBezTo>
                    <a:pt x="0" y="3781"/>
                    <a:pt x="0" y="3781"/>
                    <a:pt x="0" y="3781"/>
                  </a:cubicBezTo>
                  <a:cubicBezTo>
                    <a:pt x="0" y="2594"/>
                    <a:pt x="2093" y="3719"/>
                    <a:pt x="2093" y="1812"/>
                  </a:cubicBezTo>
                  <a:cubicBezTo>
                    <a:pt x="2093" y="1125"/>
                    <a:pt x="1156" y="219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674981" y="2026425"/>
            <a:ext cx="988341" cy="629539"/>
            <a:chOff x="660400" y="1719582"/>
            <a:chExt cx="1276110" cy="812836"/>
          </a:xfrm>
          <a:solidFill>
            <a:schemeClr val="bg1"/>
          </a:solidFill>
        </p:grpSpPr>
        <p:sp>
          <p:nvSpPr>
            <p:cNvPr id="49" name="Freeform 1"/>
            <p:cNvSpPr>
              <a:spLocks noChangeArrowheads="1"/>
            </p:cNvSpPr>
            <p:nvPr/>
          </p:nvSpPr>
          <p:spPr bwMode="auto">
            <a:xfrm>
              <a:off x="677334" y="1719582"/>
              <a:ext cx="1259176" cy="420397"/>
            </a:xfrm>
            <a:custGeom>
              <a:avLst/>
              <a:gdLst>
                <a:gd name="T0" fmla="*/ 17383 w 19283"/>
                <a:gd name="T1" fmla="*/ 4617 h 6436"/>
                <a:gd name="T2" fmla="*/ 14829 w 19283"/>
                <a:gd name="T3" fmla="*/ 5659 h 6436"/>
                <a:gd name="T4" fmla="*/ 12848 w 19283"/>
                <a:gd name="T5" fmla="*/ 4597 h 6436"/>
                <a:gd name="T6" fmla="*/ 13890 w 19283"/>
                <a:gd name="T7" fmla="*/ 3861 h 6436"/>
                <a:gd name="T8" fmla="*/ 16198 w 19283"/>
                <a:gd name="T9" fmla="*/ 4372 h 6436"/>
                <a:gd name="T10" fmla="*/ 17301 w 19283"/>
                <a:gd name="T11" fmla="*/ 3861 h 6436"/>
                <a:gd name="T12" fmla="*/ 9804 w 19283"/>
                <a:gd name="T13" fmla="*/ 5659 h 6436"/>
                <a:gd name="T14" fmla="*/ 9233 w 19283"/>
                <a:gd name="T15" fmla="*/ 5659 h 6436"/>
                <a:gd name="T16" fmla="*/ 7252 w 19283"/>
                <a:gd name="T17" fmla="*/ 4597 h 6436"/>
                <a:gd name="T18" fmla="*/ 8232 w 19283"/>
                <a:gd name="T19" fmla="*/ 3861 h 6436"/>
                <a:gd name="T20" fmla="*/ 10539 w 19283"/>
                <a:gd name="T21" fmla="*/ 4372 h 6436"/>
                <a:gd name="T22" fmla="*/ 11704 w 19283"/>
                <a:gd name="T23" fmla="*/ 3861 h 6436"/>
                <a:gd name="T24" fmla="*/ 9804 w 19283"/>
                <a:gd name="T25" fmla="*/ 5659 h 6436"/>
                <a:gd name="T26" fmla="*/ 4208 w 19283"/>
                <a:gd name="T27" fmla="*/ 5659 h 6436"/>
                <a:gd name="T28" fmla="*/ 2104 w 19283"/>
                <a:gd name="T29" fmla="*/ 5475 h 6436"/>
                <a:gd name="T30" fmla="*/ 1756 w 19283"/>
                <a:gd name="T31" fmla="*/ 3861 h 6436"/>
                <a:gd name="T32" fmla="*/ 2819 w 19283"/>
                <a:gd name="T33" fmla="*/ 4372 h 6436"/>
                <a:gd name="T34" fmla="*/ 5127 w 19283"/>
                <a:gd name="T35" fmla="*/ 3861 h 6436"/>
                <a:gd name="T36" fmla="*/ 6190 w 19283"/>
                <a:gd name="T37" fmla="*/ 4597 h 6436"/>
                <a:gd name="T38" fmla="*/ 3922 w 19283"/>
                <a:gd name="T39" fmla="*/ 777 h 6436"/>
                <a:gd name="T40" fmla="*/ 5965 w 19283"/>
                <a:gd name="T41" fmla="*/ 3350 h 6436"/>
                <a:gd name="T42" fmla="*/ 5127 w 19283"/>
                <a:gd name="T43" fmla="*/ 2840 h 6436"/>
                <a:gd name="T44" fmla="*/ 2819 w 19283"/>
                <a:gd name="T45" fmla="*/ 3350 h 6436"/>
                <a:gd name="T46" fmla="*/ 3922 w 19283"/>
                <a:gd name="T47" fmla="*/ 777 h 6436"/>
                <a:gd name="T48" fmla="*/ 9519 w 19283"/>
                <a:gd name="T49" fmla="*/ 777 h 6436"/>
                <a:gd name="T50" fmla="*/ 10539 w 19283"/>
                <a:gd name="T51" fmla="*/ 3350 h 6436"/>
                <a:gd name="T52" fmla="*/ 8232 w 19283"/>
                <a:gd name="T53" fmla="*/ 2840 h 6436"/>
                <a:gd name="T54" fmla="*/ 7476 w 19283"/>
                <a:gd name="T55" fmla="*/ 3350 h 6436"/>
                <a:gd name="T56" fmla="*/ 15115 w 19283"/>
                <a:gd name="T57" fmla="*/ 777 h 6436"/>
                <a:gd name="T58" fmla="*/ 17158 w 19283"/>
                <a:gd name="T59" fmla="*/ 3350 h 6436"/>
                <a:gd name="T60" fmla="*/ 16198 w 19283"/>
                <a:gd name="T61" fmla="*/ 2840 h 6436"/>
                <a:gd name="T62" fmla="*/ 13890 w 19283"/>
                <a:gd name="T63" fmla="*/ 3350 h 6436"/>
                <a:gd name="T64" fmla="*/ 15115 w 19283"/>
                <a:gd name="T65" fmla="*/ 777 h 6436"/>
                <a:gd name="T66" fmla="*/ 19282 w 19283"/>
                <a:gd name="T67" fmla="*/ 3350 h 6436"/>
                <a:gd name="T68" fmla="*/ 15115 w 19283"/>
                <a:gd name="T69" fmla="*/ 0 h 6436"/>
                <a:gd name="T70" fmla="*/ 9519 w 19283"/>
                <a:gd name="T71" fmla="*/ 0 h 6436"/>
                <a:gd name="T72" fmla="*/ 3922 w 19283"/>
                <a:gd name="T73" fmla="*/ 0 h 6436"/>
                <a:gd name="T74" fmla="*/ 0 w 19283"/>
                <a:gd name="T75" fmla="*/ 3350 h 6436"/>
                <a:gd name="T76" fmla="*/ 960 w 19283"/>
                <a:gd name="T77" fmla="*/ 3861 h 6436"/>
                <a:gd name="T78" fmla="*/ 1818 w 19283"/>
                <a:gd name="T79" fmla="*/ 6190 h 6436"/>
                <a:gd name="T80" fmla="*/ 4208 w 19283"/>
                <a:gd name="T81" fmla="*/ 6435 h 6436"/>
                <a:gd name="T82" fmla="*/ 7415 w 19283"/>
                <a:gd name="T83" fmla="*/ 6190 h 6436"/>
                <a:gd name="T84" fmla="*/ 9804 w 19283"/>
                <a:gd name="T85" fmla="*/ 6435 h 6436"/>
                <a:gd name="T86" fmla="*/ 13011 w 19283"/>
                <a:gd name="T87" fmla="*/ 6190 h 6436"/>
                <a:gd name="T88" fmla="*/ 15401 w 19283"/>
                <a:gd name="T89" fmla="*/ 6435 h 6436"/>
                <a:gd name="T90" fmla="*/ 18077 w 19283"/>
                <a:gd name="T91" fmla="*/ 3861 h 6436"/>
                <a:gd name="T92" fmla="*/ 19282 w 19283"/>
                <a:gd name="T93" fmla="*/ 3350 h 6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83" h="6436">
                  <a:moveTo>
                    <a:pt x="17383" y="4617"/>
                  </a:moveTo>
                  <a:lnTo>
                    <a:pt x="17383" y="4617"/>
                  </a:lnTo>
                  <a:cubicBezTo>
                    <a:pt x="17383" y="5495"/>
                    <a:pt x="16933" y="5659"/>
                    <a:pt x="15401" y="5659"/>
                  </a:cubicBezTo>
                  <a:cubicBezTo>
                    <a:pt x="14829" y="5659"/>
                    <a:pt x="14829" y="5659"/>
                    <a:pt x="14829" y="5659"/>
                  </a:cubicBezTo>
                  <a:cubicBezTo>
                    <a:pt x="14216" y="5659"/>
                    <a:pt x="13665" y="5618"/>
                    <a:pt x="13318" y="5475"/>
                  </a:cubicBezTo>
                  <a:cubicBezTo>
                    <a:pt x="13072" y="5373"/>
                    <a:pt x="12848" y="5169"/>
                    <a:pt x="12848" y="4597"/>
                  </a:cubicBezTo>
                  <a:cubicBezTo>
                    <a:pt x="12848" y="4372"/>
                    <a:pt x="12889" y="4127"/>
                    <a:pt x="12950" y="3861"/>
                  </a:cubicBezTo>
                  <a:cubicBezTo>
                    <a:pt x="13890" y="3861"/>
                    <a:pt x="13890" y="3861"/>
                    <a:pt x="13890" y="3861"/>
                  </a:cubicBezTo>
                  <a:cubicBezTo>
                    <a:pt x="13890" y="4372"/>
                    <a:pt x="13890" y="4372"/>
                    <a:pt x="13890" y="4372"/>
                  </a:cubicBezTo>
                  <a:cubicBezTo>
                    <a:pt x="16198" y="4372"/>
                    <a:pt x="16198" y="4372"/>
                    <a:pt x="16198" y="4372"/>
                  </a:cubicBezTo>
                  <a:cubicBezTo>
                    <a:pt x="16198" y="3861"/>
                    <a:pt x="16198" y="3861"/>
                    <a:pt x="16198" y="3861"/>
                  </a:cubicBezTo>
                  <a:cubicBezTo>
                    <a:pt x="17301" y="3861"/>
                    <a:pt x="17301" y="3861"/>
                    <a:pt x="17301" y="3861"/>
                  </a:cubicBezTo>
                  <a:cubicBezTo>
                    <a:pt x="17342" y="4127"/>
                    <a:pt x="17383" y="4392"/>
                    <a:pt x="17383" y="4617"/>
                  </a:cubicBezTo>
                  <a:close/>
                  <a:moveTo>
                    <a:pt x="9804" y="5659"/>
                  </a:moveTo>
                  <a:lnTo>
                    <a:pt x="9804" y="5659"/>
                  </a:lnTo>
                  <a:cubicBezTo>
                    <a:pt x="9233" y="5659"/>
                    <a:pt x="9233" y="5659"/>
                    <a:pt x="9233" y="5659"/>
                  </a:cubicBezTo>
                  <a:cubicBezTo>
                    <a:pt x="8600" y="5659"/>
                    <a:pt x="8069" y="5618"/>
                    <a:pt x="7701" y="5475"/>
                  </a:cubicBezTo>
                  <a:cubicBezTo>
                    <a:pt x="7476" y="5373"/>
                    <a:pt x="7252" y="5169"/>
                    <a:pt x="7252" y="4597"/>
                  </a:cubicBezTo>
                  <a:cubicBezTo>
                    <a:pt x="7252" y="4372"/>
                    <a:pt x="7292" y="4127"/>
                    <a:pt x="7354" y="3861"/>
                  </a:cubicBezTo>
                  <a:cubicBezTo>
                    <a:pt x="8232" y="3861"/>
                    <a:pt x="8232" y="3861"/>
                    <a:pt x="8232" y="3861"/>
                  </a:cubicBezTo>
                  <a:cubicBezTo>
                    <a:pt x="8232" y="4372"/>
                    <a:pt x="8232" y="4372"/>
                    <a:pt x="8232" y="4372"/>
                  </a:cubicBezTo>
                  <a:cubicBezTo>
                    <a:pt x="10539" y="4372"/>
                    <a:pt x="10539" y="4372"/>
                    <a:pt x="10539" y="4372"/>
                  </a:cubicBezTo>
                  <a:cubicBezTo>
                    <a:pt x="10539" y="3861"/>
                    <a:pt x="10539" y="3861"/>
                    <a:pt x="10539" y="3861"/>
                  </a:cubicBezTo>
                  <a:cubicBezTo>
                    <a:pt x="11704" y="3861"/>
                    <a:pt x="11704" y="3861"/>
                    <a:pt x="11704" y="3861"/>
                  </a:cubicBezTo>
                  <a:cubicBezTo>
                    <a:pt x="11745" y="4127"/>
                    <a:pt x="11785" y="4372"/>
                    <a:pt x="11785" y="4597"/>
                  </a:cubicBezTo>
                  <a:cubicBezTo>
                    <a:pt x="11785" y="5495"/>
                    <a:pt x="11336" y="5659"/>
                    <a:pt x="9804" y="5659"/>
                  </a:cubicBezTo>
                  <a:close/>
                  <a:moveTo>
                    <a:pt x="4208" y="5659"/>
                  </a:moveTo>
                  <a:lnTo>
                    <a:pt x="4208" y="5659"/>
                  </a:lnTo>
                  <a:cubicBezTo>
                    <a:pt x="3636" y="5659"/>
                    <a:pt x="3636" y="5659"/>
                    <a:pt x="3636" y="5659"/>
                  </a:cubicBezTo>
                  <a:cubicBezTo>
                    <a:pt x="3003" y="5659"/>
                    <a:pt x="2472" y="5618"/>
                    <a:pt x="2104" y="5475"/>
                  </a:cubicBezTo>
                  <a:cubicBezTo>
                    <a:pt x="1879" y="5373"/>
                    <a:pt x="1654" y="5169"/>
                    <a:pt x="1654" y="4597"/>
                  </a:cubicBezTo>
                  <a:cubicBezTo>
                    <a:pt x="1654" y="4372"/>
                    <a:pt x="1696" y="4127"/>
                    <a:pt x="1756" y="3861"/>
                  </a:cubicBezTo>
                  <a:cubicBezTo>
                    <a:pt x="2819" y="3861"/>
                    <a:pt x="2819" y="3861"/>
                    <a:pt x="2819" y="3861"/>
                  </a:cubicBezTo>
                  <a:cubicBezTo>
                    <a:pt x="2819" y="4372"/>
                    <a:pt x="2819" y="4372"/>
                    <a:pt x="2819" y="4372"/>
                  </a:cubicBezTo>
                  <a:cubicBezTo>
                    <a:pt x="5127" y="4372"/>
                    <a:pt x="5127" y="4372"/>
                    <a:pt x="5127" y="4372"/>
                  </a:cubicBezTo>
                  <a:cubicBezTo>
                    <a:pt x="5127" y="3861"/>
                    <a:pt x="5127" y="3861"/>
                    <a:pt x="5127" y="3861"/>
                  </a:cubicBezTo>
                  <a:cubicBezTo>
                    <a:pt x="6108" y="3861"/>
                    <a:pt x="6108" y="3861"/>
                    <a:pt x="6108" y="3861"/>
                  </a:cubicBezTo>
                  <a:cubicBezTo>
                    <a:pt x="6148" y="4127"/>
                    <a:pt x="6190" y="4372"/>
                    <a:pt x="6190" y="4597"/>
                  </a:cubicBezTo>
                  <a:cubicBezTo>
                    <a:pt x="6190" y="5495"/>
                    <a:pt x="5740" y="5659"/>
                    <a:pt x="4208" y="5659"/>
                  </a:cubicBezTo>
                  <a:close/>
                  <a:moveTo>
                    <a:pt x="3922" y="777"/>
                  </a:moveTo>
                  <a:lnTo>
                    <a:pt x="3922" y="777"/>
                  </a:lnTo>
                  <a:cubicBezTo>
                    <a:pt x="4739" y="777"/>
                    <a:pt x="5576" y="2104"/>
                    <a:pt x="5965" y="3350"/>
                  </a:cubicBezTo>
                  <a:cubicBezTo>
                    <a:pt x="5127" y="3350"/>
                    <a:pt x="5127" y="3350"/>
                    <a:pt x="5127" y="3350"/>
                  </a:cubicBezTo>
                  <a:cubicBezTo>
                    <a:pt x="5127" y="2840"/>
                    <a:pt x="5127" y="2840"/>
                    <a:pt x="5127" y="2840"/>
                  </a:cubicBezTo>
                  <a:cubicBezTo>
                    <a:pt x="2819" y="2840"/>
                    <a:pt x="2819" y="2840"/>
                    <a:pt x="2819" y="2840"/>
                  </a:cubicBezTo>
                  <a:cubicBezTo>
                    <a:pt x="2819" y="3350"/>
                    <a:pt x="2819" y="3350"/>
                    <a:pt x="2819" y="3350"/>
                  </a:cubicBezTo>
                  <a:cubicBezTo>
                    <a:pt x="1879" y="3350"/>
                    <a:pt x="1879" y="3350"/>
                    <a:pt x="1879" y="3350"/>
                  </a:cubicBezTo>
                  <a:cubicBezTo>
                    <a:pt x="2268" y="2104"/>
                    <a:pt x="3105" y="777"/>
                    <a:pt x="3922" y="777"/>
                  </a:cubicBezTo>
                  <a:close/>
                  <a:moveTo>
                    <a:pt x="9519" y="777"/>
                  </a:moveTo>
                  <a:lnTo>
                    <a:pt x="9519" y="777"/>
                  </a:lnTo>
                  <a:cubicBezTo>
                    <a:pt x="10335" y="777"/>
                    <a:pt x="11173" y="2104"/>
                    <a:pt x="11561" y="3350"/>
                  </a:cubicBezTo>
                  <a:cubicBezTo>
                    <a:pt x="10539" y="3350"/>
                    <a:pt x="10539" y="3350"/>
                    <a:pt x="10539" y="3350"/>
                  </a:cubicBezTo>
                  <a:cubicBezTo>
                    <a:pt x="10539" y="2840"/>
                    <a:pt x="10539" y="2840"/>
                    <a:pt x="10539" y="2840"/>
                  </a:cubicBezTo>
                  <a:cubicBezTo>
                    <a:pt x="8232" y="2840"/>
                    <a:pt x="8232" y="2840"/>
                    <a:pt x="8232" y="2840"/>
                  </a:cubicBezTo>
                  <a:cubicBezTo>
                    <a:pt x="8232" y="3350"/>
                    <a:pt x="8232" y="3350"/>
                    <a:pt x="8232" y="3350"/>
                  </a:cubicBezTo>
                  <a:cubicBezTo>
                    <a:pt x="7476" y="3350"/>
                    <a:pt x="7476" y="3350"/>
                    <a:pt x="7476" y="3350"/>
                  </a:cubicBezTo>
                  <a:cubicBezTo>
                    <a:pt x="7864" y="2104"/>
                    <a:pt x="8702" y="777"/>
                    <a:pt x="9519" y="777"/>
                  </a:cubicBezTo>
                  <a:close/>
                  <a:moveTo>
                    <a:pt x="15115" y="777"/>
                  </a:moveTo>
                  <a:lnTo>
                    <a:pt x="15115" y="777"/>
                  </a:lnTo>
                  <a:cubicBezTo>
                    <a:pt x="15932" y="777"/>
                    <a:pt x="16770" y="2104"/>
                    <a:pt x="17158" y="3350"/>
                  </a:cubicBezTo>
                  <a:cubicBezTo>
                    <a:pt x="16198" y="3350"/>
                    <a:pt x="16198" y="3350"/>
                    <a:pt x="16198" y="3350"/>
                  </a:cubicBezTo>
                  <a:cubicBezTo>
                    <a:pt x="16198" y="2840"/>
                    <a:pt x="16198" y="2840"/>
                    <a:pt x="16198" y="2840"/>
                  </a:cubicBezTo>
                  <a:cubicBezTo>
                    <a:pt x="13890" y="2840"/>
                    <a:pt x="13890" y="2840"/>
                    <a:pt x="13890" y="2840"/>
                  </a:cubicBezTo>
                  <a:cubicBezTo>
                    <a:pt x="13890" y="3350"/>
                    <a:pt x="13890" y="3350"/>
                    <a:pt x="13890" y="3350"/>
                  </a:cubicBezTo>
                  <a:cubicBezTo>
                    <a:pt x="13072" y="3350"/>
                    <a:pt x="13072" y="3350"/>
                    <a:pt x="13072" y="3350"/>
                  </a:cubicBezTo>
                  <a:cubicBezTo>
                    <a:pt x="13461" y="2104"/>
                    <a:pt x="14298" y="777"/>
                    <a:pt x="15115" y="777"/>
                  </a:cubicBezTo>
                  <a:close/>
                  <a:moveTo>
                    <a:pt x="19282" y="3350"/>
                  </a:moveTo>
                  <a:lnTo>
                    <a:pt x="19282" y="3350"/>
                  </a:lnTo>
                  <a:cubicBezTo>
                    <a:pt x="17975" y="3350"/>
                    <a:pt x="17975" y="3350"/>
                    <a:pt x="17975" y="3350"/>
                  </a:cubicBezTo>
                  <a:cubicBezTo>
                    <a:pt x="17546" y="1798"/>
                    <a:pt x="16504" y="0"/>
                    <a:pt x="15115" y="0"/>
                  </a:cubicBezTo>
                  <a:cubicBezTo>
                    <a:pt x="13788" y="0"/>
                    <a:pt x="12766" y="1655"/>
                    <a:pt x="12317" y="3166"/>
                  </a:cubicBezTo>
                  <a:cubicBezTo>
                    <a:pt x="11867" y="1655"/>
                    <a:pt x="10846" y="0"/>
                    <a:pt x="9519" y="0"/>
                  </a:cubicBezTo>
                  <a:cubicBezTo>
                    <a:pt x="8191" y="0"/>
                    <a:pt x="7170" y="1655"/>
                    <a:pt x="6720" y="3166"/>
                  </a:cubicBezTo>
                  <a:cubicBezTo>
                    <a:pt x="6271" y="1655"/>
                    <a:pt x="5250" y="0"/>
                    <a:pt x="3922" y="0"/>
                  </a:cubicBezTo>
                  <a:cubicBezTo>
                    <a:pt x="2553" y="0"/>
                    <a:pt x="1491" y="1798"/>
                    <a:pt x="1082" y="3350"/>
                  </a:cubicBezTo>
                  <a:cubicBezTo>
                    <a:pt x="0" y="3350"/>
                    <a:pt x="0" y="3350"/>
                    <a:pt x="0" y="3350"/>
                  </a:cubicBezTo>
                  <a:cubicBezTo>
                    <a:pt x="0" y="3861"/>
                    <a:pt x="0" y="3861"/>
                    <a:pt x="0" y="3861"/>
                  </a:cubicBezTo>
                  <a:cubicBezTo>
                    <a:pt x="960" y="3861"/>
                    <a:pt x="960" y="3861"/>
                    <a:pt x="960" y="3861"/>
                  </a:cubicBezTo>
                  <a:cubicBezTo>
                    <a:pt x="919" y="4127"/>
                    <a:pt x="899" y="4372"/>
                    <a:pt x="899" y="4597"/>
                  </a:cubicBezTo>
                  <a:cubicBezTo>
                    <a:pt x="899" y="5373"/>
                    <a:pt x="1205" y="5924"/>
                    <a:pt x="1818" y="6190"/>
                  </a:cubicBezTo>
                  <a:cubicBezTo>
                    <a:pt x="2288" y="6394"/>
                    <a:pt x="2900" y="6435"/>
                    <a:pt x="3636" y="6435"/>
                  </a:cubicBezTo>
                  <a:cubicBezTo>
                    <a:pt x="4208" y="6435"/>
                    <a:pt x="4208" y="6435"/>
                    <a:pt x="4208" y="6435"/>
                  </a:cubicBezTo>
                  <a:cubicBezTo>
                    <a:pt x="5148" y="6435"/>
                    <a:pt x="6271" y="6415"/>
                    <a:pt x="6741" y="5597"/>
                  </a:cubicBezTo>
                  <a:cubicBezTo>
                    <a:pt x="6884" y="5863"/>
                    <a:pt x="7109" y="6047"/>
                    <a:pt x="7415" y="6190"/>
                  </a:cubicBezTo>
                  <a:cubicBezTo>
                    <a:pt x="7885" y="6394"/>
                    <a:pt x="8498" y="6435"/>
                    <a:pt x="9233" y="6435"/>
                  </a:cubicBezTo>
                  <a:cubicBezTo>
                    <a:pt x="9804" y="6435"/>
                    <a:pt x="9804" y="6435"/>
                    <a:pt x="9804" y="6435"/>
                  </a:cubicBezTo>
                  <a:cubicBezTo>
                    <a:pt x="10743" y="6435"/>
                    <a:pt x="11867" y="6415"/>
                    <a:pt x="12337" y="5597"/>
                  </a:cubicBezTo>
                  <a:cubicBezTo>
                    <a:pt x="12480" y="5863"/>
                    <a:pt x="12704" y="6047"/>
                    <a:pt x="13011" y="6190"/>
                  </a:cubicBezTo>
                  <a:cubicBezTo>
                    <a:pt x="13481" y="6394"/>
                    <a:pt x="14093" y="6435"/>
                    <a:pt x="14829" y="6435"/>
                  </a:cubicBezTo>
                  <a:cubicBezTo>
                    <a:pt x="15401" y="6435"/>
                    <a:pt x="15401" y="6435"/>
                    <a:pt x="15401" y="6435"/>
                  </a:cubicBezTo>
                  <a:cubicBezTo>
                    <a:pt x="16626" y="6435"/>
                    <a:pt x="18159" y="6415"/>
                    <a:pt x="18159" y="4617"/>
                  </a:cubicBezTo>
                  <a:cubicBezTo>
                    <a:pt x="18159" y="4392"/>
                    <a:pt x="18138" y="4127"/>
                    <a:pt x="18077" y="3861"/>
                  </a:cubicBezTo>
                  <a:cubicBezTo>
                    <a:pt x="19282" y="3861"/>
                    <a:pt x="19282" y="3861"/>
                    <a:pt x="19282" y="3861"/>
                  </a:cubicBezTo>
                  <a:lnTo>
                    <a:pt x="19282" y="33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0" name="Freeform 1"/>
            <p:cNvSpPr>
              <a:spLocks noChangeArrowheads="1"/>
            </p:cNvSpPr>
            <p:nvPr/>
          </p:nvSpPr>
          <p:spPr bwMode="auto">
            <a:xfrm rot="10800000">
              <a:off x="660400" y="2112021"/>
              <a:ext cx="1259176" cy="420397"/>
            </a:xfrm>
            <a:custGeom>
              <a:avLst/>
              <a:gdLst>
                <a:gd name="T0" fmla="*/ 17383 w 19283"/>
                <a:gd name="T1" fmla="*/ 4617 h 6436"/>
                <a:gd name="T2" fmla="*/ 14829 w 19283"/>
                <a:gd name="T3" fmla="*/ 5659 h 6436"/>
                <a:gd name="T4" fmla="*/ 12848 w 19283"/>
                <a:gd name="T5" fmla="*/ 4597 h 6436"/>
                <a:gd name="T6" fmla="*/ 13890 w 19283"/>
                <a:gd name="T7" fmla="*/ 3861 h 6436"/>
                <a:gd name="T8" fmla="*/ 16198 w 19283"/>
                <a:gd name="T9" fmla="*/ 4372 h 6436"/>
                <a:gd name="T10" fmla="*/ 17301 w 19283"/>
                <a:gd name="T11" fmla="*/ 3861 h 6436"/>
                <a:gd name="T12" fmla="*/ 9804 w 19283"/>
                <a:gd name="T13" fmla="*/ 5659 h 6436"/>
                <a:gd name="T14" fmla="*/ 9233 w 19283"/>
                <a:gd name="T15" fmla="*/ 5659 h 6436"/>
                <a:gd name="T16" fmla="*/ 7252 w 19283"/>
                <a:gd name="T17" fmla="*/ 4597 h 6436"/>
                <a:gd name="T18" fmla="*/ 8232 w 19283"/>
                <a:gd name="T19" fmla="*/ 3861 h 6436"/>
                <a:gd name="T20" fmla="*/ 10539 w 19283"/>
                <a:gd name="T21" fmla="*/ 4372 h 6436"/>
                <a:gd name="T22" fmla="*/ 11704 w 19283"/>
                <a:gd name="T23" fmla="*/ 3861 h 6436"/>
                <a:gd name="T24" fmla="*/ 9804 w 19283"/>
                <a:gd name="T25" fmla="*/ 5659 h 6436"/>
                <a:gd name="T26" fmla="*/ 4208 w 19283"/>
                <a:gd name="T27" fmla="*/ 5659 h 6436"/>
                <a:gd name="T28" fmla="*/ 2104 w 19283"/>
                <a:gd name="T29" fmla="*/ 5475 h 6436"/>
                <a:gd name="T30" fmla="*/ 1756 w 19283"/>
                <a:gd name="T31" fmla="*/ 3861 h 6436"/>
                <a:gd name="T32" fmla="*/ 2819 w 19283"/>
                <a:gd name="T33" fmla="*/ 4372 h 6436"/>
                <a:gd name="T34" fmla="*/ 5127 w 19283"/>
                <a:gd name="T35" fmla="*/ 3861 h 6436"/>
                <a:gd name="T36" fmla="*/ 6190 w 19283"/>
                <a:gd name="T37" fmla="*/ 4597 h 6436"/>
                <a:gd name="T38" fmla="*/ 3922 w 19283"/>
                <a:gd name="T39" fmla="*/ 777 h 6436"/>
                <a:gd name="T40" fmla="*/ 5965 w 19283"/>
                <a:gd name="T41" fmla="*/ 3350 h 6436"/>
                <a:gd name="T42" fmla="*/ 5127 w 19283"/>
                <a:gd name="T43" fmla="*/ 2840 h 6436"/>
                <a:gd name="T44" fmla="*/ 2819 w 19283"/>
                <a:gd name="T45" fmla="*/ 3350 h 6436"/>
                <a:gd name="T46" fmla="*/ 3922 w 19283"/>
                <a:gd name="T47" fmla="*/ 777 h 6436"/>
                <a:gd name="T48" fmla="*/ 9519 w 19283"/>
                <a:gd name="T49" fmla="*/ 777 h 6436"/>
                <a:gd name="T50" fmla="*/ 10539 w 19283"/>
                <a:gd name="T51" fmla="*/ 3350 h 6436"/>
                <a:gd name="T52" fmla="*/ 8232 w 19283"/>
                <a:gd name="T53" fmla="*/ 2840 h 6436"/>
                <a:gd name="T54" fmla="*/ 7476 w 19283"/>
                <a:gd name="T55" fmla="*/ 3350 h 6436"/>
                <a:gd name="T56" fmla="*/ 15115 w 19283"/>
                <a:gd name="T57" fmla="*/ 777 h 6436"/>
                <a:gd name="T58" fmla="*/ 17158 w 19283"/>
                <a:gd name="T59" fmla="*/ 3350 h 6436"/>
                <a:gd name="T60" fmla="*/ 16198 w 19283"/>
                <a:gd name="T61" fmla="*/ 2840 h 6436"/>
                <a:gd name="T62" fmla="*/ 13890 w 19283"/>
                <a:gd name="T63" fmla="*/ 3350 h 6436"/>
                <a:gd name="T64" fmla="*/ 15115 w 19283"/>
                <a:gd name="T65" fmla="*/ 777 h 6436"/>
                <a:gd name="T66" fmla="*/ 19282 w 19283"/>
                <a:gd name="T67" fmla="*/ 3350 h 6436"/>
                <a:gd name="T68" fmla="*/ 15115 w 19283"/>
                <a:gd name="T69" fmla="*/ 0 h 6436"/>
                <a:gd name="T70" fmla="*/ 9519 w 19283"/>
                <a:gd name="T71" fmla="*/ 0 h 6436"/>
                <a:gd name="T72" fmla="*/ 3922 w 19283"/>
                <a:gd name="T73" fmla="*/ 0 h 6436"/>
                <a:gd name="T74" fmla="*/ 0 w 19283"/>
                <a:gd name="T75" fmla="*/ 3350 h 6436"/>
                <a:gd name="T76" fmla="*/ 960 w 19283"/>
                <a:gd name="T77" fmla="*/ 3861 h 6436"/>
                <a:gd name="T78" fmla="*/ 1818 w 19283"/>
                <a:gd name="T79" fmla="*/ 6190 h 6436"/>
                <a:gd name="T80" fmla="*/ 4208 w 19283"/>
                <a:gd name="T81" fmla="*/ 6435 h 6436"/>
                <a:gd name="T82" fmla="*/ 7415 w 19283"/>
                <a:gd name="T83" fmla="*/ 6190 h 6436"/>
                <a:gd name="T84" fmla="*/ 9804 w 19283"/>
                <a:gd name="T85" fmla="*/ 6435 h 6436"/>
                <a:gd name="T86" fmla="*/ 13011 w 19283"/>
                <a:gd name="T87" fmla="*/ 6190 h 6436"/>
                <a:gd name="T88" fmla="*/ 15401 w 19283"/>
                <a:gd name="T89" fmla="*/ 6435 h 6436"/>
                <a:gd name="T90" fmla="*/ 18077 w 19283"/>
                <a:gd name="T91" fmla="*/ 3861 h 6436"/>
                <a:gd name="T92" fmla="*/ 19282 w 19283"/>
                <a:gd name="T93" fmla="*/ 3350 h 6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83" h="6436">
                  <a:moveTo>
                    <a:pt x="17383" y="4617"/>
                  </a:moveTo>
                  <a:lnTo>
                    <a:pt x="17383" y="4617"/>
                  </a:lnTo>
                  <a:cubicBezTo>
                    <a:pt x="17383" y="5495"/>
                    <a:pt x="16933" y="5659"/>
                    <a:pt x="15401" y="5659"/>
                  </a:cubicBezTo>
                  <a:cubicBezTo>
                    <a:pt x="14829" y="5659"/>
                    <a:pt x="14829" y="5659"/>
                    <a:pt x="14829" y="5659"/>
                  </a:cubicBezTo>
                  <a:cubicBezTo>
                    <a:pt x="14216" y="5659"/>
                    <a:pt x="13665" y="5618"/>
                    <a:pt x="13318" y="5475"/>
                  </a:cubicBezTo>
                  <a:cubicBezTo>
                    <a:pt x="13072" y="5373"/>
                    <a:pt x="12848" y="5169"/>
                    <a:pt x="12848" y="4597"/>
                  </a:cubicBezTo>
                  <a:cubicBezTo>
                    <a:pt x="12848" y="4372"/>
                    <a:pt x="12889" y="4127"/>
                    <a:pt x="12950" y="3861"/>
                  </a:cubicBezTo>
                  <a:cubicBezTo>
                    <a:pt x="13890" y="3861"/>
                    <a:pt x="13890" y="3861"/>
                    <a:pt x="13890" y="3861"/>
                  </a:cubicBezTo>
                  <a:cubicBezTo>
                    <a:pt x="13890" y="4372"/>
                    <a:pt x="13890" y="4372"/>
                    <a:pt x="13890" y="4372"/>
                  </a:cubicBezTo>
                  <a:cubicBezTo>
                    <a:pt x="16198" y="4372"/>
                    <a:pt x="16198" y="4372"/>
                    <a:pt x="16198" y="4372"/>
                  </a:cubicBezTo>
                  <a:cubicBezTo>
                    <a:pt x="16198" y="3861"/>
                    <a:pt x="16198" y="3861"/>
                    <a:pt x="16198" y="3861"/>
                  </a:cubicBezTo>
                  <a:cubicBezTo>
                    <a:pt x="17301" y="3861"/>
                    <a:pt x="17301" y="3861"/>
                    <a:pt x="17301" y="3861"/>
                  </a:cubicBezTo>
                  <a:cubicBezTo>
                    <a:pt x="17342" y="4127"/>
                    <a:pt x="17383" y="4392"/>
                    <a:pt x="17383" y="4617"/>
                  </a:cubicBezTo>
                  <a:close/>
                  <a:moveTo>
                    <a:pt x="9804" y="5659"/>
                  </a:moveTo>
                  <a:lnTo>
                    <a:pt x="9804" y="5659"/>
                  </a:lnTo>
                  <a:cubicBezTo>
                    <a:pt x="9233" y="5659"/>
                    <a:pt x="9233" y="5659"/>
                    <a:pt x="9233" y="5659"/>
                  </a:cubicBezTo>
                  <a:cubicBezTo>
                    <a:pt x="8600" y="5659"/>
                    <a:pt x="8069" y="5618"/>
                    <a:pt x="7701" y="5475"/>
                  </a:cubicBezTo>
                  <a:cubicBezTo>
                    <a:pt x="7476" y="5373"/>
                    <a:pt x="7252" y="5169"/>
                    <a:pt x="7252" y="4597"/>
                  </a:cubicBezTo>
                  <a:cubicBezTo>
                    <a:pt x="7252" y="4372"/>
                    <a:pt x="7292" y="4127"/>
                    <a:pt x="7354" y="3861"/>
                  </a:cubicBezTo>
                  <a:cubicBezTo>
                    <a:pt x="8232" y="3861"/>
                    <a:pt x="8232" y="3861"/>
                    <a:pt x="8232" y="3861"/>
                  </a:cubicBezTo>
                  <a:cubicBezTo>
                    <a:pt x="8232" y="4372"/>
                    <a:pt x="8232" y="4372"/>
                    <a:pt x="8232" y="4372"/>
                  </a:cubicBezTo>
                  <a:cubicBezTo>
                    <a:pt x="10539" y="4372"/>
                    <a:pt x="10539" y="4372"/>
                    <a:pt x="10539" y="4372"/>
                  </a:cubicBezTo>
                  <a:cubicBezTo>
                    <a:pt x="10539" y="3861"/>
                    <a:pt x="10539" y="3861"/>
                    <a:pt x="10539" y="3861"/>
                  </a:cubicBezTo>
                  <a:cubicBezTo>
                    <a:pt x="11704" y="3861"/>
                    <a:pt x="11704" y="3861"/>
                    <a:pt x="11704" y="3861"/>
                  </a:cubicBezTo>
                  <a:cubicBezTo>
                    <a:pt x="11745" y="4127"/>
                    <a:pt x="11785" y="4372"/>
                    <a:pt x="11785" y="4597"/>
                  </a:cubicBezTo>
                  <a:cubicBezTo>
                    <a:pt x="11785" y="5495"/>
                    <a:pt x="11336" y="5659"/>
                    <a:pt x="9804" y="5659"/>
                  </a:cubicBezTo>
                  <a:close/>
                  <a:moveTo>
                    <a:pt x="4208" y="5659"/>
                  </a:moveTo>
                  <a:lnTo>
                    <a:pt x="4208" y="5659"/>
                  </a:lnTo>
                  <a:cubicBezTo>
                    <a:pt x="3636" y="5659"/>
                    <a:pt x="3636" y="5659"/>
                    <a:pt x="3636" y="5659"/>
                  </a:cubicBezTo>
                  <a:cubicBezTo>
                    <a:pt x="3003" y="5659"/>
                    <a:pt x="2472" y="5618"/>
                    <a:pt x="2104" y="5475"/>
                  </a:cubicBezTo>
                  <a:cubicBezTo>
                    <a:pt x="1879" y="5373"/>
                    <a:pt x="1654" y="5169"/>
                    <a:pt x="1654" y="4597"/>
                  </a:cubicBezTo>
                  <a:cubicBezTo>
                    <a:pt x="1654" y="4372"/>
                    <a:pt x="1696" y="4127"/>
                    <a:pt x="1756" y="3861"/>
                  </a:cubicBezTo>
                  <a:cubicBezTo>
                    <a:pt x="2819" y="3861"/>
                    <a:pt x="2819" y="3861"/>
                    <a:pt x="2819" y="3861"/>
                  </a:cubicBezTo>
                  <a:cubicBezTo>
                    <a:pt x="2819" y="4372"/>
                    <a:pt x="2819" y="4372"/>
                    <a:pt x="2819" y="4372"/>
                  </a:cubicBezTo>
                  <a:cubicBezTo>
                    <a:pt x="5127" y="4372"/>
                    <a:pt x="5127" y="4372"/>
                    <a:pt x="5127" y="4372"/>
                  </a:cubicBezTo>
                  <a:cubicBezTo>
                    <a:pt x="5127" y="3861"/>
                    <a:pt x="5127" y="3861"/>
                    <a:pt x="5127" y="3861"/>
                  </a:cubicBezTo>
                  <a:cubicBezTo>
                    <a:pt x="6108" y="3861"/>
                    <a:pt x="6108" y="3861"/>
                    <a:pt x="6108" y="3861"/>
                  </a:cubicBezTo>
                  <a:cubicBezTo>
                    <a:pt x="6148" y="4127"/>
                    <a:pt x="6190" y="4372"/>
                    <a:pt x="6190" y="4597"/>
                  </a:cubicBezTo>
                  <a:cubicBezTo>
                    <a:pt x="6190" y="5495"/>
                    <a:pt x="5740" y="5659"/>
                    <a:pt x="4208" y="5659"/>
                  </a:cubicBezTo>
                  <a:close/>
                  <a:moveTo>
                    <a:pt x="3922" y="777"/>
                  </a:moveTo>
                  <a:lnTo>
                    <a:pt x="3922" y="777"/>
                  </a:lnTo>
                  <a:cubicBezTo>
                    <a:pt x="4739" y="777"/>
                    <a:pt x="5576" y="2104"/>
                    <a:pt x="5965" y="3350"/>
                  </a:cubicBezTo>
                  <a:cubicBezTo>
                    <a:pt x="5127" y="3350"/>
                    <a:pt x="5127" y="3350"/>
                    <a:pt x="5127" y="3350"/>
                  </a:cubicBezTo>
                  <a:cubicBezTo>
                    <a:pt x="5127" y="2840"/>
                    <a:pt x="5127" y="2840"/>
                    <a:pt x="5127" y="2840"/>
                  </a:cubicBezTo>
                  <a:cubicBezTo>
                    <a:pt x="2819" y="2840"/>
                    <a:pt x="2819" y="2840"/>
                    <a:pt x="2819" y="2840"/>
                  </a:cubicBezTo>
                  <a:cubicBezTo>
                    <a:pt x="2819" y="3350"/>
                    <a:pt x="2819" y="3350"/>
                    <a:pt x="2819" y="3350"/>
                  </a:cubicBezTo>
                  <a:cubicBezTo>
                    <a:pt x="1879" y="3350"/>
                    <a:pt x="1879" y="3350"/>
                    <a:pt x="1879" y="3350"/>
                  </a:cubicBezTo>
                  <a:cubicBezTo>
                    <a:pt x="2268" y="2104"/>
                    <a:pt x="3105" y="777"/>
                    <a:pt x="3922" y="777"/>
                  </a:cubicBezTo>
                  <a:close/>
                  <a:moveTo>
                    <a:pt x="9519" y="777"/>
                  </a:moveTo>
                  <a:lnTo>
                    <a:pt x="9519" y="777"/>
                  </a:lnTo>
                  <a:cubicBezTo>
                    <a:pt x="10335" y="777"/>
                    <a:pt x="11173" y="2104"/>
                    <a:pt x="11561" y="3350"/>
                  </a:cubicBezTo>
                  <a:cubicBezTo>
                    <a:pt x="10539" y="3350"/>
                    <a:pt x="10539" y="3350"/>
                    <a:pt x="10539" y="3350"/>
                  </a:cubicBezTo>
                  <a:cubicBezTo>
                    <a:pt x="10539" y="2840"/>
                    <a:pt x="10539" y="2840"/>
                    <a:pt x="10539" y="2840"/>
                  </a:cubicBezTo>
                  <a:cubicBezTo>
                    <a:pt x="8232" y="2840"/>
                    <a:pt x="8232" y="2840"/>
                    <a:pt x="8232" y="2840"/>
                  </a:cubicBezTo>
                  <a:cubicBezTo>
                    <a:pt x="8232" y="3350"/>
                    <a:pt x="8232" y="3350"/>
                    <a:pt x="8232" y="3350"/>
                  </a:cubicBezTo>
                  <a:cubicBezTo>
                    <a:pt x="7476" y="3350"/>
                    <a:pt x="7476" y="3350"/>
                    <a:pt x="7476" y="3350"/>
                  </a:cubicBezTo>
                  <a:cubicBezTo>
                    <a:pt x="7864" y="2104"/>
                    <a:pt x="8702" y="777"/>
                    <a:pt x="9519" y="777"/>
                  </a:cubicBezTo>
                  <a:close/>
                  <a:moveTo>
                    <a:pt x="15115" y="777"/>
                  </a:moveTo>
                  <a:lnTo>
                    <a:pt x="15115" y="777"/>
                  </a:lnTo>
                  <a:cubicBezTo>
                    <a:pt x="15932" y="777"/>
                    <a:pt x="16770" y="2104"/>
                    <a:pt x="17158" y="3350"/>
                  </a:cubicBezTo>
                  <a:cubicBezTo>
                    <a:pt x="16198" y="3350"/>
                    <a:pt x="16198" y="3350"/>
                    <a:pt x="16198" y="3350"/>
                  </a:cubicBezTo>
                  <a:cubicBezTo>
                    <a:pt x="16198" y="2840"/>
                    <a:pt x="16198" y="2840"/>
                    <a:pt x="16198" y="2840"/>
                  </a:cubicBezTo>
                  <a:cubicBezTo>
                    <a:pt x="13890" y="2840"/>
                    <a:pt x="13890" y="2840"/>
                    <a:pt x="13890" y="2840"/>
                  </a:cubicBezTo>
                  <a:cubicBezTo>
                    <a:pt x="13890" y="3350"/>
                    <a:pt x="13890" y="3350"/>
                    <a:pt x="13890" y="3350"/>
                  </a:cubicBezTo>
                  <a:cubicBezTo>
                    <a:pt x="13072" y="3350"/>
                    <a:pt x="13072" y="3350"/>
                    <a:pt x="13072" y="3350"/>
                  </a:cubicBezTo>
                  <a:cubicBezTo>
                    <a:pt x="13461" y="2104"/>
                    <a:pt x="14298" y="777"/>
                    <a:pt x="15115" y="777"/>
                  </a:cubicBezTo>
                  <a:close/>
                  <a:moveTo>
                    <a:pt x="19282" y="3350"/>
                  </a:moveTo>
                  <a:lnTo>
                    <a:pt x="19282" y="3350"/>
                  </a:lnTo>
                  <a:cubicBezTo>
                    <a:pt x="17975" y="3350"/>
                    <a:pt x="17975" y="3350"/>
                    <a:pt x="17975" y="3350"/>
                  </a:cubicBezTo>
                  <a:cubicBezTo>
                    <a:pt x="17546" y="1798"/>
                    <a:pt x="16504" y="0"/>
                    <a:pt x="15115" y="0"/>
                  </a:cubicBezTo>
                  <a:cubicBezTo>
                    <a:pt x="13788" y="0"/>
                    <a:pt x="12766" y="1655"/>
                    <a:pt x="12317" y="3166"/>
                  </a:cubicBezTo>
                  <a:cubicBezTo>
                    <a:pt x="11867" y="1655"/>
                    <a:pt x="10846" y="0"/>
                    <a:pt x="9519" y="0"/>
                  </a:cubicBezTo>
                  <a:cubicBezTo>
                    <a:pt x="8191" y="0"/>
                    <a:pt x="7170" y="1655"/>
                    <a:pt x="6720" y="3166"/>
                  </a:cubicBezTo>
                  <a:cubicBezTo>
                    <a:pt x="6271" y="1655"/>
                    <a:pt x="5250" y="0"/>
                    <a:pt x="3922" y="0"/>
                  </a:cubicBezTo>
                  <a:cubicBezTo>
                    <a:pt x="2553" y="0"/>
                    <a:pt x="1491" y="1798"/>
                    <a:pt x="1082" y="3350"/>
                  </a:cubicBezTo>
                  <a:cubicBezTo>
                    <a:pt x="0" y="3350"/>
                    <a:pt x="0" y="3350"/>
                    <a:pt x="0" y="3350"/>
                  </a:cubicBezTo>
                  <a:cubicBezTo>
                    <a:pt x="0" y="3861"/>
                    <a:pt x="0" y="3861"/>
                    <a:pt x="0" y="3861"/>
                  </a:cubicBezTo>
                  <a:cubicBezTo>
                    <a:pt x="960" y="3861"/>
                    <a:pt x="960" y="3861"/>
                    <a:pt x="960" y="3861"/>
                  </a:cubicBezTo>
                  <a:cubicBezTo>
                    <a:pt x="919" y="4127"/>
                    <a:pt x="899" y="4372"/>
                    <a:pt x="899" y="4597"/>
                  </a:cubicBezTo>
                  <a:cubicBezTo>
                    <a:pt x="899" y="5373"/>
                    <a:pt x="1205" y="5924"/>
                    <a:pt x="1818" y="6190"/>
                  </a:cubicBezTo>
                  <a:cubicBezTo>
                    <a:pt x="2288" y="6394"/>
                    <a:pt x="2900" y="6435"/>
                    <a:pt x="3636" y="6435"/>
                  </a:cubicBezTo>
                  <a:cubicBezTo>
                    <a:pt x="4208" y="6435"/>
                    <a:pt x="4208" y="6435"/>
                    <a:pt x="4208" y="6435"/>
                  </a:cubicBezTo>
                  <a:cubicBezTo>
                    <a:pt x="5148" y="6435"/>
                    <a:pt x="6271" y="6415"/>
                    <a:pt x="6741" y="5597"/>
                  </a:cubicBezTo>
                  <a:cubicBezTo>
                    <a:pt x="6884" y="5863"/>
                    <a:pt x="7109" y="6047"/>
                    <a:pt x="7415" y="6190"/>
                  </a:cubicBezTo>
                  <a:cubicBezTo>
                    <a:pt x="7885" y="6394"/>
                    <a:pt x="8498" y="6435"/>
                    <a:pt x="9233" y="6435"/>
                  </a:cubicBezTo>
                  <a:cubicBezTo>
                    <a:pt x="9804" y="6435"/>
                    <a:pt x="9804" y="6435"/>
                    <a:pt x="9804" y="6435"/>
                  </a:cubicBezTo>
                  <a:cubicBezTo>
                    <a:pt x="10743" y="6435"/>
                    <a:pt x="11867" y="6415"/>
                    <a:pt x="12337" y="5597"/>
                  </a:cubicBezTo>
                  <a:cubicBezTo>
                    <a:pt x="12480" y="5863"/>
                    <a:pt x="12704" y="6047"/>
                    <a:pt x="13011" y="6190"/>
                  </a:cubicBezTo>
                  <a:cubicBezTo>
                    <a:pt x="13481" y="6394"/>
                    <a:pt x="14093" y="6435"/>
                    <a:pt x="14829" y="6435"/>
                  </a:cubicBezTo>
                  <a:cubicBezTo>
                    <a:pt x="15401" y="6435"/>
                    <a:pt x="15401" y="6435"/>
                    <a:pt x="15401" y="6435"/>
                  </a:cubicBezTo>
                  <a:cubicBezTo>
                    <a:pt x="16626" y="6435"/>
                    <a:pt x="18159" y="6415"/>
                    <a:pt x="18159" y="4617"/>
                  </a:cubicBezTo>
                  <a:cubicBezTo>
                    <a:pt x="18159" y="4392"/>
                    <a:pt x="18138" y="4127"/>
                    <a:pt x="18077" y="3861"/>
                  </a:cubicBezTo>
                  <a:cubicBezTo>
                    <a:pt x="19282" y="3861"/>
                    <a:pt x="19282" y="3861"/>
                    <a:pt x="19282" y="3861"/>
                  </a:cubicBezTo>
                  <a:lnTo>
                    <a:pt x="19282" y="33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54" name="Date_Arrêté"/>
          <p:cNvSpPr/>
          <p:nvPr/>
        </p:nvSpPr>
        <p:spPr>
          <a:xfrm>
            <a:off x="1801083" y="6227615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31/12/2016</a:t>
            </a:r>
            <a:endParaRPr lang="fr-FR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5" name="ZoneTexte 65"/>
          <p:cNvSpPr txBox="1"/>
          <p:nvPr/>
        </p:nvSpPr>
        <p:spPr>
          <a:xfrm>
            <a:off x="326364" y="6205876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cxnSp>
        <p:nvCxnSpPr>
          <p:cNvPr id="56" name="Straight Connector 90"/>
          <p:cNvCxnSpPr/>
          <p:nvPr/>
        </p:nvCxnSpPr>
        <p:spPr>
          <a:xfrm>
            <a:off x="457200" y="3043146"/>
            <a:ext cx="7863719" cy="0"/>
          </a:xfrm>
          <a:prstGeom prst="line">
            <a:avLst/>
          </a:prstGeom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91"/>
          <p:cNvCxnSpPr/>
          <p:nvPr/>
        </p:nvCxnSpPr>
        <p:spPr>
          <a:xfrm>
            <a:off x="457200" y="4646606"/>
            <a:ext cx="7863719" cy="0"/>
          </a:xfrm>
          <a:prstGeom prst="line">
            <a:avLst/>
          </a:prstGeom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86"/>
          <p:cNvSpPr txBox="1"/>
          <p:nvPr/>
        </p:nvSpPr>
        <p:spPr>
          <a:xfrm>
            <a:off x="6650279" y="1812862"/>
            <a:ext cx="13981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>
                <a:solidFill>
                  <a:srgbClr val="99B6D8"/>
                </a:solidFill>
                <a:latin typeface="Arial"/>
                <a:cs typeface="Arial"/>
              </a:rPr>
              <a:t>Reste à </a:t>
            </a:r>
            <a:r>
              <a:rPr lang="fr-FR" sz="1400" dirty="0" smtClean="0">
                <a:solidFill>
                  <a:srgbClr val="99B6D8"/>
                </a:solidFill>
                <a:latin typeface="Arial"/>
                <a:cs typeface="Arial"/>
              </a:rPr>
              <a:t>charge</a:t>
            </a:r>
          </a:p>
        </p:txBody>
      </p:sp>
      <p:sp>
        <p:nvSpPr>
          <p:cNvPr id="62" name="TextBox 87"/>
          <p:cNvSpPr txBox="1"/>
          <p:nvPr/>
        </p:nvSpPr>
        <p:spPr>
          <a:xfrm>
            <a:off x="6650279" y="3387137"/>
            <a:ext cx="13981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>
                <a:solidFill>
                  <a:srgbClr val="99B6D8"/>
                </a:solidFill>
                <a:latin typeface="Arial"/>
                <a:cs typeface="Arial"/>
              </a:rPr>
              <a:t>Reste à </a:t>
            </a:r>
            <a:r>
              <a:rPr lang="fr-FR" sz="1400" dirty="0" smtClean="0">
                <a:solidFill>
                  <a:srgbClr val="99B6D8"/>
                </a:solidFill>
                <a:latin typeface="Arial"/>
                <a:cs typeface="Arial"/>
              </a:rPr>
              <a:t>charge</a:t>
            </a:r>
            <a:endParaRPr lang="fr-FR" sz="1400" dirty="0">
              <a:solidFill>
                <a:srgbClr val="99B6D8"/>
              </a:solidFill>
              <a:latin typeface="Arial"/>
              <a:cs typeface="Arial"/>
            </a:endParaRPr>
          </a:p>
        </p:txBody>
      </p:sp>
      <p:sp>
        <p:nvSpPr>
          <p:cNvPr id="64" name="TextBox 88"/>
          <p:cNvSpPr txBox="1"/>
          <p:nvPr/>
        </p:nvSpPr>
        <p:spPr>
          <a:xfrm>
            <a:off x="6675935" y="4965234"/>
            <a:ext cx="13981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>
                <a:solidFill>
                  <a:srgbClr val="99B6D8"/>
                </a:solidFill>
                <a:latin typeface="Arial"/>
                <a:cs typeface="Arial"/>
              </a:rPr>
              <a:t>Reste à </a:t>
            </a:r>
            <a:r>
              <a:rPr lang="fr-FR" sz="1400" dirty="0" smtClean="0">
                <a:solidFill>
                  <a:srgbClr val="99B6D8"/>
                </a:solidFill>
                <a:latin typeface="Arial"/>
                <a:cs typeface="Arial"/>
              </a:rPr>
              <a:t>charge</a:t>
            </a:r>
            <a:endParaRPr lang="fr-FR" sz="1400" dirty="0">
              <a:solidFill>
                <a:srgbClr val="99B6D8"/>
              </a:solidFill>
              <a:latin typeface="Arial"/>
              <a:cs typeface="Arial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266362" y="6134938"/>
            <a:ext cx="182879" cy="172621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Rectangle 65"/>
          <p:cNvSpPr/>
          <p:nvPr/>
        </p:nvSpPr>
        <p:spPr>
          <a:xfrm>
            <a:off x="5079256" y="6134938"/>
            <a:ext cx="182879" cy="172621"/>
          </a:xfrm>
          <a:prstGeom prst="rect">
            <a:avLst/>
          </a:prstGeom>
          <a:solidFill>
            <a:srgbClr val="F29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Rectangle 66"/>
          <p:cNvSpPr/>
          <p:nvPr/>
        </p:nvSpPr>
        <p:spPr>
          <a:xfrm>
            <a:off x="3399296" y="6077866"/>
            <a:ext cx="12923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kern="0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Votre entreprise</a:t>
            </a:r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5262135" y="6077866"/>
            <a:ext cx="21689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kern="0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Portefeuille Malakoff Médéric</a:t>
            </a:r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X_Ortho"/>
          <p:cNvSpPr txBox="1"/>
          <p:nvPr/>
        </p:nvSpPr>
        <p:spPr>
          <a:xfrm>
            <a:off x="6673888" y="2028855"/>
            <a:ext cx="1402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smtClean="0">
                <a:solidFill>
                  <a:srgbClr val="99B6D8"/>
                </a:solidFill>
              </a:rPr>
              <a:t>71 €</a:t>
            </a:r>
            <a:endParaRPr lang="fr-FR" sz="3600" b="1" dirty="0">
              <a:solidFill>
                <a:srgbClr val="99B6D8"/>
              </a:solidFill>
            </a:endParaRPr>
          </a:p>
        </p:txBody>
      </p:sp>
      <p:sp>
        <p:nvSpPr>
          <p:cNvPr id="36" name="TX_Soin"/>
          <p:cNvSpPr txBox="1"/>
          <p:nvPr/>
        </p:nvSpPr>
        <p:spPr>
          <a:xfrm>
            <a:off x="6675935" y="3660743"/>
            <a:ext cx="1402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smtClean="0">
                <a:solidFill>
                  <a:srgbClr val="99B6D8"/>
                </a:solidFill>
              </a:rPr>
              <a:t>3 €</a:t>
            </a:r>
            <a:endParaRPr lang="fr-FR" sz="3600" b="1" dirty="0">
              <a:solidFill>
                <a:srgbClr val="99B6D8"/>
              </a:solidFill>
            </a:endParaRPr>
          </a:p>
        </p:txBody>
      </p:sp>
      <p:sp>
        <p:nvSpPr>
          <p:cNvPr id="37" name="TX_Prothese"/>
          <p:cNvSpPr txBox="1"/>
          <p:nvPr/>
        </p:nvSpPr>
        <p:spPr>
          <a:xfrm>
            <a:off x="6730001" y="5227606"/>
            <a:ext cx="1402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smtClean="0">
                <a:solidFill>
                  <a:srgbClr val="99B6D8"/>
                </a:solidFill>
              </a:rPr>
              <a:t>102 €</a:t>
            </a:r>
            <a:endParaRPr lang="fr-FR" sz="3600" b="1" dirty="0">
              <a:solidFill>
                <a:srgbClr val="99B6D8"/>
              </a:solidFill>
            </a:endParaRPr>
          </a:p>
        </p:txBody>
      </p:sp>
      <p:sp>
        <p:nvSpPr>
          <p:cNvPr id="51" name="TextBox 81"/>
          <p:cNvSpPr txBox="1"/>
          <p:nvPr/>
        </p:nvSpPr>
        <p:spPr>
          <a:xfrm>
            <a:off x="449804" y="1556792"/>
            <a:ext cx="40333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Coût moyen d’un acte d’orthodontie </a:t>
            </a:r>
          </a:p>
        </p:txBody>
      </p:sp>
      <p:sp>
        <p:nvSpPr>
          <p:cNvPr id="52" name="TextBox 82"/>
          <p:cNvSpPr txBox="1"/>
          <p:nvPr/>
        </p:nvSpPr>
        <p:spPr>
          <a:xfrm>
            <a:off x="452848" y="3137596"/>
            <a:ext cx="40333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Coût moyen d’un soin dentaire</a:t>
            </a:r>
          </a:p>
        </p:txBody>
      </p:sp>
      <p:sp>
        <p:nvSpPr>
          <p:cNvPr id="53" name="TextBox 83"/>
          <p:cNvSpPr txBox="1"/>
          <p:nvPr/>
        </p:nvSpPr>
        <p:spPr>
          <a:xfrm>
            <a:off x="439320" y="4745752"/>
            <a:ext cx="40333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Coût moyen d’une prothèse dentaire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78000"/>
            <a:ext cx="4435476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365500"/>
            <a:ext cx="4456113" cy="102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953000"/>
            <a:ext cx="4456113" cy="1046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35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27</a:t>
            </a:fld>
            <a:endParaRPr lang="fr-FR" dirty="0"/>
          </a:p>
        </p:txBody>
      </p:sp>
      <p:sp>
        <p:nvSpPr>
          <p:cNvPr id="29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2" name="Année_n"/>
          <p:cNvSpPr txBox="1"/>
          <p:nvPr/>
        </p:nvSpPr>
        <p:spPr>
          <a:xfrm>
            <a:off x="2555852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2016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25" name="Straight Connector 89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COÛT DES ACTES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Zoom </a:t>
            </a: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sur le dentaire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20655" y="1897249"/>
            <a:ext cx="1320171" cy="842844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20655" y="3463495"/>
            <a:ext cx="1320171" cy="843579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 algn="ctr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20654" y="5053199"/>
            <a:ext cx="1320171" cy="820738"/>
          </a:xfrm>
          <a:prstGeom prst="rect">
            <a:avLst/>
          </a:prstGeom>
          <a:solidFill>
            <a:srgbClr val="5485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reeform 1"/>
          <p:cNvSpPr>
            <a:spLocks noChangeArrowheads="1"/>
          </p:cNvSpPr>
          <p:nvPr/>
        </p:nvSpPr>
        <p:spPr bwMode="auto">
          <a:xfrm>
            <a:off x="793439" y="5147316"/>
            <a:ext cx="658878" cy="653620"/>
          </a:xfrm>
          <a:custGeom>
            <a:avLst/>
            <a:gdLst>
              <a:gd name="T0" fmla="*/ 1907 w 16032"/>
              <a:gd name="T1" fmla="*/ 11531 h 15907"/>
              <a:gd name="T2" fmla="*/ 6157 w 16032"/>
              <a:gd name="T3" fmla="*/ 12750 h 15907"/>
              <a:gd name="T4" fmla="*/ 9093 w 16032"/>
              <a:gd name="T5" fmla="*/ 12625 h 15907"/>
              <a:gd name="T6" fmla="*/ 12187 w 16032"/>
              <a:gd name="T7" fmla="*/ 13281 h 15907"/>
              <a:gd name="T8" fmla="*/ 14937 w 16032"/>
              <a:gd name="T9" fmla="*/ 12375 h 15907"/>
              <a:gd name="T10" fmla="*/ 2469 w 16032"/>
              <a:gd name="T11" fmla="*/ 9375 h 15907"/>
              <a:gd name="T12" fmla="*/ 907 w 16032"/>
              <a:gd name="T13" fmla="*/ 10343 h 15907"/>
              <a:gd name="T14" fmla="*/ 4844 w 16032"/>
              <a:gd name="T15" fmla="*/ 10156 h 15907"/>
              <a:gd name="T16" fmla="*/ 3594 w 16032"/>
              <a:gd name="T17" fmla="*/ 9718 h 15907"/>
              <a:gd name="T18" fmla="*/ 7063 w 16032"/>
              <a:gd name="T19" fmla="*/ 11250 h 15907"/>
              <a:gd name="T20" fmla="*/ 8093 w 16032"/>
              <a:gd name="T21" fmla="*/ 10937 h 15907"/>
              <a:gd name="T22" fmla="*/ 7594 w 16032"/>
              <a:gd name="T23" fmla="*/ 11312 h 15907"/>
              <a:gd name="T24" fmla="*/ 10375 w 16032"/>
              <a:gd name="T25" fmla="*/ 12843 h 15907"/>
              <a:gd name="T26" fmla="*/ 12593 w 16032"/>
              <a:gd name="T27" fmla="*/ 11062 h 15907"/>
              <a:gd name="T28" fmla="*/ 9250 w 16032"/>
              <a:gd name="T29" fmla="*/ 6907 h 15907"/>
              <a:gd name="T30" fmla="*/ 5032 w 16032"/>
              <a:gd name="T31" fmla="*/ 6344 h 15907"/>
              <a:gd name="T32" fmla="*/ 1969 w 16032"/>
              <a:gd name="T33" fmla="*/ 3907 h 15907"/>
              <a:gd name="T34" fmla="*/ 15031 w 16032"/>
              <a:gd name="T35" fmla="*/ 4657 h 15907"/>
              <a:gd name="T36" fmla="*/ 11281 w 16032"/>
              <a:gd name="T37" fmla="*/ 6219 h 15907"/>
              <a:gd name="T38" fmla="*/ 8375 w 16032"/>
              <a:gd name="T39" fmla="*/ 9281 h 15907"/>
              <a:gd name="T40" fmla="*/ 9750 w 16032"/>
              <a:gd name="T41" fmla="*/ 9500 h 15907"/>
              <a:gd name="T42" fmla="*/ 7844 w 16032"/>
              <a:gd name="T43" fmla="*/ 8375 h 15907"/>
              <a:gd name="T44" fmla="*/ 5126 w 16032"/>
              <a:gd name="T45" fmla="*/ 8750 h 15907"/>
              <a:gd name="T46" fmla="*/ 4032 w 16032"/>
              <a:gd name="T47" fmla="*/ 7344 h 15907"/>
              <a:gd name="T48" fmla="*/ 3094 w 16032"/>
              <a:gd name="T49" fmla="*/ 8062 h 15907"/>
              <a:gd name="T50" fmla="*/ 1344 w 16032"/>
              <a:gd name="T51" fmla="*/ 6407 h 15907"/>
              <a:gd name="T52" fmla="*/ 2219 w 16032"/>
              <a:gd name="T53" fmla="*/ 2657 h 15907"/>
              <a:gd name="T54" fmla="*/ 9406 w 16032"/>
              <a:gd name="T55" fmla="*/ 751 h 15907"/>
              <a:gd name="T56" fmla="*/ 844 w 16032"/>
              <a:gd name="T57" fmla="*/ 2532 h 15907"/>
              <a:gd name="T58" fmla="*/ 10031 w 16032"/>
              <a:gd name="T59" fmla="*/ 1501 h 15907"/>
              <a:gd name="T60" fmla="*/ 15093 w 16032"/>
              <a:gd name="T61" fmla="*/ 8187 h 15907"/>
              <a:gd name="T62" fmla="*/ 15031 w 16032"/>
              <a:gd name="T63" fmla="*/ 6219 h 15907"/>
              <a:gd name="T64" fmla="*/ 15312 w 16032"/>
              <a:gd name="T65" fmla="*/ 11656 h 15907"/>
              <a:gd name="T66" fmla="*/ 13218 w 16032"/>
              <a:gd name="T67" fmla="*/ 11031 h 15907"/>
              <a:gd name="T68" fmla="*/ 13312 w 16032"/>
              <a:gd name="T69" fmla="*/ 12156 h 15907"/>
              <a:gd name="T70" fmla="*/ 14500 w 16032"/>
              <a:gd name="T71" fmla="*/ 9593 h 15907"/>
              <a:gd name="T72" fmla="*/ 12937 w 16032"/>
              <a:gd name="T73" fmla="*/ 10593 h 15907"/>
              <a:gd name="T74" fmla="*/ 11406 w 16032"/>
              <a:gd name="T75" fmla="*/ 9750 h 15907"/>
              <a:gd name="T76" fmla="*/ 12437 w 16032"/>
              <a:gd name="T77" fmla="*/ 8687 h 15907"/>
              <a:gd name="T78" fmla="*/ 12937 w 16032"/>
              <a:gd name="T79" fmla="*/ 8656 h 15907"/>
              <a:gd name="T80" fmla="*/ 15625 w 16032"/>
              <a:gd name="T81" fmla="*/ 9875 h 15907"/>
              <a:gd name="T82" fmla="*/ 15000 w 16032"/>
              <a:gd name="T83" fmla="*/ 8781 h 15907"/>
              <a:gd name="T84" fmla="*/ 14875 w 16032"/>
              <a:gd name="T85" fmla="*/ 2094 h 15907"/>
              <a:gd name="T86" fmla="*/ 11750 w 16032"/>
              <a:gd name="T87" fmla="*/ 4001 h 15907"/>
              <a:gd name="T88" fmla="*/ 344 w 16032"/>
              <a:gd name="T89" fmla="*/ 2219 h 15907"/>
              <a:gd name="T90" fmla="*/ 2032 w 16032"/>
              <a:gd name="T91" fmla="*/ 8062 h 15907"/>
              <a:gd name="T92" fmla="*/ 4438 w 16032"/>
              <a:gd name="T93" fmla="*/ 9000 h 15907"/>
              <a:gd name="T94" fmla="*/ 7188 w 16032"/>
              <a:gd name="T95" fmla="*/ 10218 h 15907"/>
              <a:gd name="T96" fmla="*/ 10093 w 16032"/>
              <a:gd name="T97" fmla="*/ 9906 h 15907"/>
              <a:gd name="T98" fmla="*/ 11187 w 16032"/>
              <a:gd name="T99" fmla="*/ 10625 h 15907"/>
              <a:gd name="T100" fmla="*/ 9093 w 16032"/>
              <a:gd name="T101" fmla="*/ 10781 h 15907"/>
              <a:gd name="T102" fmla="*/ 6688 w 16032"/>
              <a:gd name="T103" fmla="*/ 10562 h 15907"/>
              <a:gd name="T104" fmla="*/ 4657 w 16032"/>
              <a:gd name="T105" fmla="*/ 9625 h 15907"/>
              <a:gd name="T106" fmla="*/ 2282 w 16032"/>
              <a:gd name="T107" fmla="*/ 8937 h 15907"/>
              <a:gd name="T108" fmla="*/ 407 w 16032"/>
              <a:gd name="T109" fmla="*/ 12968 h 15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032" h="15907">
                <a:moveTo>
                  <a:pt x="13906" y="14875"/>
                </a:moveTo>
                <a:lnTo>
                  <a:pt x="13906" y="14875"/>
                </a:lnTo>
                <a:cubicBezTo>
                  <a:pt x="12656" y="15281"/>
                  <a:pt x="11375" y="15437"/>
                  <a:pt x="10156" y="15437"/>
                </a:cubicBezTo>
                <a:cubicBezTo>
                  <a:pt x="5376" y="15437"/>
                  <a:pt x="1094" y="13125"/>
                  <a:pt x="782" y="12718"/>
                </a:cubicBezTo>
                <a:cubicBezTo>
                  <a:pt x="657" y="12500"/>
                  <a:pt x="563" y="11625"/>
                  <a:pt x="563" y="10843"/>
                </a:cubicBezTo>
                <a:cubicBezTo>
                  <a:pt x="782" y="11218"/>
                  <a:pt x="1188" y="11468"/>
                  <a:pt x="1751" y="11531"/>
                </a:cubicBezTo>
                <a:cubicBezTo>
                  <a:pt x="1813" y="11531"/>
                  <a:pt x="1876" y="11531"/>
                  <a:pt x="1907" y="11531"/>
                </a:cubicBezTo>
                <a:lnTo>
                  <a:pt x="1907" y="11531"/>
                </a:lnTo>
                <a:cubicBezTo>
                  <a:pt x="2251" y="11531"/>
                  <a:pt x="2563" y="11406"/>
                  <a:pt x="2813" y="11218"/>
                </a:cubicBezTo>
                <a:cubicBezTo>
                  <a:pt x="2969" y="11718"/>
                  <a:pt x="3407" y="12062"/>
                  <a:pt x="4063" y="12125"/>
                </a:cubicBezTo>
                <a:cubicBezTo>
                  <a:pt x="4094" y="12125"/>
                  <a:pt x="4126" y="12125"/>
                  <a:pt x="4188" y="12125"/>
                </a:cubicBezTo>
                <a:lnTo>
                  <a:pt x="4188" y="12125"/>
                </a:lnTo>
                <a:cubicBezTo>
                  <a:pt x="4469" y="12125"/>
                  <a:pt x="4751" y="12000"/>
                  <a:pt x="5001" y="11843"/>
                </a:cubicBezTo>
                <a:cubicBezTo>
                  <a:pt x="5094" y="12343"/>
                  <a:pt x="5532" y="12687"/>
                  <a:pt x="6157" y="12750"/>
                </a:cubicBezTo>
                <a:cubicBezTo>
                  <a:pt x="6188" y="12750"/>
                  <a:pt x="6251" y="12750"/>
                  <a:pt x="6282" y="12750"/>
                </a:cubicBezTo>
                <a:lnTo>
                  <a:pt x="6282" y="12750"/>
                </a:lnTo>
                <a:cubicBezTo>
                  <a:pt x="6563" y="12750"/>
                  <a:pt x="6876" y="12625"/>
                  <a:pt x="7094" y="12406"/>
                </a:cubicBezTo>
                <a:cubicBezTo>
                  <a:pt x="7126" y="12500"/>
                  <a:pt x="7188" y="12625"/>
                  <a:pt x="7251" y="12718"/>
                </a:cubicBezTo>
                <a:cubicBezTo>
                  <a:pt x="7438" y="13031"/>
                  <a:pt x="7751" y="13250"/>
                  <a:pt x="8062" y="13312"/>
                </a:cubicBezTo>
                <a:cubicBezTo>
                  <a:pt x="8125" y="13343"/>
                  <a:pt x="8187" y="13343"/>
                  <a:pt x="8218" y="13343"/>
                </a:cubicBezTo>
                <a:cubicBezTo>
                  <a:pt x="8437" y="13343"/>
                  <a:pt x="8843" y="13250"/>
                  <a:pt x="9093" y="12625"/>
                </a:cubicBezTo>
                <a:cubicBezTo>
                  <a:pt x="9093" y="12593"/>
                  <a:pt x="9093" y="12562"/>
                  <a:pt x="9093" y="12531"/>
                </a:cubicBezTo>
                <a:cubicBezTo>
                  <a:pt x="9093" y="12562"/>
                  <a:pt x="9125" y="12562"/>
                  <a:pt x="9125" y="12593"/>
                </a:cubicBezTo>
                <a:cubicBezTo>
                  <a:pt x="9375" y="13062"/>
                  <a:pt x="9781" y="13312"/>
                  <a:pt x="10218" y="13312"/>
                </a:cubicBezTo>
                <a:lnTo>
                  <a:pt x="10218" y="13312"/>
                </a:lnTo>
                <a:cubicBezTo>
                  <a:pt x="10281" y="13312"/>
                  <a:pt x="10343" y="13312"/>
                  <a:pt x="10406" y="13281"/>
                </a:cubicBezTo>
                <a:cubicBezTo>
                  <a:pt x="10781" y="13250"/>
                  <a:pt x="11093" y="13031"/>
                  <a:pt x="11281" y="12718"/>
                </a:cubicBezTo>
                <a:cubicBezTo>
                  <a:pt x="11500" y="13093"/>
                  <a:pt x="11812" y="13281"/>
                  <a:pt x="12187" y="13281"/>
                </a:cubicBezTo>
                <a:cubicBezTo>
                  <a:pt x="12250" y="13281"/>
                  <a:pt x="12281" y="13281"/>
                  <a:pt x="12343" y="13281"/>
                </a:cubicBezTo>
                <a:cubicBezTo>
                  <a:pt x="12656" y="13218"/>
                  <a:pt x="12937" y="13062"/>
                  <a:pt x="13062" y="12781"/>
                </a:cubicBezTo>
                <a:cubicBezTo>
                  <a:pt x="13312" y="13031"/>
                  <a:pt x="13531" y="13093"/>
                  <a:pt x="13718" y="13093"/>
                </a:cubicBezTo>
                <a:cubicBezTo>
                  <a:pt x="13781" y="13093"/>
                  <a:pt x="13906" y="13062"/>
                  <a:pt x="13968" y="13031"/>
                </a:cubicBezTo>
                <a:cubicBezTo>
                  <a:pt x="14343" y="12937"/>
                  <a:pt x="14593" y="12687"/>
                  <a:pt x="14718" y="12343"/>
                </a:cubicBezTo>
                <a:cubicBezTo>
                  <a:pt x="14812" y="12375"/>
                  <a:pt x="14875" y="12375"/>
                  <a:pt x="14937" y="12375"/>
                </a:cubicBezTo>
                <a:lnTo>
                  <a:pt x="14937" y="12375"/>
                </a:lnTo>
                <a:cubicBezTo>
                  <a:pt x="15000" y="12375"/>
                  <a:pt x="15031" y="12375"/>
                  <a:pt x="15093" y="12375"/>
                </a:cubicBezTo>
                <a:cubicBezTo>
                  <a:pt x="15156" y="14156"/>
                  <a:pt x="14968" y="14531"/>
                  <a:pt x="13906" y="14875"/>
                </a:cubicBezTo>
                <a:close/>
                <a:moveTo>
                  <a:pt x="1251" y="8906"/>
                </a:moveTo>
                <a:lnTo>
                  <a:pt x="1251" y="8906"/>
                </a:lnTo>
                <a:cubicBezTo>
                  <a:pt x="1438" y="8906"/>
                  <a:pt x="1532" y="8968"/>
                  <a:pt x="1688" y="9125"/>
                </a:cubicBezTo>
                <a:cubicBezTo>
                  <a:pt x="1813" y="9218"/>
                  <a:pt x="1907" y="9343"/>
                  <a:pt x="2063" y="9375"/>
                </a:cubicBezTo>
                <a:cubicBezTo>
                  <a:pt x="2188" y="9437"/>
                  <a:pt x="2376" y="9406"/>
                  <a:pt x="2469" y="9375"/>
                </a:cubicBezTo>
                <a:cubicBezTo>
                  <a:pt x="2532" y="9343"/>
                  <a:pt x="2594" y="9343"/>
                  <a:pt x="2626" y="9343"/>
                </a:cubicBezTo>
                <a:cubicBezTo>
                  <a:pt x="2657" y="9343"/>
                  <a:pt x="2751" y="9343"/>
                  <a:pt x="2876" y="9593"/>
                </a:cubicBezTo>
                <a:cubicBezTo>
                  <a:pt x="3001" y="9843"/>
                  <a:pt x="2969" y="10218"/>
                  <a:pt x="2782" y="10500"/>
                </a:cubicBezTo>
                <a:cubicBezTo>
                  <a:pt x="2563" y="10812"/>
                  <a:pt x="2251" y="11031"/>
                  <a:pt x="1907" y="11031"/>
                </a:cubicBezTo>
                <a:lnTo>
                  <a:pt x="1907" y="11031"/>
                </a:lnTo>
                <a:cubicBezTo>
                  <a:pt x="1876" y="11031"/>
                  <a:pt x="1844" y="11031"/>
                  <a:pt x="1844" y="11031"/>
                </a:cubicBezTo>
                <a:cubicBezTo>
                  <a:pt x="1313" y="10968"/>
                  <a:pt x="1001" y="10750"/>
                  <a:pt x="907" y="10343"/>
                </a:cubicBezTo>
                <a:cubicBezTo>
                  <a:pt x="751" y="9781"/>
                  <a:pt x="1094" y="9031"/>
                  <a:pt x="1251" y="8906"/>
                </a:cubicBezTo>
                <a:close/>
                <a:moveTo>
                  <a:pt x="3594" y="9718"/>
                </a:moveTo>
                <a:lnTo>
                  <a:pt x="3594" y="9718"/>
                </a:lnTo>
                <a:cubicBezTo>
                  <a:pt x="3751" y="9718"/>
                  <a:pt x="3844" y="9781"/>
                  <a:pt x="4001" y="9937"/>
                </a:cubicBezTo>
                <a:cubicBezTo>
                  <a:pt x="4094" y="10031"/>
                  <a:pt x="4188" y="10125"/>
                  <a:pt x="4313" y="10156"/>
                </a:cubicBezTo>
                <a:cubicBezTo>
                  <a:pt x="4438" y="10218"/>
                  <a:pt x="4626" y="10187"/>
                  <a:pt x="4719" y="10156"/>
                </a:cubicBezTo>
                <a:cubicBezTo>
                  <a:pt x="4782" y="10156"/>
                  <a:pt x="4813" y="10156"/>
                  <a:pt x="4844" y="10156"/>
                </a:cubicBezTo>
                <a:cubicBezTo>
                  <a:pt x="4938" y="10156"/>
                  <a:pt x="5001" y="10250"/>
                  <a:pt x="5063" y="10406"/>
                </a:cubicBezTo>
                <a:cubicBezTo>
                  <a:pt x="5157" y="10593"/>
                  <a:pt x="5126" y="10937"/>
                  <a:pt x="4969" y="11187"/>
                </a:cubicBezTo>
                <a:cubicBezTo>
                  <a:pt x="4751" y="11531"/>
                  <a:pt x="4438" y="11687"/>
                  <a:pt x="4126" y="11656"/>
                </a:cubicBezTo>
                <a:cubicBezTo>
                  <a:pt x="3657" y="11593"/>
                  <a:pt x="3376" y="11406"/>
                  <a:pt x="3282" y="11062"/>
                </a:cubicBezTo>
                <a:cubicBezTo>
                  <a:pt x="3251" y="10968"/>
                  <a:pt x="3251" y="10843"/>
                  <a:pt x="3251" y="10718"/>
                </a:cubicBezTo>
                <a:cubicBezTo>
                  <a:pt x="3376" y="10468"/>
                  <a:pt x="3469" y="10187"/>
                  <a:pt x="3469" y="9937"/>
                </a:cubicBezTo>
                <a:cubicBezTo>
                  <a:pt x="3501" y="9843"/>
                  <a:pt x="3563" y="9750"/>
                  <a:pt x="3594" y="9718"/>
                </a:cubicBezTo>
                <a:close/>
                <a:moveTo>
                  <a:pt x="5751" y="10750"/>
                </a:moveTo>
                <a:lnTo>
                  <a:pt x="5751" y="10750"/>
                </a:lnTo>
                <a:cubicBezTo>
                  <a:pt x="5907" y="10750"/>
                  <a:pt x="5969" y="10781"/>
                  <a:pt x="6094" y="10875"/>
                </a:cubicBezTo>
                <a:cubicBezTo>
                  <a:pt x="6188" y="10968"/>
                  <a:pt x="6282" y="11031"/>
                  <a:pt x="6407" y="11093"/>
                </a:cubicBezTo>
                <a:cubicBezTo>
                  <a:pt x="6532" y="11125"/>
                  <a:pt x="6657" y="11125"/>
                  <a:pt x="6751" y="11093"/>
                </a:cubicBezTo>
                <a:cubicBezTo>
                  <a:pt x="6813" y="11062"/>
                  <a:pt x="6844" y="11062"/>
                  <a:pt x="6876" y="11062"/>
                </a:cubicBezTo>
                <a:cubicBezTo>
                  <a:pt x="6938" y="11062"/>
                  <a:pt x="7001" y="11156"/>
                  <a:pt x="7063" y="11250"/>
                </a:cubicBezTo>
                <a:cubicBezTo>
                  <a:pt x="7126" y="11406"/>
                  <a:pt x="7094" y="11656"/>
                  <a:pt x="6969" y="11875"/>
                </a:cubicBezTo>
                <a:cubicBezTo>
                  <a:pt x="6844" y="12062"/>
                  <a:pt x="6626" y="12281"/>
                  <a:pt x="6313" y="12281"/>
                </a:cubicBezTo>
                <a:cubicBezTo>
                  <a:pt x="6282" y="12281"/>
                  <a:pt x="6251" y="12281"/>
                  <a:pt x="6251" y="12281"/>
                </a:cubicBezTo>
                <a:cubicBezTo>
                  <a:pt x="5813" y="12218"/>
                  <a:pt x="5594" y="12062"/>
                  <a:pt x="5532" y="11781"/>
                </a:cubicBezTo>
                <a:cubicBezTo>
                  <a:pt x="5407" y="11375"/>
                  <a:pt x="5626" y="10843"/>
                  <a:pt x="5751" y="10750"/>
                </a:cubicBezTo>
                <a:close/>
                <a:moveTo>
                  <a:pt x="8093" y="10937"/>
                </a:moveTo>
                <a:lnTo>
                  <a:pt x="8093" y="10937"/>
                </a:lnTo>
                <a:cubicBezTo>
                  <a:pt x="8250" y="11062"/>
                  <a:pt x="8625" y="11312"/>
                  <a:pt x="8750" y="11437"/>
                </a:cubicBezTo>
                <a:cubicBezTo>
                  <a:pt x="8812" y="11593"/>
                  <a:pt x="8781" y="12281"/>
                  <a:pt x="8531" y="12656"/>
                </a:cubicBezTo>
                <a:cubicBezTo>
                  <a:pt x="8406" y="12843"/>
                  <a:pt x="8312" y="12843"/>
                  <a:pt x="8250" y="12843"/>
                </a:cubicBezTo>
                <a:cubicBezTo>
                  <a:pt x="8250" y="12843"/>
                  <a:pt x="8218" y="12843"/>
                  <a:pt x="8187" y="12843"/>
                </a:cubicBezTo>
                <a:cubicBezTo>
                  <a:pt x="8000" y="12812"/>
                  <a:pt x="7844" y="12687"/>
                  <a:pt x="7719" y="12500"/>
                </a:cubicBezTo>
                <a:cubicBezTo>
                  <a:pt x="7594" y="12312"/>
                  <a:pt x="7563" y="12062"/>
                  <a:pt x="7501" y="11875"/>
                </a:cubicBezTo>
                <a:cubicBezTo>
                  <a:pt x="7594" y="11687"/>
                  <a:pt x="7594" y="11500"/>
                  <a:pt x="7594" y="11312"/>
                </a:cubicBezTo>
                <a:cubicBezTo>
                  <a:pt x="7657" y="11125"/>
                  <a:pt x="7782" y="10968"/>
                  <a:pt x="8093" y="10937"/>
                </a:cubicBezTo>
                <a:close/>
                <a:moveTo>
                  <a:pt x="9437" y="11187"/>
                </a:moveTo>
                <a:lnTo>
                  <a:pt x="9437" y="11187"/>
                </a:lnTo>
                <a:cubicBezTo>
                  <a:pt x="9625" y="11156"/>
                  <a:pt x="10031" y="11093"/>
                  <a:pt x="10343" y="11093"/>
                </a:cubicBezTo>
                <a:cubicBezTo>
                  <a:pt x="10687" y="11093"/>
                  <a:pt x="10750" y="11156"/>
                  <a:pt x="10750" y="11156"/>
                </a:cubicBezTo>
                <a:cubicBezTo>
                  <a:pt x="10875" y="11218"/>
                  <a:pt x="11062" y="11875"/>
                  <a:pt x="10906" y="12375"/>
                </a:cubicBezTo>
                <a:cubicBezTo>
                  <a:pt x="10812" y="12656"/>
                  <a:pt x="10625" y="12812"/>
                  <a:pt x="10375" y="12843"/>
                </a:cubicBezTo>
                <a:cubicBezTo>
                  <a:pt x="10343" y="12843"/>
                  <a:pt x="10312" y="12843"/>
                  <a:pt x="10250" y="12843"/>
                </a:cubicBezTo>
                <a:cubicBezTo>
                  <a:pt x="10000" y="12843"/>
                  <a:pt x="9781" y="12687"/>
                  <a:pt x="9625" y="12375"/>
                </a:cubicBezTo>
                <a:cubicBezTo>
                  <a:pt x="9375" y="11968"/>
                  <a:pt x="9343" y="11437"/>
                  <a:pt x="9437" y="11187"/>
                </a:cubicBezTo>
                <a:close/>
                <a:moveTo>
                  <a:pt x="11531" y="11093"/>
                </a:moveTo>
                <a:lnTo>
                  <a:pt x="11531" y="11093"/>
                </a:lnTo>
                <a:cubicBezTo>
                  <a:pt x="11687" y="11062"/>
                  <a:pt x="12031" y="11000"/>
                  <a:pt x="12281" y="11000"/>
                </a:cubicBezTo>
                <a:cubicBezTo>
                  <a:pt x="12531" y="11000"/>
                  <a:pt x="12593" y="11062"/>
                  <a:pt x="12593" y="11062"/>
                </a:cubicBezTo>
                <a:cubicBezTo>
                  <a:pt x="12687" y="11187"/>
                  <a:pt x="12906" y="11937"/>
                  <a:pt x="12718" y="12437"/>
                </a:cubicBezTo>
                <a:cubicBezTo>
                  <a:pt x="12625" y="12750"/>
                  <a:pt x="12406" y="12812"/>
                  <a:pt x="12281" y="12843"/>
                </a:cubicBezTo>
                <a:cubicBezTo>
                  <a:pt x="12250" y="12843"/>
                  <a:pt x="12218" y="12843"/>
                  <a:pt x="12187" y="12843"/>
                </a:cubicBezTo>
                <a:cubicBezTo>
                  <a:pt x="12125" y="12843"/>
                  <a:pt x="11906" y="12843"/>
                  <a:pt x="11718" y="12500"/>
                </a:cubicBezTo>
                <a:cubicBezTo>
                  <a:pt x="11468" y="12062"/>
                  <a:pt x="11468" y="11375"/>
                  <a:pt x="11531" y="11093"/>
                </a:cubicBezTo>
                <a:close/>
                <a:moveTo>
                  <a:pt x="9250" y="6907"/>
                </a:moveTo>
                <a:lnTo>
                  <a:pt x="9250" y="6907"/>
                </a:lnTo>
                <a:cubicBezTo>
                  <a:pt x="9156" y="6876"/>
                  <a:pt x="9093" y="6876"/>
                  <a:pt x="9031" y="6876"/>
                </a:cubicBezTo>
                <a:cubicBezTo>
                  <a:pt x="8718" y="6876"/>
                  <a:pt x="8468" y="7032"/>
                  <a:pt x="8250" y="7344"/>
                </a:cubicBezTo>
                <a:cubicBezTo>
                  <a:pt x="8093" y="6938"/>
                  <a:pt x="7813" y="6594"/>
                  <a:pt x="7251" y="6532"/>
                </a:cubicBezTo>
                <a:cubicBezTo>
                  <a:pt x="7219" y="6532"/>
                  <a:pt x="7219" y="6532"/>
                  <a:pt x="7188" y="6532"/>
                </a:cubicBezTo>
                <a:cubicBezTo>
                  <a:pt x="7001" y="6532"/>
                  <a:pt x="6719" y="6594"/>
                  <a:pt x="6438" y="6969"/>
                </a:cubicBezTo>
                <a:cubicBezTo>
                  <a:pt x="6376" y="7032"/>
                  <a:pt x="6344" y="7094"/>
                  <a:pt x="6313" y="7157"/>
                </a:cubicBezTo>
                <a:cubicBezTo>
                  <a:pt x="6094" y="6688"/>
                  <a:pt x="5657" y="6407"/>
                  <a:pt x="5032" y="6344"/>
                </a:cubicBezTo>
                <a:cubicBezTo>
                  <a:pt x="4688" y="6313"/>
                  <a:pt x="4344" y="6376"/>
                  <a:pt x="4063" y="6594"/>
                </a:cubicBezTo>
                <a:cubicBezTo>
                  <a:pt x="3969" y="5844"/>
                  <a:pt x="3407" y="5376"/>
                  <a:pt x="2532" y="5282"/>
                </a:cubicBezTo>
                <a:cubicBezTo>
                  <a:pt x="2469" y="5282"/>
                  <a:pt x="2407" y="5282"/>
                  <a:pt x="2344" y="5282"/>
                </a:cubicBezTo>
                <a:cubicBezTo>
                  <a:pt x="1813" y="5282"/>
                  <a:pt x="1282" y="5563"/>
                  <a:pt x="969" y="6032"/>
                </a:cubicBezTo>
                <a:cubicBezTo>
                  <a:pt x="876" y="5969"/>
                  <a:pt x="782" y="5938"/>
                  <a:pt x="751" y="5876"/>
                </a:cubicBezTo>
                <a:cubicBezTo>
                  <a:pt x="563" y="5563"/>
                  <a:pt x="469" y="3782"/>
                  <a:pt x="563" y="2969"/>
                </a:cubicBezTo>
                <a:cubicBezTo>
                  <a:pt x="876" y="3251"/>
                  <a:pt x="1344" y="3594"/>
                  <a:pt x="1969" y="3907"/>
                </a:cubicBezTo>
                <a:cubicBezTo>
                  <a:pt x="2751" y="4313"/>
                  <a:pt x="4032" y="4844"/>
                  <a:pt x="5751" y="5188"/>
                </a:cubicBezTo>
                <a:cubicBezTo>
                  <a:pt x="7438" y="5501"/>
                  <a:pt x="9343" y="5688"/>
                  <a:pt x="10906" y="5688"/>
                </a:cubicBezTo>
                <a:cubicBezTo>
                  <a:pt x="11968" y="5688"/>
                  <a:pt x="13406" y="5594"/>
                  <a:pt x="14218" y="5188"/>
                </a:cubicBezTo>
                <a:cubicBezTo>
                  <a:pt x="14500" y="5063"/>
                  <a:pt x="14750" y="4907"/>
                  <a:pt x="14937" y="4719"/>
                </a:cubicBezTo>
                <a:cubicBezTo>
                  <a:pt x="14937" y="4751"/>
                  <a:pt x="14937" y="4751"/>
                  <a:pt x="14937" y="4751"/>
                </a:cubicBezTo>
                <a:cubicBezTo>
                  <a:pt x="14937" y="4751"/>
                  <a:pt x="14937" y="4751"/>
                  <a:pt x="14937" y="4782"/>
                </a:cubicBezTo>
                <a:cubicBezTo>
                  <a:pt x="14968" y="4719"/>
                  <a:pt x="15000" y="4688"/>
                  <a:pt x="15031" y="4657"/>
                </a:cubicBezTo>
                <a:cubicBezTo>
                  <a:pt x="15062" y="5032"/>
                  <a:pt x="15062" y="5407"/>
                  <a:pt x="15062" y="5688"/>
                </a:cubicBezTo>
                <a:cubicBezTo>
                  <a:pt x="14812" y="5657"/>
                  <a:pt x="14625" y="5751"/>
                  <a:pt x="14468" y="5938"/>
                </a:cubicBezTo>
                <a:cubicBezTo>
                  <a:pt x="14406" y="6032"/>
                  <a:pt x="14343" y="6188"/>
                  <a:pt x="14281" y="6313"/>
                </a:cubicBezTo>
                <a:cubicBezTo>
                  <a:pt x="14031" y="6094"/>
                  <a:pt x="13718" y="6001"/>
                  <a:pt x="13343" y="6001"/>
                </a:cubicBezTo>
                <a:cubicBezTo>
                  <a:pt x="13062" y="6032"/>
                  <a:pt x="12812" y="6157"/>
                  <a:pt x="12625" y="6376"/>
                </a:cubicBezTo>
                <a:cubicBezTo>
                  <a:pt x="12562" y="6469"/>
                  <a:pt x="12500" y="6594"/>
                  <a:pt x="12437" y="6719"/>
                </a:cubicBezTo>
                <a:cubicBezTo>
                  <a:pt x="12218" y="6407"/>
                  <a:pt x="11875" y="6251"/>
                  <a:pt x="11281" y="6219"/>
                </a:cubicBezTo>
                <a:cubicBezTo>
                  <a:pt x="10687" y="6188"/>
                  <a:pt x="10218" y="6563"/>
                  <a:pt x="9968" y="7313"/>
                </a:cubicBezTo>
                <a:cubicBezTo>
                  <a:pt x="9937" y="7344"/>
                  <a:pt x="9937" y="7376"/>
                  <a:pt x="9937" y="7407"/>
                </a:cubicBezTo>
                <a:cubicBezTo>
                  <a:pt x="9812" y="7188"/>
                  <a:pt x="9593" y="6969"/>
                  <a:pt x="9250" y="6907"/>
                </a:cubicBezTo>
                <a:close/>
                <a:moveTo>
                  <a:pt x="9750" y="9500"/>
                </a:moveTo>
                <a:lnTo>
                  <a:pt x="9750" y="9500"/>
                </a:lnTo>
                <a:cubicBezTo>
                  <a:pt x="9718" y="9500"/>
                  <a:pt x="9656" y="9500"/>
                  <a:pt x="9625" y="9500"/>
                </a:cubicBezTo>
                <a:cubicBezTo>
                  <a:pt x="9312" y="9500"/>
                  <a:pt x="8593" y="9500"/>
                  <a:pt x="8375" y="9281"/>
                </a:cubicBezTo>
                <a:cubicBezTo>
                  <a:pt x="8343" y="9250"/>
                  <a:pt x="8343" y="9156"/>
                  <a:pt x="8343" y="9000"/>
                </a:cubicBezTo>
                <a:cubicBezTo>
                  <a:pt x="8343" y="8843"/>
                  <a:pt x="8375" y="8625"/>
                  <a:pt x="8375" y="8406"/>
                </a:cubicBezTo>
                <a:cubicBezTo>
                  <a:pt x="8406" y="8187"/>
                  <a:pt x="8500" y="7968"/>
                  <a:pt x="8562" y="7782"/>
                </a:cubicBezTo>
                <a:cubicBezTo>
                  <a:pt x="8656" y="7594"/>
                  <a:pt x="8843" y="7376"/>
                  <a:pt x="9031" y="7376"/>
                </a:cubicBezTo>
                <a:cubicBezTo>
                  <a:pt x="9062" y="7376"/>
                  <a:pt x="9093" y="7376"/>
                  <a:pt x="9125" y="7376"/>
                </a:cubicBezTo>
                <a:cubicBezTo>
                  <a:pt x="9406" y="7469"/>
                  <a:pt x="9593" y="7657"/>
                  <a:pt x="9718" y="8031"/>
                </a:cubicBezTo>
                <a:cubicBezTo>
                  <a:pt x="9906" y="8593"/>
                  <a:pt x="9843" y="9281"/>
                  <a:pt x="9750" y="9500"/>
                </a:cubicBezTo>
                <a:close/>
                <a:moveTo>
                  <a:pt x="7251" y="9687"/>
                </a:moveTo>
                <a:lnTo>
                  <a:pt x="7251" y="9687"/>
                </a:lnTo>
                <a:cubicBezTo>
                  <a:pt x="7063" y="9593"/>
                  <a:pt x="6594" y="9343"/>
                  <a:pt x="6469" y="8937"/>
                </a:cubicBezTo>
                <a:cubicBezTo>
                  <a:pt x="6344" y="8531"/>
                  <a:pt x="6532" y="7719"/>
                  <a:pt x="6844" y="7282"/>
                </a:cubicBezTo>
                <a:cubicBezTo>
                  <a:pt x="6969" y="7126"/>
                  <a:pt x="7094" y="7032"/>
                  <a:pt x="7188" y="7032"/>
                </a:cubicBezTo>
                <a:lnTo>
                  <a:pt x="7188" y="7032"/>
                </a:lnTo>
                <a:cubicBezTo>
                  <a:pt x="7751" y="7094"/>
                  <a:pt x="7876" y="7657"/>
                  <a:pt x="7844" y="8375"/>
                </a:cubicBezTo>
                <a:cubicBezTo>
                  <a:pt x="7813" y="8593"/>
                  <a:pt x="7813" y="8781"/>
                  <a:pt x="7813" y="9000"/>
                </a:cubicBezTo>
                <a:cubicBezTo>
                  <a:pt x="7782" y="9375"/>
                  <a:pt x="7407" y="9593"/>
                  <a:pt x="7251" y="9687"/>
                </a:cubicBezTo>
                <a:close/>
                <a:moveTo>
                  <a:pt x="5563" y="8968"/>
                </a:moveTo>
                <a:lnTo>
                  <a:pt x="5563" y="8968"/>
                </a:lnTo>
                <a:lnTo>
                  <a:pt x="5532" y="8968"/>
                </a:lnTo>
                <a:lnTo>
                  <a:pt x="5532" y="8968"/>
                </a:lnTo>
                <a:cubicBezTo>
                  <a:pt x="5344" y="8968"/>
                  <a:pt x="5251" y="8906"/>
                  <a:pt x="5126" y="8750"/>
                </a:cubicBezTo>
                <a:cubicBezTo>
                  <a:pt x="5001" y="8656"/>
                  <a:pt x="4907" y="8562"/>
                  <a:pt x="4751" y="8500"/>
                </a:cubicBezTo>
                <a:cubicBezTo>
                  <a:pt x="4688" y="8468"/>
                  <a:pt x="4626" y="8468"/>
                  <a:pt x="4594" y="8468"/>
                </a:cubicBezTo>
                <a:cubicBezTo>
                  <a:pt x="4501" y="8468"/>
                  <a:pt x="4407" y="8468"/>
                  <a:pt x="4313" y="8500"/>
                </a:cubicBezTo>
                <a:cubicBezTo>
                  <a:pt x="4282" y="8500"/>
                  <a:pt x="4219" y="8531"/>
                  <a:pt x="4157" y="8531"/>
                </a:cubicBezTo>
                <a:cubicBezTo>
                  <a:pt x="4126" y="8531"/>
                  <a:pt x="4063" y="8531"/>
                  <a:pt x="3907" y="8250"/>
                </a:cubicBezTo>
                <a:cubicBezTo>
                  <a:pt x="3876" y="8156"/>
                  <a:pt x="3844" y="8062"/>
                  <a:pt x="3844" y="7938"/>
                </a:cubicBezTo>
                <a:cubicBezTo>
                  <a:pt x="3938" y="7751"/>
                  <a:pt x="4001" y="7563"/>
                  <a:pt x="4032" y="7344"/>
                </a:cubicBezTo>
                <a:cubicBezTo>
                  <a:pt x="4251" y="7001"/>
                  <a:pt x="4626" y="6813"/>
                  <a:pt x="4969" y="6844"/>
                </a:cubicBezTo>
                <a:cubicBezTo>
                  <a:pt x="5501" y="6907"/>
                  <a:pt x="5813" y="7126"/>
                  <a:pt x="5907" y="7532"/>
                </a:cubicBezTo>
                <a:cubicBezTo>
                  <a:pt x="6063" y="8093"/>
                  <a:pt x="5719" y="8843"/>
                  <a:pt x="5563" y="8968"/>
                </a:cubicBezTo>
                <a:close/>
                <a:moveTo>
                  <a:pt x="3157" y="8062"/>
                </a:moveTo>
                <a:lnTo>
                  <a:pt x="3157" y="8062"/>
                </a:lnTo>
                <a:cubicBezTo>
                  <a:pt x="3157" y="8062"/>
                  <a:pt x="3126" y="8062"/>
                  <a:pt x="3094" y="8062"/>
                </a:cubicBezTo>
                <a:lnTo>
                  <a:pt x="3094" y="8062"/>
                </a:lnTo>
                <a:cubicBezTo>
                  <a:pt x="2844" y="8062"/>
                  <a:pt x="2751" y="7968"/>
                  <a:pt x="2594" y="7844"/>
                </a:cubicBezTo>
                <a:cubicBezTo>
                  <a:pt x="2469" y="7719"/>
                  <a:pt x="2376" y="7626"/>
                  <a:pt x="2188" y="7563"/>
                </a:cubicBezTo>
                <a:cubicBezTo>
                  <a:pt x="2126" y="7563"/>
                  <a:pt x="2063" y="7532"/>
                  <a:pt x="2001" y="7532"/>
                </a:cubicBezTo>
                <a:cubicBezTo>
                  <a:pt x="1907" y="7532"/>
                  <a:pt x="1813" y="7563"/>
                  <a:pt x="1719" y="7563"/>
                </a:cubicBezTo>
                <a:cubicBezTo>
                  <a:pt x="1657" y="7594"/>
                  <a:pt x="1594" y="7626"/>
                  <a:pt x="1532" y="7626"/>
                </a:cubicBezTo>
                <a:cubicBezTo>
                  <a:pt x="1501" y="7626"/>
                  <a:pt x="1376" y="7626"/>
                  <a:pt x="1251" y="7313"/>
                </a:cubicBezTo>
                <a:cubicBezTo>
                  <a:pt x="1126" y="7063"/>
                  <a:pt x="1157" y="6719"/>
                  <a:pt x="1344" y="6407"/>
                </a:cubicBezTo>
                <a:cubicBezTo>
                  <a:pt x="1532" y="6063"/>
                  <a:pt x="1938" y="5719"/>
                  <a:pt x="2438" y="5782"/>
                </a:cubicBezTo>
                <a:cubicBezTo>
                  <a:pt x="3063" y="5844"/>
                  <a:pt x="3438" y="6094"/>
                  <a:pt x="3532" y="6563"/>
                </a:cubicBezTo>
                <a:cubicBezTo>
                  <a:pt x="3688" y="7188"/>
                  <a:pt x="3313" y="7938"/>
                  <a:pt x="3157" y="8062"/>
                </a:cubicBezTo>
                <a:close/>
                <a:moveTo>
                  <a:pt x="1626" y="2344"/>
                </a:moveTo>
                <a:lnTo>
                  <a:pt x="1626" y="2344"/>
                </a:lnTo>
                <a:cubicBezTo>
                  <a:pt x="1657" y="2344"/>
                  <a:pt x="1657" y="2344"/>
                  <a:pt x="1688" y="2344"/>
                </a:cubicBezTo>
                <a:cubicBezTo>
                  <a:pt x="1751" y="2344"/>
                  <a:pt x="2001" y="2501"/>
                  <a:pt x="2219" y="2657"/>
                </a:cubicBezTo>
                <a:cubicBezTo>
                  <a:pt x="2938" y="3094"/>
                  <a:pt x="4063" y="3844"/>
                  <a:pt x="5751" y="4126"/>
                </a:cubicBezTo>
                <a:cubicBezTo>
                  <a:pt x="7219" y="4344"/>
                  <a:pt x="9062" y="4626"/>
                  <a:pt x="10562" y="4626"/>
                </a:cubicBezTo>
                <a:cubicBezTo>
                  <a:pt x="11468" y="4626"/>
                  <a:pt x="12125" y="4532"/>
                  <a:pt x="12656" y="4344"/>
                </a:cubicBezTo>
                <a:cubicBezTo>
                  <a:pt x="13375" y="4094"/>
                  <a:pt x="13781" y="3657"/>
                  <a:pt x="13750" y="3188"/>
                </a:cubicBezTo>
                <a:cubicBezTo>
                  <a:pt x="13750" y="2751"/>
                  <a:pt x="13406" y="2094"/>
                  <a:pt x="11750" y="1532"/>
                </a:cubicBezTo>
                <a:cubicBezTo>
                  <a:pt x="11093" y="1313"/>
                  <a:pt x="10562" y="1126"/>
                  <a:pt x="10187" y="1001"/>
                </a:cubicBezTo>
                <a:cubicBezTo>
                  <a:pt x="9843" y="907"/>
                  <a:pt x="9562" y="813"/>
                  <a:pt x="9406" y="751"/>
                </a:cubicBezTo>
                <a:cubicBezTo>
                  <a:pt x="9625" y="657"/>
                  <a:pt x="10062" y="563"/>
                  <a:pt x="10500" y="501"/>
                </a:cubicBezTo>
                <a:cubicBezTo>
                  <a:pt x="10968" y="594"/>
                  <a:pt x="13500" y="1376"/>
                  <a:pt x="14468" y="2469"/>
                </a:cubicBezTo>
                <a:cubicBezTo>
                  <a:pt x="14781" y="2782"/>
                  <a:pt x="15093" y="3282"/>
                  <a:pt x="15031" y="3751"/>
                </a:cubicBezTo>
                <a:cubicBezTo>
                  <a:pt x="14968" y="4126"/>
                  <a:pt x="14625" y="4469"/>
                  <a:pt x="14031" y="4751"/>
                </a:cubicBezTo>
                <a:cubicBezTo>
                  <a:pt x="13437" y="5032"/>
                  <a:pt x="12375" y="5188"/>
                  <a:pt x="10937" y="5188"/>
                </a:cubicBezTo>
                <a:cubicBezTo>
                  <a:pt x="9406" y="5188"/>
                  <a:pt x="7532" y="5001"/>
                  <a:pt x="5876" y="4688"/>
                </a:cubicBezTo>
                <a:cubicBezTo>
                  <a:pt x="3094" y="4188"/>
                  <a:pt x="1313" y="3032"/>
                  <a:pt x="844" y="2532"/>
                </a:cubicBezTo>
                <a:cubicBezTo>
                  <a:pt x="1032" y="2438"/>
                  <a:pt x="1376" y="2344"/>
                  <a:pt x="1626" y="2344"/>
                </a:cubicBezTo>
                <a:close/>
                <a:moveTo>
                  <a:pt x="9937" y="3063"/>
                </a:moveTo>
                <a:lnTo>
                  <a:pt x="9937" y="3063"/>
                </a:lnTo>
                <a:cubicBezTo>
                  <a:pt x="9687" y="3032"/>
                  <a:pt x="9437" y="2969"/>
                  <a:pt x="9343" y="2969"/>
                </a:cubicBezTo>
                <a:cubicBezTo>
                  <a:pt x="9281" y="2876"/>
                  <a:pt x="9156" y="2594"/>
                  <a:pt x="9156" y="2032"/>
                </a:cubicBezTo>
                <a:cubicBezTo>
                  <a:pt x="9125" y="1688"/>
                  <a:pt x="9187" y="1407"/>
                  <a:pt x="9218" y="1219"/>
                </a:cubicBezTo>
                <a:cubicBezTo>
                  <a:pt x="9406" y="1313"/>
                  <a:pt x="9656" y="1407"/>
                  <a:pt x="10031" y="1501"/>
                </a:cubicBezTo>
                <a:cubicBezTo>
                  <a:pt x="10406" y="1626"/>
                  <a:pt x="10937" y="1782"/>
                  <a:pt x="11625" y="2032"/>
                </a:cubicBezTo>
                <a:cubicBezTo>
                  <a:pt x="13125" y="2563"/>
                  <a:pt x="13250" y="3063"/>
                  <a:pt x="13250" y="3188"/>
                </a:cubicBezTo>
                <a:cubicBezTo>
                  <a:pt x="13250" y="3407"/>
                  <a:pt x="13000" y="3626"/>
                  <a:pt x="12625" y="3813"/>
                </a:cubicBezTo>
                <a:cubicBezTo>
                  <a:pt x="11750" y="3407"/>
                  <a:pt x="10687" y="3219"/>
                  <a:pt x="9937" y="3063"/>
                </a:cubicBezTo>
                <a:close/>
                <a:moveTo>
                  <a:pt x="15093" y="8187"/>
                </a:moveTo>
                <a:lnTo>
                  <a:pt x="15093" y="8187"/>
                </a:lnTo>
                <a:lnTo>
                  <a:pt x="15093" y="8187"/>
                </a:lnTo>
                <a:cubicBezTo>
                  <a:pt x="15062" y="8125"/>
                  <a:pt x="15062" y="8093"/>
                  <a:pt x="15062" y="8062"/>
                </a:cubicBezTo>
                <a:cubicBezTo>
                  <a:pt x="15031" y="7938"/>
                  <a:pt x="15000" y="7813"/>
                  <a:pt x="14937" y="7657"/>
                </a:cubicBezTo>
                <a:cubicBezTo>
                  <a:pt x="14937" y="7626"/>
                  <a:pt x="14937" y="7626"/>
                  <a:pt x="14906" y="7563"/>
                </a:cubicBezTo>
                <a:cubicBezTo>
                  <a:pt x="14875" y="7438"/>
                  <a:pt x="14875" y="7313"/>
                  <a:pt x="14812" y="7188"/>
                </a:cubicBezTo>
                <a:cubicBezTo>
                  <a:pt x="14781" y="6813"/>
                  <a:pt x="14812" y="6438"/>
                  <a:pt x="14937" y="6251"/>
                </a:cubicBezTo>
                <a:cubicBezTo>
                  <a:pt x="14968" y="6219"/>
                  <a:pt x="15000" y="6219"/>
                  <a:pt x="15000" y="6219"/>
                </a:cubicBezTo>
                <a:cubicBezTo>
                  <a:pt x="15031" y="6219"/>
                  <a:pt x="15031" y="6219"/>
                  <a:pt x="15031" y="6219"/>
                </a:cubicBezTo>
                <a:cubicBezTo>
                  <a:pt x="15187" y="6251"/>
                  <a:pt x="15312" y="6376"/>
                  <a:pt x="15375" y="6626"/>
                </a:cubicBezTo>
                <a:cubicBezTo>
                  <a:pt x="15500" y="7251"/>
                  <a:pt x="15250" y="8062"/>
                  <a:pt x="15093" y="8187"/>
                </a:cubicBezTo>
                <a:close/>
                <a:moveTo>
                  <a:pt x="14687" y="10625"/>
                </a:moveTo>
                <a:lnTo>
                  <a:pt x="14687" y="10625"/>
                </a:lnTo>
                <a:cubicBezTo>
                  <a:pt x="14718" y="10531"/>
                  <a:pt x="14718" y="10500"/>
                  <a:pt x="14750" y="10437"/>
                </a:cubicBezTo>
                <a:cubicBezTo>
                  <a:pt x="14906" y="10343"/>
                  <a:pt x="15125" y="10250"/>
                  <a:pt x="15250" y="10218"/>
                </a:cubicBezTo>
                <a:cubicBezTo>
                  <a:pt x="15375" y="10406"/>
                  <a:pt x="15500" y="11187"/>
                  <a:pt x="15312" y="11656"/>
                </a:cubicBezTo>
                <a:cubicBezTo>
                  <a:pt x="15218" y="11875"/>
                  <a:pt x="15125" y="11906"/>
                  <a:pt x="15031" y="11906"/>
                </a:cubicBezTo>
                <a:lnTo>
                  <a:pt x="15000" y="11906"/>
                </a:lnTo>
                <a:cubicBezTo>
                  <a:pt x="14968" y="11906"/>
                  <a:pt x="14937" y="11906"/>
                  <a:pt x="14906" y="11906"/>
                </a:cubicBezTo>
                <a:cubicBezTo>
                  <a:pt x="14968" y="11437"/>
                  <a:pt x="14843" y="10937"/>
                  <a:pt x="14687" y="10625"/>
                </a:cubicBezTo>
                <a:close/>
                <a:moveTo>
                  <a:pt x="13187" y="11125"/>
                </a:moveTo>
                <a:lnTo>
                  <a:pt x="13187" y="11125"/>
                </a:lnTo>
                <a:cubicBezTo>
                  <a:pt x="13187" y="11093"/>
                  <a:pt x="13218" y="11062"/>
                  <a:pt x="13218" y="11031"/>
                </a:cubicBezTo>
                <a:cubicBezTo>
                  <a:pt x="13500" y="10937"/>
                  <a:pt x="13937" y="10750"/>
                  <a:pt x="14156" y="10750"/>
                </a:cubicBezTo>
                <a:cubicBezTo>
                  <a:pt x="14156" y="10750"/>
                  <a:pt x="14187" y="10750"/>
                  <a:pt x="14218" y="10750"/>
                </a:cubicBezTo>
                <a:cubicBezTo>
                  <a:pt x="14312" y="10875"/>
                  <a:pt x="14500" y="11531"/>
                  <a:pt x="14343" y="12062"/>
                </a:cubicBezTo>
                <a:cubicBezTo>
                  <a:pt x="14281" y="12343"/>
                  <a:pt x="14125" y="12531"/>
                  <a:pt x="13875" y="12625"/>
                </a:cubicBezTo>
                <a:cubicBezTo>
                  <a:pt x="13812" y="12625"/>
                  <a:pt x="13781" y="12625"/>
                  <a:pt x="13750" y="12625"/>
                </a:cubicBezTo>
                <a:cubicBezTo>
                  <a:pt x="13625" y="12625"/>
                  <a:pt x="13500" y="12531"/>
                  <a:pt x="13406" y="12375"/>
                </a:cubicBezTo>
                <a:cubicBezTo>
                  <a:pt x="13375" y="12312"/>
                  <a:pt x="13343" y="12250"/>
                  <a:pt x="13312" y="12156"/>
                </a:cubicBezTo>
                <a:cubicBezTo>
                  <a:pt x="13343" y="11812"/>
                  <a:pt x="13312" y="11406"/>
                  <a:pt x="13187" y="11125"/>
                </a:cubicBezTo>
                <a:close/>
                <a:moveTo>
                  <a:pt x="12750" y="9906"/>
                </a:moveTo>
                <a:lnTo>
                  <a:pt x="12750" y="9906"/>
                </a:lnTo>
                <a:cubicBezTo>
                  <a:pt x="12906" y="9968"/>
                  <a:pt x="13031" y="10000"/>
                  <a:pt x="13218" y="10000"/>
                </a:cubicBezTo>
                <a:lnTo>
                  <a:pt x="13218" y="10000"/>
                </a:lnTo>
                <a:cubicBezTo>
                  <a:pt x="13531" y="10000"/>
                  <a:pt x="13906" y="9906"/>
                  <a:pt x="14281" y="9718"/>
                </a:cubicBezTo>
                <a:cubicBezTo>
                  <a:pt x="14343" y="9687"/>
                  <a:pt x="14437" y="9656"/>
                  <a:pt x="14500" y="9593"/>
                </a:cubicBezTo>
                <a:cubicBezTo>
                  <a:pt x="14593" y="9687"/>
                  <a:pt x="14656" y="9781"/>
                  <a:pt x="14718" y="9875"/>
                </a:cubicBezTo>
                <a:cubicBezTo>
                  <a:pt x="14531" y="9968"/>
                  <a:pt x="14437" y="10062"/>
                  <a:pt x="14375" y="10093"/>
                </a:cubicBezTo>
                <a:cubicBezTo>
                  <a:pt x="14312" y="10125"/>
                  <a:pt x="14312" y="10125"/>
                  <a:pt x="14312" y="10125"/>
                </a:cubicBezTo>
                <a:cubicBezTo>
                  <a:pt x="14312" y="10156"/>
                  <a:pt x="14312" y="10156"/>
                  <a:pt x="14312" y="10156"/>
                </a:cubicBezTo>
                <a:cubicBezTo>
                  <a:pt x="14281" y="10187"/>
                  <a:pt x="14281" y="10218"/>
                  <a:pt x="14281" y="10250"/>
                </a:cubicBezTo>
                <a:cubicBezTo>
                  <a:pt x="14250" y="10250"/>
                  <a:pt x="14187" y="10218"/>
                  <a:pt x="14156" y="10218"/>
                </a:cubicBezTo>
                <a:cubicBezTo>
                  <a:pt x="13718" y="10218"/>
                  <a:pt x="13093" y="10500"/>
                  <a:pt x="12937" y="10593"/>
                </a:cubicBezTo>
                <a:cubicBezTo>
                  <a:pt x="12656" y="10437"/>
                  <a:pt x="12375" y="10312"/>
                  <a:pt x="12093" y="10218"/>
                </a:cubicBezTo>
                <a:cubicBezTo>
                  <a:pt x="12343" y="10156"/>
                  <a:pt x="12593" y="10062"/>
                  <a:pt x="12750" y="9906"/>
                </a:cubicBezTo>
                <a:close/>
                <a:moveTo>
                  <a:pt x="12437" y="8687"/>
                </a:moveTo>
                <a:lnTo>
                  <a:pt x="12437" y="8687"/>
                </a:lnTo>
                <a:cubicBezTo>
                  <a:pt x="12437" y="8906"/>
                  <a:pt x="12468" y="9125"/>
                  <a:pt x="12468" y="9375"/>
                </a:cubicBezTo>
                <a:cubicBezTo>
                  <a:pt x="12468" y="9437"/>
                  <a:pt x="12468" y="9468"/>
                  <a:pt x="12437" y="9500"/>
                </a:cubicBezTo>
                <a:cubicBezTo>
                  <a:pt x="12281" y="9656"/>
                  <a:pt x="11875" y="9750"/>
                  <a:pt x="11406" y="9750"/>
                </a:cubicBezTo>
                <a:cubicBezTo>
                  <a:pt x="10937" y="9750"/>
                  <a:pt x="10562" y="9656"/>
                  <a:pt x="10437" y="9562"/>
                </a:cubicBezTo>
                <a:cubicBezTo>
                  <a:pt x="10406" y="9500"/>
                  <a:pt x="10343" y="9375"/>
                  <a:pt x="10343" y="9187"/>
                </a:cubicBezTo>
                <a:cubicBezTo>
                  <a:pt x="10343" y="8937"/>
                  <a:pt x="10343" y="8656"/>
                  <a:pt x="10312" y="8375"/>
                </a:cubicBezTo>
                <a:cubicBezTo>
                  <a:pt x="10343" y="8062"/>
                  <a:pt x="10406" y="7751"/>
                  <a:pt x="10500" y="7469"/>
                </a:cubicBezTo>
                <a:cubicBezTo>
                  <a:pt x="10687" y="6969"/>
                  <a:pt x="10937" y="6751"/>
                  <a:pt x="11281" y="6751"/>
                </a:cubicBezTo>
                <a:cubicBezTo>
                  <a:pt x="11281" y="6751"/>
                  <a:pt x="11281" y="6751"/>
                  <a:pt x="11312" y="6751"/>
                </a:cubicBezTo>
                <a:cubicBezTo>
                  <a:pt x="12281" y="6813"/>
                  <a:pt x="12312" y="7188"/>
                  <a:pt x="12437" y="8687"/>
                </a:cubicBezTo>
                <a:close/>
                <a:moveTo>
                  <a:pt x="14406" y="8906"/>
                </a:moveTo>
                <a:lnTo>
                  <a:pt x="14406" y="8906"/>
                </a:lnTo>
                <a:cubicBezTo>
                  <a:pt x="14406" y="8968"/>
                  <a:pt x="14406" y="9000"/>
                  <a:pt x="14375" y="9062"/>
                </a:cubicBezTo>
                <a:cubicBezTo>
                  <a:pt x="14250" y="9187"/>
                  <a:pt x="13687" y="9500"/>
                  <a:pt x="13218" y="9500"/>
                </a:cubicBezTo>
                <a:cubicBezTo>
                  <a:pt x="13125" y="9500"/>
                  <a:pt x="13031" y="9468"/>
                  <a:pt x="12968" y="9437"/>
                </a:cubicBezTo>
                <a:cubicBezTo>
                  <a:pt x="12968" y="9406"/>
                  <a:pt x="12968" y="9375"/>
                  <a:pt x="12968" y="9343"/>
                </a:cubicBezTo>
                <a:cubicBezTo>
                  <a:pt x="12968" y="9093"/>
                  <a:pt x="12937" y="8843"/>
                  <a:pt x="12937" y="8656"/>
                </a:cubicBezTo>
                <a:cubicBezTo>
                  <a:pt x="12906" y="8218"/>
                  <a:pt x="12875" y="7813"/>
                  <a:pt x="12812" y="7469"/>
                </a:cubicBezTo>
                <a:cubicBezTo>
                  <a:pt x="12843" y="7157"/>
                  <a:pt x="12937" y="6907"/>
                  <a:pt x="13093" y="6719"/>
                </a:cubicBezTo>
                <a:cubicBezTo>
                  <a:pt x="13187" y="6594"/>
                  <a:pt x="13312" y="6532"/>
                  <a:pt x="13406" y="6532"/>
                </a:cubicBezTo>
                <a:cubicBezTo>
                  <a:pt x="13468" y="6532"/>
                  <a:pt x="13468" y="6532"/>
                  <a:pt x="13500" y="6532"/>
                </a:cubicBezTo>
                <a:cubicBezTo>
                  <a:pt x="13718" y="6532"/>
                  <a:pt x="13906" y="6594"/>
                  <a:pt x="14031" y="6751"/>
                </a:cubicBezTo>
                <a:cubicBezTo>
                  <a:pt x="14500" y="7251"/>
                  <a:pt x="14437" y="8468"/>
                  <a:pt x="14406" y="8906"/>
                </a:cubicBezTo>
                <a:close/>
                <a:moveTo>
                  <a:pt x="15625" y="9875"/>
                </a:moveTo>
                <a:lnTo>
                  <a:pt x="15625" y="9875"/>
                </a:lnTo>
                <a:cubicBezTo>
                  <a:pt x="15562" y="9812"/>
                  <a:pt x="15468" y="9718"/>
                  <a:pt x="15281" y="9718"/>
                </a:cubicBezTo>
                <a:cubicBezTo>
                  <a:pt x="15156" y="9562"/>
                  <a:pt x="15031" y="9375"/>
                  <a:pt x="14875" y="9218"/>
                </a:cubicBezTo>
                <a:cubicBezTo>
                  <a:pt x="14875" y="9187"/>
                  <a:pt x="14875" y="9156"/>
                  <a:pt x="14875" y="9125"/>
                </a:cubicBezTo>
                <a:cubicBezTo>
                  <a:pt x="14875" y="9093"/>
                  <a:pt x="14875" y="9031"/>
                  <a:pt x="14906" y="8968"/>
                </a:cubicBezTo>
                <a:cubicBezTo>
                  <a:pt x="14906" y="8906"/>
                  <a:pt x="14906" y="8843"/>
                  <a:pt x="14906" y="8750"/>
                </a:cubicBezTo>
                <a:cubicBezTo>
                  <a:pt x="14968" y="8750"/>
                  <a:pt x="14968" y="8781"/>
                  <a:pt x="15000" y="8781"/>
                </a:cubicBezTo>
                <a:lnTo>
                  <a:pt x="15000" y="8781"/>
                </a:lnTo>
                <a:cubicBezTo>
                  <a:pt x="15125" y="8781"/>
                  <a:pt x="15250" y="8718"/>
                  <a:pt x="15375" y="8625"/>
                </a:cubicBezTo>
                <a:cubicBezTo>
                  <a:pt x="15781" y="8343"/>
                  <a:pt x="16000" y="7282"/>
                  <a:pt x="15875" y="6594"/>
                </a:cubicBezTo>
                <a:cubicBezTo>
                  <a:pt x="15812" y="6344"/>
                  <a:pt x="15750" y="6157"/>
                  <a:pt x="15625" y="6001"/>
                </a:cubicBezTo>
                <a:cubicBezTo>
                  <a:pt x="15625" y="5469"/>
                  <a:pt x="15593" y="4844"/>
                  <a:pt x="15593" y="4094"/>
                </a:cubicBezTo>
                <a:cubicBezTo>
                  <a:pt x="15562" y="3532"/>
                  <a:pt x="15562" y="3532"/>
                  <a:pt x="15562" y="3532"/>
                </a:cubicBezTo>
                <a:cubicBezTo>
                  <a:pt x="15562" y="3188"/>
                  <a:pt x="15343" y="2563"/>
                  <a:pt x="14875" y="2094"/>
                </a:cubicBezTo>
                <a:cubicBezTo>
                  <a:pt x="13687" y="782"/>
                  <a:pt x="10812" y="32"/>
                  <a:pt x="10562" y="0"/>
                </a:cubicBezTo>
                <a:cubicBezTo>
                  <a:pt x="10500" y="0"/>
                  <a:pt x="10500" y="0"/>
                  <a:pt x="10500" y="0"/>
                </a:cubicBezTo>
                <a:cubicBezTo>
                  <a:pt x="8937" y="157"/>
                  <a:pt x="8875" y="501"/>
                  <a:pt x="8843" y="626"/>
                </a:cubicBezTo>
                <a:cubicBezTo>
                  <a:pt x="8812" y="751"/>
                  <a:pt x="8750" y="1001"/>
                  <a:pt x="8718" y="1032"/>
                </a:cubicBezTo>
                <a:cubicBezTo>
                  <a:pt x="8562" y="1626"/>
                  <a:pt x="8562" y="3188"/>
                  <a:pt x="9125" y="3407"/>
                </a:cubicBezTo>
                <a:cubicBezTo>
                  <a:pt x="9250" y="3438"/>
                  <a:pt x="9437" y="3469"/>
                  <a:pt x="9812" y="3563"/>
                </a:cubicBezTo>
                <a:cubicBezTo>
                  <a:pt x="10312" y="3626"/>
                  <a:pt x="11062" y="3782"/>
                  <a:pt x="11750" y="4001"/>
                </a:cubicBezTo>
                <a:cubicBezTo>
                  <a:pt x="11406" y="4063"/>
                  <a:pt x="11000" y="4094"/>
                  <a:pt x="10531" y="4094"/>
                </a:cubicBezTo>
                <a:cubicBezTo>
                  <a:pt x="9062" y="4094"/>
                  <a:pt x="7251" y="3813"/>
                  <a:pt x="5813" y="3594"/>
                </a:cubicBezTo>
                <a:cubicBezTo>
                  <a:pt x="4282" y="3344"/>
                  <a:pt x="3157" y="2657"/>
                  <a:pt x="2532" y="2219"/>
                </a:cubicBezTo>
                <a:cubicBezTo>
                  <a:pt x="2188" y="2001"/>
                  <a:pt x="1969" y="1876"/>
                  <a:pt x="1813" y="1844"/>
                </a:cubicBezTo>
                <a:cubicBezTo>
                  <a:pt x="1751" y="1813"/>
                  <a:pt x="1688" y="1813"/>
                  <a:pt x="1657" y="1813"/>
                </a:cubicBezTo>
                <a:cubicBezTo>
                  <a:pt x="1438" y="1813"/>
                  <a:pt x="719" y="1938"/>
                  <a:pt x="407" y="2188"/>
                </a:cubicBezTo>
                <a:cubicBezTo>
                  <a:pt x="376" y="2188"/>
                  <a:pt x="376" y="2188"/>
                  <a:pt x="344" y="2219"/>
                </a:cubicBezTo>
                <a:cubicBezTo>
                  <a:pt x="251" y="2282"/>
                  <a:pt x="0" y="2438"/>
                  <a:pt x="32" y="4126"/>
                </a:cubicBezTo>
                <a:cubicBezTo>
                  <a:pt x="63" y="4594"/>
                  <a:pt x="126" y="5782"/>
                  <a:pt x="376" y="6188"/>
                </a:cubicBezTo>
                <a:cubicBezTo>
                  <a:pt x="407" y="6251"/>
                  <a:pt x="563" y="6376"/>
                  <a:pt x="751" y="6532"/>
                </a:cubicBezTo>
                <a:cubicBezTo>
                  <a:pt x="626" y="6876"/>
                  <a:pt x="657" y="7251"/>
                  <a:pt x="813" y="7532"/>
                </a:cubicBezTo>
                <a:cubicBezTo>
                  <a:pt x="1001" y="7938"/>
                  <a:pt x="1251" y="8125"/>
                  <a:pt x="1563" y="8125"/>
                </a:cubicBezTo>
                <a:cubicBezTo>
                  <a:pt x="1688" y="8125"/>
                  <a:pt x="1782" y="8093"/>
                  <a:pt x="1876" y="8062"/>
                </a:cubicBezTo>
                <a:cubicBezTo>
                  <a:pt x="1938" y="8062"/>
                  <a:pt x="2032" y="8031"/>
                  <a:pt x="2032" y="8062"/>
                </a:cubicBezTo>
                <a:cubicBezTo>
                  <a:pt x="2094" y="8062"/>
                  <a:pt x="2157" y="8125"/>
                  <a:pt x="2251" y="8218"/>
                </a:cubicBezTo>
                <a:cubicBezTo>
                  <a:pt x="2407" y="8375"/>
                  <a:pt x="2657" y="8593"/>
                  <a:pt x="3094" y="8593"/>
                </a:cubicBezTo>
                <a:lnTo>
                  <a:pt x="3094" y="8593"/>
                </a:lnTo>
                <a:cubicBezTo>
                  <a:pt x="3157" y="8593"/>
                  <a:pt x="3188" y="8593"/>
                  <a:pt x="3219" y="8593"/>
                </a:cubicBezTo>
                <a:cubicBezTo>
                  <a:pt x="3313" y="8593"/>
                  <a:pt x="3376" y="8562"/>
                  <a:pt x="3469" y="8468"/>
                </a:cubicBezTo>
                <a:cubicBezTo>
                  <a:pt x="3657" y="8843"/>
                  <a:pt x="3876" y="9031"/>
                  <a:pt x="4157" y="9031"/>
                </a:cubicBezTo>
                <a:cubicBezTo>
                  <a:pt x="4282" y="9031"/>
                  <a:pt x="4376" y="9031"/>
                  <a:pt x="4438" y="9000"/>
                </a:cubicBezTo>
                <a:cubicBezTo>
                  <a:pt x="4501" y="8968"/>
                  <a:pt x="4532" y="8968"/>
                  <a:pt x="4594" y="8968"/>
                </a:cubicBezTo>
                <a:cubicBezTo>
                  <a:pt x="4626" y="8968"/>
                  <a:pt x="4688" y="9031"/>
                  <a:pt x="4751" y="9093"/>
                </a:cubicBezTo>
                <a:cubicBezTo>
                  <a:pt x="4907" y="9250"/>
                  <a:pt x="5157" y="9468"/>
                  <a:pt x="5532" y="9468"/>
                </a:cubicBezTo>
                <a:lnTo>
                  <a:pt x="5532" y="9468"/>
                </a:lnTo>
                <a:cubicBezTo>
                  <a:pt x="5563" y="9468"/>
                  <a:pt x="5626" y="9468"/>
                  <a:pt x="5688" y="9468"/>
                </a:cubicBezTo>
                <a:cubicBezTo>
                  <a:pt x="5782" y="9468"/>
                  <a:pt x="5938" y="9343"/>
                  <a:pt x="6032" y="9218"/>
                </a:cubicBezTo>
                <a:cubicBezTo>
                  <a:pt x="6344" y="9906"/>
                  <a:pt x="7126" y="10218"/>
                  <a:pt x="7188" y="10218"/>
                </a:cubicBezTo>
                <a:cubicBezTo>
                  <a:pt x="7251" y="10250"/>
                  <a:pt x="7251" y="10250"/>
                  <a:pt x="7251" y="10250"/>
                </a:cubicBezTo>
                <a:cubicBezTo>
                  <a:pt x="7344" y="10218"/>
                  <a:pt x="7344" y="10218"/>
                  <a:pt x="7344" y="10218"/>
                </a:cubicBezTo>
                <a:cubicBezTo>
                  <a:pt x="7376" y="10187"/>
                  <a:pt x="7782" y="10031"/>
                  <a:pt x="8093" y="9687"/>
                </a:cubicBezTo>
                <a:cubicBezTo>
                  <a:pt x="8406" y="9968"/>
                  <a:pt x="9031" y="10000"/>
                  <a:pt x="9625" y="10000"/>
                </a:cubicBezTo>
                <a:cubicBezTo>
                  <a:pt x="9718" y="10000"/>
                  <a:pt x="9781" y="10000"/>
                  <a:pt x="9843" y="10000"/>
                </a:cubicBezTo>
                <a:lnTo>
                  <a:pt x="9843" y="10000"/>
                </a:lnTo>
                <a:cubicBezTo>
                  <a:pt x="9937" y="10000"/>
                  <a:pt x="10031" y="9968"/>
                  <a:pt x="10093" y="9906"/>
                </a:cubicBezTo>
                <a:cubicBezTo>
                  <a:pt x="10093" y="9906"/>
                  <a:pt x="10125" y="9937"/>
                  <a:pt x="10156" y="9937"/>
                </a:cubicBezTo>
                <a:cubicBezTo>
                  <a:pt x="10156" y="9968"/>
                  <a:pt x="10187" y="9968"/>
                  <a:pt x="10187" y="10000"/>
                </a:cubicBezTo>
                <a:cubicBezTo>
                  <a:pt x="10250" y="10093"/>
                  <a:pt x="10343" y="10187"/>
                  <a:pt x="10437" y="10218"/>
                </a:cubicBezTo>
                <a:cubicBezTo>
                  <a:pt x="10531" y="10250"/>
                  <a:pt x="10687" y="10281"/>
                  <a:pt x="10875" y="10343"/>
                </a:cubicBezTo>
                <a:cubicBezTo>
                  <a:pt x="11062" y="10406"/>
                  <a:pt x="11312" y="10468"/>
                  <a:pt x="11562" y="10562"/>
                </a:cubicBezTo>
                <a:cubicBezTo>
                  <a:pt x="11437" y="10562"/>
                  <a:pt x="11312" y="10593"/>
                  <a:pt x="11312" y="10593"/>
                </a:cubicBezTo>
                <a:cubicBezTo>
                  <a:pt x="11187" y="10625"/>
                  <a:pt x="11187" y="10625"/>
                  <a:pt x="11187" y="10625"/>
                </a:cubicBezTo>
                <a:cubicBezTo>
                  <a:pt x="11125" y="10718"/>
                  <a:pt x="11125" y="10718"/>
                  <a:pt x="11125" y="10718"/>
                </a:cubicBezTo>
                <a:cubicBezTo>
                  <a:pt x="11125" y="10750"/>
                  <a:pt x="11125" y="10750"/>
                  <a:pt x="11125" y="10750"/>
                </a:cubicBezTo>
                <a:cubicBezTo>
                  <a:pt x="11093" y="10750"/>
                  <a:pt x="11093" y="10718"/>
                  <a:pt x="11093" y="10718"/>
                </a:cubicBezTo>
                <a:cubicBezTo>
                  <a:pt x="10937" y="10625"/>
                  <a:pt x="10718" y="10562"/>
                  <a:pt x="10375" y="10562"/>
                </a:cubicBezTo>
                <a:cubicBezTo>
                  <a:pt x="9875" y="10562"/>
                  <a:pt x="9281" y="10656"/>
                  <a:pt x="9250" y="10687"/>
                </a:cubicBezTo>
                <a:cubicBezTo>
                  <a:pt x="9156" y="10687"/>
                  <a:pt x="9156" y="10687"/>
                  <a:pt x="9156" y="10687"/>
                </a:cubicBezTo>
                <a:cubicBezTo>
                  <a:pt x="9093" y="10781"/>
                  <a:pt x="9093" y="10781"/>
                  <a:pt x="9093" y="10781"/>
                </a:cubicBezTo>
                <a:cubicBezTo>
                  <a:pt x="9062" y="10843"/>
                  <a:pt x="9031" y="10875"/>
                  <a:pt x="9000" y="10937"/>
                </a:cubicBezTo>
                <a:cubicBezTo>
                  <a:pt x="8750" y="10750"/>
                  <a:pt x="8375" y="10468"/>
                  <a:pt x="8312" y="10437"/>
                </a:cubicBezTo>
                <a:cubicBezTo>
                  <a:pt x="8250" y="10375"/>
                  <a:pt x="8250" y="10375"/>
                  <a:pt x="8250" y="10375"/>
                </a:cubicBezTo>
                <a:cubicBezTo>
                  <a:pt x="8156" y="10375"/>
                  <a:pt x="8156" y="10375"/>
                  <a:pt x="8156" y="10375"/>
                </a:cubicBezTo>
                <a:cubicBezTo>
                  <a:pt x="7782" y="10406"/>
                  <a:pt x="7532" y="10531"/>
                  <a:pt x="7376" y="10718"/>
                </a:cubicBezTo>
                <a:cubicBezTo>
                  <a:pt x="7251" y="10593"/>
                  <a:pt x="7094" y="10531"/>
                  <a:pt x="6907" y="10531"/>
                </a:cubicBezTo>
                <a:cubicBezTo>
                  <a:pt x="6844" y="10531"/>
                  <a:pt x="6751" y="10531"/>
                  <a:pt x="6688" y="10562"/>
                </a:cubicBezTo>
                <a:cubicBezTo>
                  <a:pt x="6657" y="10562"/>
                  <a:pt x="6626" y="10593"/>
                  <a:pt x="6594" y="10593"/>
                </a:cubicBezTo>
                <a:cubicBezTo>
                  <a:pt x="6563" y="10562"/>
                  <a:pt x="6501" y="10531"/>
                  <a:pt x="6469" y="10468"/>
                </a:cubicBezTo>
                <a:cubicBezTo>
                  <a:pt x="6344" y="10343"/>
                  <a:pt x="6126" y="10156"/>
                  <a:pt x="5688" y="10187"/>
                </a:cubicBezTo>
                <a:cubicBezTo>
                  <a:pt x="5657" y="10187"/>
                  <a:pt x="5626" y="10218"/>
                  <a:pt x="5594" y="10218"/>
                </a:cubicBezTo>
                <a:cubicBezTo>
                  <a:pt x="5594" y="10187"/>
                  <a:pt x="5594" y="10156"/>
                  <a:pt x="5563" y="10125"/>
                </a:cubicBezTo>
                <a:cubicBezTo>
                  <a:pt x="5407" y="9750"/>
                  <a:pt x="5188" y="9593"/>
                  <a:pt x="4907" y="9593"/>
                </a:cubicBezTo>
                <a:cubicBezTo>
                  <a:pt x="4813" y="9593"/>
                  <a:pt x="4719" y="9593"/>
                  <a:pt x="4657" y="9625"/>
                </a:cubicBezTo>
                <a:cubicBezTo>
                  <a:pt x="4626" y="9656"/>
                  <a:pt x="4563" y="9656"/>
                  <a:pt x="4563" y="9656"/>
                </a:cubicBezTo>
                <a:cubicBezTo>
                  <a:pt x="4501" y="9625"/>
                  <a:pt x="4469" y="9562"/>
                  <a:pt x="4407" y="9531"/>
                </a:cubicBezTo>
                <a:cubicBezTo>
                  <a:pt x="4251" y="9375"/>
                  <a:pt x="4001" y="9125"/>
                  <a:pt x="3532" y="9187"/>
                </a:cubicBezTo>
                <a:cubicBezTo>
                  <a:pt x="3469" y="9187"/>
                  <a:pt x="3438" y="9218"/>
                  <a:pt x="3344" y="9281"/>
                </a:cubicBezTo>
                <a:cubicBezTo>
                  <a:pt x="3188" y="8968"/>
                  <a:pt x="2969" y="8812"/>
                  <a:pt x="2688" y="8812"/>
                </a:cubicBezTo>
                <a:cubicBezTo>
                  <a:pt x="2594" y="8812"/>
                  <a:pt x="2469" y="8843"/>
                  <a:pt x="2407" y="8875"/>
                </a:cubicBezTo>
                <a:cubicBezTo>
                  <a:pt x="2376" y="8906"/>
                  <a:pt x="2313" y="8937"/>
                  <a:pt x="2282" y="8937"/>
                </a:cubicBezTo>
                <a:lnTo>
                  <a:pt x="2282" y="8937"/>
                </a:lnTo>
                <a:cubicBezTo>
                  <a:pt x="2219" y="8781"/>
                  <a:pt x="2188" y="8812"/>
                  <a:pt x="2094" y="8781"/>
                </a:cubicBezTo>
                <a:cubicBezTo>
                  <a:pt x="1907" y="8593"/>
                  <a:pt x="1688" y="8312"/>
                  <a:pt x="1188" y="8375"/>
                </a:cubicBezTo>
                <a:cubicBezTo>
                  <a:pt x="969" y="8406"/>
                  <a:pt x="782" y="8656"/>
                  <a:pt x="626" y="8968"/>
                </a:cubicBezTo>
                <a:cubicBezTo>
                  <a:pt x="532" y="8937"/>
                  <a:pt x="438" y="8968"/>
                  <a:pt x="376" y="9000"/>
                </a:cubicBezTo>
                <a:cubicBezTo>
                  <a:pt x="282" y="9062"/>
                  <a:pt x="32" y="9218"/>
                  <a:pt x="63" y="10906"/>
                </a:cubicBezTo>
                <a:cubicBezTo>
                  <a:pt x="94" y="11406"/>
                  <a:pt x="157" y="12562"/>
                  <a:pt x="407" y="12968"/>
                </a:cubicBezTo>
                <a:cubicBezTo>
                  <a:pt x="782" y="13531"/>
                  <a:pt x="5313" y="15906"/>
                  <a:pt x="10187" y="15906"/>
                </a:cubicBezTo>
                <a:cubicBezTo>
                  <a:pt x="11500" y="15906"/>
                  <a:pt x="12812" y="15718"/>
                  <a:pt x="14093" y="15312"/>
                </a:cubicBezTo>
                <a:cubicBezTo>
                  <a:pt x="15562" y="14843"/>
                  <a:pt x="15718" y="14093"/>
                  <a:pt x="15687" y="12093"/>
                </a:cubicBezTo>
                <a:cubicBezTo>
                  <a:pt x="15750" y="12000"/>
                  <a:pt x="15812" y="11906"/>
                  <a:pt x="15843" y="11750"/>
                </a:cubicBezTo>
                <a:cubicBezTo>
                  <a:pt x="16031" y="11156"/>
                  <a:pt x="15843" y="10125"/>
                  <a:pt x="15625" y="98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33" name="Group 71"/>
          <p:cNvGrpSpPr/>
          <p:nvPr/>
        </p:nvGrpSpPr>
        <p:grpSpPr>
          <a:xfrm>
            <a:off x="779412" y="3528060"/>
            <a:ext cx="709786" cy="761301"/>
            <a:chOff x="2093913" y="566738"/>
            <a:chExt cx="5905500" cy="6334125"/>
          </a:xfrm>
          <a:solidFill>
            <a:schemeClr val="bg1"/>
          </a:solidFill>
        </p:grpSpPr>
        <p:sp>
          <p:nvSpPr>
            <p:cNvPr id="34" name="Freeform 1"/>
            <p:cNvSpPr>
              <a:spLocks noChangeArrowheads="1"/>
            </p:cNvSpPr>
            <p:nvPr/>
          </p:nvSpPr>
          <p:spPr bwMode="auto">
            <a:xfrm>
              <a:off x="2093913" y="3222625"/>
              <a:ext cx="5781675" cy="3341688"/>
            </a:xfrm>
            <a:custGeom>
              <a:avLst/>
              <a:gdLst>
                <a:gd name="T0" fmla="*/ 344 w 16062"/>
                <a:gd name="T1" fmla="*/ 1500 h 9282"/>
                <a:gd name="T2" fmla="*/ 344 w 16062"/>
                <a:gd name="T3" fmla="*/ 1500 h 9282"/>
                <a:gd name="T4" fmla="*/ 344 w 16062"/>
                <a:gd name="T5" fmla="*/ 313 h 9282"/>
                <a:gd name="T6" fmla="*/ 1531 w 16062"/>
                <a:gd name="T7" fmla="*/ 313 h 9282"/>
                <a:gd name="T8" fmla="*/ 5750 w 16062"/>
                <a:gd name="T9" fmla="*/ 4531 h 9282"/>
                <a:gd name="T10" fmla="*/ 12155 w 16062"/>
                <a:gd name="T11" fmla="*/ 4531 h 9282"/>
                <a:gd name="T12" fmla="*/ 12749 w 16062"/>
                <a:gd name="T13" fmla="*/ 4781 h 9282"/>
                <a:gd name="T14" fmla="*/ 15718 w 16062"/>
                <a:gd name="T15" fmla="*/ 7781 h 9282"/>
                <a:gd name="T16" fmla="*/ 15718 w 16062"/>
                <a:gd name="T17" fmla="*/ 8968 h 9282"/>
                <a:gd name="T18" fmla="*/ 14530 w 16062"/>
                <a:gd name="T19" fmla="*/ 8968 h 9282"/>
                <a:gd name="T20" fmla="*/ 11811 w 16062"/>
                <a:gd name="T21" fmla="*/ 6218 h 9282"/>
                <a:gd name="T22" fmla="*/ 5406 w 16062"/>
                <a:gd name="T23" fmla="*/ 6218 h 9282"/>
                <a:gd name="T24" fmla="*/ 4812 w 16062"/>
                <a:gd name="T25" fmla="*/ 5968 h 9282"/>
                <a:gd name="T26" fmla="*/ 344 w 16062"/>
                <a:gd name="T27" fmla="*/ 1500 h 9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062" h="9282">
                  <a:moveTo>
                    <a:pt x="344" y="1500"/>
                  </a:moveTo>
                  <a:lnTo>
                    <a:pt x="344" y="1500"/>
                  </a:lnTo>
                  <a:cubicBezTo>
                    <a:pt x="0" y="1188"/>
                    <a:pt x="0" y="657"/>
                    <a:pt x="344" y="313"/>
                  </a:cubicBezTo>
                  <a:cubicBezTo>
                    <a:pt x="656" y="0"/>
                    <a:pt x="1219" y="0"/>
                    <a:pt x="1531" y="313"/>
                  </a:cubicBezTo>
                  <a:cubicBezTo>
                    <a:pt x="5750" y="4531"/>
                    <a:pt x="5750" y="4531"/>
                    <a:pt x="5750" y="4531"/>
                  </a:cubicBezTo>
                  <a:cubicBezTo>
                    <a:pt x="12155" y="4531"/>
                    <a:pt x="12155" y="4531"/>
                    <a:pt x="12155" y="4531"/>
                  </a:cubicBezTo>
                  <a:cubicBezTo>
                    <a:pt x="12374" y="4531"/>
                    <a:pt x="12593" y="4624"/>
                    <a:pt x="12749" y="4781"/>
                  </a:cubicBezTo>
                  <a:cubicBezTo>
                    <a:pt x="15718" y="7781"/>
                    <a:pt x="15718" y="7781"/>
                    <a:pt x="15718" y="7781"/>
                  </a:cubicBezTo>
                  <a:cubicBezTo>
                    <a:pt x="16061" y="8093"/>
                    <a:pt x="16061" y="8624"/>
                    <a:pt x="15718" y="8968"/>
                  </a:cubicBezTo>
                  <a:cubicBezTo>
                    <a:pt x="15405" y="9281"/>
                    <a:pt x="14874" y="9281"/>
                    <a:pt x="14530" y="8968"/>
                  </a:cubicBezTo>
                  <a:cubicBezTo>
                    <a:pt x="11811" y="6218"/>
                    <a:pt x="11811" y="6218"/>
                    <a:pt x="11811" y="6218"/>
                  </a:cubicBezTo>
                  <a:cubicBezTo>
                    <a:pt x="5406" y="6218"/>
                    <a:pt x="5406" y="6218"/>
                    <a:pt x="5406" y="6218"/>
                  </a:cubicBezTo>
                  <a:cubicBezTo>
                    <a:pt x="5187" y="6218"/>
                    <a:pt x="4969" y="6156"/>
                    <a:pt x="4812" y="5968"/>
                  </a:cubicBezTo>
                  <a:lnTo>
                    <a:pt x="344" y="150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Freeform 2"/>
            <p:cNvSpPr>
              <a:spLocks noChangeArrowheads="1"/>
            </p:cNvSpPr>
            <p:nvPr/>
          </p:nvSpPr>
          <p:spPr bwMode="auto">
            <a:xfrm>
              <a:off x="4445000" y="566738"/>
              <a:ext cx="1249363" cy="1328737"/>
            </a:xfrm>
            <a:custGeom>
              <a:avLst/>
              <a:gdLst>
                <a:gd name="T0" fmla="*/ 2562 w 3469"/>
                <a:gd name="T1" fmla="*/ 3282 h 3689"/>
                <a:gd name="T2" fmla="*/ 2562 w 3469"/>
                <a:gd name="T3" fmla="*/ 3282 h 3689"/>
                <a:gd name="T4" fmla="*/ 469 w 3469"/>
                <a:gd name="T5" fmla="*/ 2594 h 3689"/>
                <a:gd name="T6" fmla="*/ 906 w 3469"/>
                <a:gd name="T7" fmla="*/ 407 h 3689"/>
                <a:gd name="T8" fmla="*/ 3030 w 3469"/>
                <a:gd name="T9" fmla="*/ 1125 h 3689"/>
                <a:gd name="T10" fmla="*/ 2562 w 3469"/>
                <a:gd name="T11" fmla="*/ 3282 h 3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69" h="3689">
                  <a:moveTo>
                    <a:pt x="2562" y="3282"/>
                  </a:moveTo>
                  <a:lnTo>
                    <a:pt x="2562" y="3282"/>
                  </a:lnTo>
                  <a:cubicBezTo>
                    <a:pt x="1874" y="3688"/>
                    <a:pt x="938" y="3375"/>
                    <a:pt x="469" y="2594"/>
                  </a:cubicBezTo>
                  <a:cubicBezTo>
                    <a:pt x="0" y="1782"/>
                    <a:pt x="219" y="813"/>
                    <a:pt x="906" y="407"/>
                  </a:cubicBezTo>
                  <a:cubicBezTo>
                    <a:pt x="1625" y="0"/>
                    <a:pt x="2562" y="313"/>
                    <a:pt x="3030" y="1125"/>
                  </a:cubicBezTo>
                  <a:cubicBezTo>
                    <a:pt x="3468" y="1907"/>
                    <a:pt x="3280" y="2875"/>
                    <a:pt x="2562" y="328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1" name="Freeform 3"/>
            <p:cNvSpPr>
              <a:spLocks noChangeArrowheads="1"/>
            </p:cNvSpPr>
            <p:nvPr/>
          </p:nvSpPr>
          <p:spPr bwMode="auto">
            <a:xfrm>
              <a:off x="2611438" y="2389188"/>
              <a:ext cx="1216025" cy="1260475"/>
            </a:xfrm>
            <a:custGeom>
              <a:avLst/>
              <a:gdLst>
                <a:gd name="T0" fmla="*/ 2907 w 3376"/>
                <a:gd name="T1" fmla="*/ 2937 h 3501"/>
                <a:gd name="T2" fmla="*/ 2907 w 3376"/>
                <a:gd name="T3" fmla="*/ 2937 h 3501"/>
                <a:gd name="T4" fmla="*/ 3250 w 3376"/>
                <a:gd name="T5" fmla="*/ 2406 h 3501"/>
                <a:gd name="T6" fmla="*/ 2282 w 3376"/>
                <a:gd name="T7" fmla="*/ 2406 h 3501"/>
                <a:gd name="T8" fmla="*/ 2782 w 3376"/>
                <a:gd name="T9" fmla="*/ 719 h 3501"/>
                <a:gd name="T10" fmla="*/ 563 w 3376"/>
                <a:gd name="T11" fmla="*/ 562 h 3501"/>
                <a:gd name="T12" fmla="*/ 688 w 3376"/>
                <a:gd name="T13" fmla="*/ 2781 h 3501"/>
                <a:gd name="T14" fmla="*/ 2907 w 3376"/>
                <a:gd name="T15" fmla="*/ 2937 h 3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76" h="3501">
                  <a:moveTo>
                    <a:pt x="2907" y="2937"/>
                  </a:moveTo>
                  <a:lnTo>
                    <a:pt x="2907" y="2937"/>
                  </a:lnTo>
                  <a:cubicBezTo>
                    <a:pt x="3063" y="2781"/>
                    <a:pt x="3157" y="2594"/>
                    <a:pt x="3250" y="2406"/>
                  </a:cubicBezTo>
                  <a:cubicBezTo>
                    <a:pt x="3375" y="2031"/>
                    <a:pt x="2563" y="2750"/>
                    <a:pt x="2282" y="2406"/>
                  </a:cubicBezTo>
                  <a:cubicBezTo>
                    <a:pt x="1719" y="1750"/>
                    <a:pt x="2938" y="844"/>
                    <a:pt x="2782" y="719"/>
                  </a:cubicBezTo>
                  <a:cubicBezTo>
                    <a:pt x="2125" y="62"/>
                    <a:pt x="1157" y="0"/>
                    <a:pt x="563" y="562"/>
                  </a:cubicBezTo>
                  <a:cubicBezTo>
                    <a:pt x="0" y="1156"/>
                    <a:pt x="63" y="2156"/>
                    <a:pt x="688" y="2781"/>
                  </a:cubicBezTo>
                  <a:cubicBezTo>
                    <a:pt x="1344" y="3437"/>
                    <a:pt x="2344" y="3500"/>
                    <a:pt x="2907" y="293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2" name="Freeform 4"/>
            <p:cNvSpPr>
              <a:spLocks noChangeArrowheads="1"/>
            </p:cNvSpPr>
            <p:nvPr/>
          </p:nvSpPr>
          <p:spPr bwMode="auto">
            <a:xfrm>
              <a:off x="3578225" y="3402013"/>
              <a:ext cx="4421188" cy="2273300"/>
            </a:xfrm>
            <a:custGeom>
              <a:avLst/>
              <a:gdLst>
                <a:gd name="T0" fmla="*/ 500 w 12281"/>
                <a:gd name="T1" fmla="*/ 2249 h 6313"/>
                <a:gd name="T2" fmla="*/ 500 w 12281"/>
                <a:gd name="T3" fmla="*/ 2249 h 6313"/>
                <a:gd name="T4" fmla="*/ 500 w 12281"/>
                <a:gd name="T5" fmla="*/ 469 h 6313"/>
                <a:gd name="T6" fmla="*/ 2281 w 12281"/>
                <a:gd name="T7" fmla="*/ 500 h 6313"/>
                <a:gd name="T8" fmla="*/ 3781 w 12281"/>
                <a:gd name="T9" fmla="*/ 1187 h 6313"/>
                <a:gd name="T10" fmla="*/ 11968 w 12281"/>
                <a:gd name="T11" fmla="*/ 4843 h 6313"/>
                <a:gd name="T12" fmla="*/ 11874 w 12281"/>
                <a:gd name="T13" fmla="*/ 6031 h 6313"/>
                <a:gd name="T14" fmla="*/ 10686 w 12281"/>
                <a:gd name="T15" fmla="*/ 5937 h 6313"/>
                <a:gd name="T16" fmla="*/ 8968 w 12281"/>
                <a:gd name="T17" fmla="*/ 4218 h 6313"/>
                <a:gd name="T18" fmla="*/ 7624 w 12281"/>
                <a:gd name="T19" fmla="*/ 3718 h 6313"/>
                <a:gd name="T20" fmla="*/ 3500 w 12281"/>
                <a:gd name="T21" fmla="*/ 3718 h 6313"/>
                <a:gd name="T22" fmla="*/ 500 w 12281"/>
                <a:gd name="T23" fmla="*/ 2249 h 6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81" h="6313">
                  <a:moveTo>
                    <a:pt x="500" y="2249"/>
                  </a:moveTo>
                  <a:lnTo>
                    <a:pt x="500" y="2249"/>
                  </a:lnTo>
                  <a:cubicBezTo>
                    <a:pt x="0" y="1781"/>
                    <a:pt x="0" y="969"/>
                    <a:pt x="500" y="469"/>
                  </a:cubicBezTo>
                  <a:cubicBezTo>
                    <a:pt x="1000" y="0"/>
                    <a:pt x="1812" y="0"/>
                    <a:pt x="2281" y="500"/>
                  </a:cubicBezTo>
                  <a:cubicBezTo>
                    <a:pt x="2719" y="907"/>
                    <a:pt x="3219" y="1156"/>
                    <a:pt x="3781" y="1187"/>
                  </a:cubicBezTo>
                  <a:cubicBezTo>
                    <a:pt x="8374" y="1499"/>
                    <a:pt x="9280" y="1781"/>
                    <a:pt x="11968" y="4843"/>
                  </a:cubicBezTo>
                  <a:cubicBezTo>
                    <a:pt x="12280" y="5187"/>
                    <a:pt x="12218" y="5718"/>
                    <a:pt x="11874" y="6031"/>
                  </a:cubicBezTo>
                  <a:cubicBezTo>
                    <a:pt x="11530" y="6312"/>
                    <a:pt x="10999" y="6281"/>
                    <a:pt x="10686" y="5937"/>
                  </a:cubicBezTo>
                  <a:cubicBezTo>
                    <a:pt x="8968" y="4218"/>
                    <a:pt x="8968" y="4218"/>
                    <a:pt x="8968" y="4218"/>
                  </a:cubicBezTo>
                  <a:cubicBezTo>
                    <a:pt x="8436" y="3687"/>
                    <a:pt x="8124" y="3718"/>
                    <a:pt x="7624" y="3718"/>
                  </a:cubicBezTo>
                  <a:cubicBezTo>
                    <a:pt x="3500" y="3718"/>
                    <a:pt x="3500" y="3718"/>
                    <a:pt x="3500" y="3718"/>
                  </a:cubicBezTo>
                  <a:cubicBezTo>
                    <a:pt x="2437" y="3718"/>
                    <a:pt x="1500" y="3249"/>
                    <a:pt x="500" y="224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" name="Freeform 5"/>
            <p:cNvSpPr>
              <a:spLocks noChangeArrowheads="1"/>
            </p:cNvSpPr>
            <p:nvPr/>
          </p:nvSpPr>
          <p:spPr bwMode="auto">
            <a:xfrm>
              <a:off x="4040188" y="1893888"/>
              <a:ext cx="2295525" cy="1957387"/>
            </a:xfrm>
            <a:custGeom>
              <a:avLst/>
              <a:gdLst>
                <a:gd name="T0" fmla="*/ 3343 w 6375"/>
                <a:gd name="T1" fmla="*/ 2531 h 5437"/>
                <a:gd name="T2" fmla="*/ 3343 w 6375"/>
                <a:gd name="T3" fmla="*/ 2531 h 5437"/>
                <a:gd name="T4" fmla="*/ 813 w 6375"/>
                <a:gd name="T5" fmla="*/ 3437 h 5437"/>
                <a:gd name="T6" fmla="*/ 63 w 6375"/>
                <a:gd name="T7" fmla="*/ 2844 h 5437"/>
                <a:gd name="T8" fmla="*/ 656 w 6375"/>
                <a:gd name="T9" fmla="*/ 2062 h 5437"/>
                <a:gd name="T10" fmla="*/ 4093 w 6375"/>
                <a:gd name="T11" fmla="*/ 187 h 5437"/>
                <a:gd name="T12" fmla="*/ 5593 w 6375"/>
                <a:gd name="T13" fmla="*/ 1094 h 5437"/>
                <a:gd name="T14" fmla="*/ 6124 w 6375"/>
                <a:gd name="T15" fmla="*/ 3687 h 5437"/>
                <a:gd name="T16" fmla="*/ 6374 w 6375"/>
                <a:gd name="T17" fmla="*/ 5436 h 5437"/>
                <a:gd name="T18" fmla="*/ 5593 w 6375"/>
                <a:gd name="T19" fmla="*/ 5280 h 5437"/>
                <a:gd name="T20" fmla="*/ 3780 w 6375"/>
                <a:gd name="T21" fmla="*/ 5062 h 5437"/>
                <a:gd name="T22" fmla="*/ 3655 w 6375"/>
                <a:gd name="T23" fmla="*/ 4094 h 5437"/>
                <a:gd name="T24" fmla="*/ 3343 w 6375"/>
                <a:gd name="T25" fmla="*/ 2531 h 5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75" h="5437">
                  <a:moveTo>
                    <a:pt x="3343" y="2531"/>
                  </a:moveTo>
                  <a:lnTo>
                    <a:pt x="3343" y="2531"/>
                  </a:lnTo>
                  <a:cubicBezTo>
                    <a:pt x="2500" y="3062"/>
                    <a:pt x="1844" y="3281"/>
                    <a:pt x="813" y="3437"/>
                  </a:cubicBezTo>
                  <a:cubicBezTo>
                    <a:pt x="438" y="3469"/>
                    <a:pt x="94" y="3219"/>
                    <a:pt x="63" y="2844"/>
                  </a:cubicBezTo>
                  <a:cubicBezTo>
                    <a:pt x="0" y="2469"/>
                    <a:pt x="281" y="2125"/>
                    <a:pt x="656" y="2062"/>
                  </a:cubicBezTo>
                  <a:cubicBezTo>
                    <a:pt x="2781" y="1781"/>
                    <a:pt x="3249" y="375"/>
                    <a:pt x="4093" y="187"/>
                  </a:cubicBezTo>
                  <a:cubicBezTo>
                    <a:pt x="4749" y="0"/>
                    <a:pt x="5437" y="437"/>
                    <a:pt x="5593" y="1094"/>
                  </a:cubicBezTo>
                  <a:cubicBezTo>
                    <a:pt x="5812" y="1969"/>
                    <a:pt x="5999" y="2844"/>
                    <a:pt x="6124" y="3687"/>
                  </a:cubicBezTo>
                  <a:cubicBezTo>
                    <a:pt x="6218" y="4281"/>
                    <a:pt x="6312" y="4875"/>
                    <a:pt x="6374" y="5436"/>
                  </a:cubicBezTo>
                  <a:cubicBezTo>
                    <a:pt x="6124" y="5374"/>
                    <a:pt x="5843" y="5311"/>
                    <a:pt x="5593" y="5280"/>
                  </a:cubicBezTo>
                  <a:cubicBezTo>
                    <a:pt x="4999" y="5156"/>
                    <a:pt x="4405" y="5094"/>
                    <a:pt x="3780" y="5062"/>
                  </a:cubicBezTo>
                  <a:cubicBezTo>
                    <a:pt x="3749" y="4750"/>
                    <a:pt x="3687" y="4406"/>
                    <a:pt x="3655" y="4094"/>
                  </a:cubicBezTo>
                  <a:cubicBezTo>
                    <a:pt x="3562" y="3594"/>
                    <a:pt x="3468" y="3062"/>
                    <a:pt x="3343" y="25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4" name="Freeform 6"/>
            <p:cNvSpPr>
              <a:spLocks noChangeArrowheads="1"/>
            </p:cNvSpPr>
            <p:nvPr/>
          </p:nvSpPr>
          <p:spPr bwMode="auto">
            <a:xfrm>
              <a:off x="4243388" y="5538788"/>
              <a:ext cx="1901825" cy="1362075"/>
            </a:xfrm>
            <a:custGeom>
              <a:avLst/>
              <a:gdLst>
                <a:gd name="T0" fmla="*/ 0 w 5281"/>
                <a:gd name="T1" fmla="*/ 0 h 3782"/>
                <a:gd name="T2" fmla="*/ 0 w 5281"/>
                <a:gd name="T3" fmla="*/ 0 h 3782"/>
                <a:gd name="T4" fmla="*/ 5280 w 5281"/>
                <a:gd name="T5" fmla="*/ 0 h 3782"/>
                <a:gd name="T6" fmla="*/ 3155 w 5281"/>
                <a:gd name="T7" fmla="*/ 1812 h 3782"/>
                <a:gd name="T8" fmla="*/ 5280 w 5281"/>
                <a:gd name="T9" fmla="*/ 3781 h 3782"/>
                <a:gd name="T10" fmla="*/ 0 w 5281"/>
                <a:gd name="T11" fmla="*/ 3781 h 3782"/>
                <a:gd name="T12" fmla="*/ 2093 w 5281"/>
                <a:gd name="T13" fmla="*/ 1812 h 3782"/>
                <a:gd name="T14" fmla="*/ 0 w 5281"/>
                <a:gd name="T15" fmla="*/ 0 h 3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81" h="3782">
                  <a:moveTo>
                    <a:pt x="0" y="0"/>
                  </a:moveTo>
                  <a:lnTo>
                    <a:pt x="0" y="0"/>
                  </a:lnTo>
                  <a:cubicBezTo>
                    <a:pt x="5280" y="0"/>
                    <a:pt x="5280" y="0"/>
                    <a:pt x="5280" y="0"/>
                  </a:cubicBezTo>
                  <a:cubicBezTo>
                    <a:pt x="4092" y="219"/>
                    <a:pt x="3155" y="1125"/>
                    <a:pt x="3155" y="1812"/>
                  </a:cubicBezTo>
                  <a:cubicBezTo>
                    <a:pt x="3155" y="3719"/>
                    <a:pt x="5280" y="2594"/>
                    <a:pt x="5280" y="3781"/>
                  </a:cubicBezTo>
                  <a:cubicBezTo>
                    <a:pt x="0" y="3781"/>
                    <a:pt x="0" y="3781"/>
                    <a:pt x="0" y="3781"/>
                  </a:cubicBezTo>
                  <a:cubicBezTo>
                    <a:pt x="0" y="2594"/>
                    <a:pt x="2093" y="3719"/>
                    <a:pt x="2093" y="1812"/>
                  </a:cubicBezTo>
                  <a:cubicBezTo>
                    <a:pt x="2093" y="1125"/>
                    <a:pt x="1156" y="219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45" name="Group 78"/>
          <p:cNvGrpSpPr/>
          <p:nvPr/>
        </p:nvGrpSpPr>
        <p:grpSpPr>
          <a:xfrm>
            <a:off x="674981" y="2026425"/>
            <a:ext cx="988341" cy="629539"/>
            <a:chOff x="660400" y="1719582"/>
            <a:chExt cx="1276110" cy="812836"/>
          </a:xfrm>
          <a:solidFill>
            <a:schemeClr val="bg1"/>
          </a:solidFill>
        </p:grpSpPr>
        <p:sp>
          <p:nvSpPr>
            <p:cNvPr id="46" name="Freeform 1"/>
            <p:cNvSpPr>
              <a:spLocks noChangeArrowheads="1"/>
            </p:cNvSpPr>
            <p:nvPr/>
          </p:nvSpPr>
          <p:spPr bwMode="auto">
            <a:xfrm>
              <a:off x="677334" y="1719582"/>
              <a:ext cx="1259176" cy="420397"/>
            </a:xfrm>
            <a:custGeom>
              <a:avLst/>
              <a:gdLst>
                <a:gd name="T0" fmla="*/ 17383 w 19283"/>
                <a:gd name="T1" fmla="*/ 4617 h 6436"/>
                <a:gd name="T2" fmla="*/ 14829 w 19283"/>
                <a:gd name="T3" fmla="*/ 5659 h 6436"/>
                <a:gd name="T4" fmla="*/ 12848 w 19283"/>
                <a:gd name="T5" fmla="*/ 4597 h 6436"/>
                <a:gd name="T6" fmla="*/ 13890 w 19283"/>
                <a:gd name="T7" fmla="*/ 3861 h 6436"/>
                <a:gd name="T8" fmla="*/ 16198 w 19283"/>
                <a:gd name="T9" fmla="*/ 4372 h 6436"/>
                <a:gd name="T10" fmla="*/ 17301 w 19283"/>
                <a:gd name="T11" fmla="*/ 3861 h 6436"/>
                <a:gd name="T12" fmla="*/ 9804 w 19283"/>
                <a:gd name="T13" fmla="*/ 5659 h 6436"/>
                <a:gd name="T14" fmla="*/ 9233 w 19283"/>
                <a:gd name="T15" fmla="*/ 5659 h 6436"/>
                <a:gd name="T16" fmla="*/ 7252 w 19283"/>
                <a:gd name="T17" fmla="*/ 4597 h 6436"/>
                <a:gd name="T18" fmla="*/ 8232 w 19283"/>
                <a:gd name="T19" fmla="*/ 3861 h 6436"/>
                <a:gd name="T20" fmla="*/ 10539 w 19283"/>
                <a:gd name="T21" fmla="*/ 4372 h 6436"/>
                <a:gd name="T22" fmla="*/ 11704 w 19283"/>
                <a:gd name="T23" fmla="*/ 3861 h 6436"/>
                <a:gd name="T24" fmla="*/ 9804 w 19283"/>
                <a:gd name="T25" fmla="*/ 5659 h 6436"/>
                <a:gd name="T26" fmla="*/ 4208 w 19283"/>
                <a:gd name="T27" fmla="*/ 5659 h 6436"/>
                <a:gd name="T28" fmla="*/ 2104 w 19283"/>
                <a:gd name="T29" fmla="*/ 5475 h 6436"/>
                <a:gd name="T30" fmla="*/ 1756 w 19283"/>
                <a:gd name="T31" fmla="*/ 3861 h 6436"/>
                <a:gd name="T32" fmla="*/ 2819 w 19283"/>
                <a:gd name="T33" fmla="*/ 4372 h 6436"/>
                <a:gd name="T34" fmla="*/ 5127 w 19283"/>
                <a:gd name="T35" fmla="*/ 3861 h 6436"/>
                <a:gd name="T36" fmla="*/ 6190 w 19283"/>
                <a:gd name="T37" fmla="*/ 4597 h 6436"/>
                <a:gd name="T38" fmla="*/ 3922 w 19283"/>
                <a:gd name="T39" fmla="*/ 777 h 6436"/>
                <a:gd name="T40" fmla="*/ 5965 w 19283"/>
                <a:gd name="T41" fmla="*/ 3350 h 6436"/>
                <a:gd name="T42" fmla="*/ 5127 w 19283"/>
                <a:gd name="T43" fmla="*/ 2840 h 6436"/>
                <a:gd name="T44" fmla="*/ 2819 w 19283"/>
                <a:gd name="T45" fmla="*/ 3350 h 6436"/>
                <a:gd name="T46" fmla="*/ 3922 w 19283"/>
                <a:gd name="T47" fmla="*/ 777 h 6436"/>
                <a:gd name="T48" fmla="*/ 9519 w 19283"/>
                <a:gd name="T49" fmla="*/ 777 h 6436"/>
                <a:gd name="T50" fmla="*/ 10539 w 19283"/>
                <a:gd name="T51" fmla="*/ 3350 h 6436"/>
                <a:gd name="T52" fmla="*/ 8232 w 19283"/>
                <a:gd name="T53" fmla="*/ 2840 h 6436"/>
                <a:gd name="T54" fmla="*/ 7476 w 19283"/>
                <a:gd name="T55" fmla="*/ 3350 h 6436"/>
                <a:gd name="T56" fmla="*/ 15115 w 19283"/>
                <a:gd name="T57" fmla="*/ 777 h 6436"/>
                <a:gd name="T58" fmla="*/ 17158 w 19283"/>
                <a:gd name="T59" fmla="*/ 3350 h 6436"/>
                <a:gd name="T60" fmla="*/ 16198 w 19283"/>
                <a:gd name="T61" fmla="*/ 2840 h 6436"/>
                <a:gd name="T62" fmla="*/ 13890 w 19283"/>
                <a:gd name="T63" fmla="*/ 3350 h 6436"/>
                <a:gd name="T64" fmla="*/ 15115 w 19283"/>
                <a:gd name="T65" fmla="*/ 777 h 6436"/>
                <a:gd name="T66" fmla="*/ 19282 w 19283"/>
                <a:gd name="T67" fmla="*/ 3350 h 6436"/>
                <a:gd name="T68" fmla="*/ 15115 w 19283"/>
                <a:gd name="T69" fmla="*/ 0 h 6436"/>
                <a:gd name="T70" fmla="*/ 9519 w 19283"/>
                <a:gd name="T71" fmla="*/ 0 h 6436"/>
                <a:gd name="T72" fmla="*/ 3922 w 19283"/>
                <a:gd name="T73" fmla="*/ 0 h 6436"/>
                <a:gd name="T74" fmla="*/ 0 w 19283"/>
                <a:gd name="T75" fmla="*/ 3350 h 6436"/>
                <a:gd name="T76" fmla="*/ 960 w 19283"/>
                <a:gd name="T77" fmla="*/ 3861 h 6436"/>
                <a:gd name="T78" fmla="*/ 1818 w 19283"/>
                <a:gd name="T79" fmla="*/ 6190 h 6436"/>
                <a:gd name="T80" fmla="*/ 4208 w 19283"/>
                <a:gd name="T81" fmla="*/ 6435 h 6436"/>
                <a:gd name="T82" fmla="*/ 7415 w 19283"/>
                <a:gd name="T83" fmla="*/ 6190 h 6436"/>
                <a:gd name="T84" fmla="*/ 9804 w 19283"/>
                <a:gd name="T85" fmla="*/ 6435 h 6436"/>
                <a:gd name="T86" fmla="*/ 13011 w 19283"/>
                <a:gd name="T87" fmla="*/ 6190 h 6436"/>
                <a:gd name="T88" fmla="*/ 15401 w 19283"/>
                <a:gd name="T89" fmla="*/ 6435 h 6436"/>
                <a:gd name="T90" fmla="*/ 18077 w 19283"/>
                <a:gd name="T91" fmla="*/ 3861 h 6436"/>
                <a:gd name="T92" fmla="*/ 19282 w 19283"/>
                <a:gd name="T93" fmla="*/ 3350 h 6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83" h="6436">
                  <a:moveTo>
                    <a:pt x="17383" y="4617"/>
                  </a:moveTo>
                  <a:lnTo>
                    <a:pt x="17383" y="4617"/>
                  </a:lnTo>
                  <a:cubicBezTo>
                    <a:pt x="17383" y="5495"/>
                    <a:pt x="16933" y="5659"/>
                    <a:pt x="15401" y="5659"/>
                  </a:cubicBezTo>
                  <a:cubicBezTo>
                    <a:pt x="14829" y="5659"/>
                    <a:pt x="14829" y="5659"/>
                    <a:pt x="14829" y="5659"/>
                  </a:cubicBezTo>
                  <a:cubicBezTo>
                    <a:pt x="14216" y="5659"/>
                    <a:pt x="13665" y="5618"/>
                    <a:pt x="13318" y="5475"/>
                  </a:cubicBezTo>
                  <a:cubicBezTo>
                    <a:pt x="13072" y="5373"/>
                    <a:pt x="12848" y="5169"/>
                    <a:pt x="12848" y="4597"/>
                  </a:cubicBezTo>
                  <a:cubicBezTo>
                    <a:pt x="12848" y="4372"/>
                    <a:pt x="12889" y="4127"/>
                    <a:pt x="12950" y="3861"/>
                  </a:cubicBezTo>
                  <a:cubicBezTo>
                    <a:pt x="13890" y="3861"/>
                    <a:pt x="13890" y="3861"/>
                    <a:pt x="13890" y="3861"/>
                  </a:cubicBezTo>
                  <a:cubicBezTo>
                    <a:pt x="13890" y="4372"/>
                    <a:pt x="13890" y="4372"/>
                    <a:pt x="13890" y="4372"/>
                  </a:cubicBezTo>
                  <a:cubicBezTo>
                    <a:pt x="16198" y="4372"/>
                    <a:pt x="16198" y="4372"/>
                    <a:pt x="16198" y="4372"/>
                  </a:cubicBezTo>
                  <a:cubicBezTo>
                    <a:pt x="16198" y="3861"/>
                    <a:pt x="16198" y="3861"/>
                    <a:pt x="16198" y="3861"/>
                  </a:cubicBezTo>
                  <a:cubicBezTo>
                    <a:pt x="17301" y="3861"/>
                    <a:pt x="17301" y="3861"/>
                    <a:pt x="17301" y="3861"/>
                  </a:cubicBezTo>
                  <a:cubicBezTo>
                    <a:pt x="17342" y="4127"/>
                    <a:pt x="17383" y="4392"/>
                    <a:pt x="17383" y="4617"/>
                  </a:cubicBezTo>
                  <a:close/>
                  <a:moveTo>
                    <a:pt x="9804" y="5659"/>
                  </a:moveTo>
                  <a:lnTo>
                    <a:pt x="9804" y="5659"/>
                  </a:lnTo>
                  <a:cubicBezTo>
                    <a:pt x="9233" y="5659"/>
                    <a:pt x="9233" y="5659"/>
                    <a:pt x="9233" y="5659"/>
                  </a:cubicBezTo>
                  <a:cubicBezTo>
                    <a:pt x="8600" y="5659"/>
                    <a:pt x="8069" y="5618"/>
                    <a:pt x="7701" y="5475"/>
                  </a:cubicBezTo>
                  <a:cubicBezTo>
                    <a:pt x="7476" y="5373"/>
                    <a:pt x="7252" y="5169"/>
                    <a:pt x="7252" y="4597"/>
                  </a:cubicBezTo>
                  <a:cubicBezTo>
                    <a:pt x="7252" y="4372"/>
                    <a:pt x="7292" y="4127"/>
                    <a:pt x="7354" y="3861"/>
                  </a:cubicBezTo>
                  <a:cubicBezTo>
                    <a:pt x="8232" y="3861"/>
                    <a:pt x="8232" y="3861"/>
                    <a:pt x="8232" y="3861"/>
                  </a:cubicBezTo>
                  <a:cubicBezTo>
                    <a:pt x="8232" y="4372"/>
                    <a:pt x="8232" y="4372"/>
                    <a:pt x="8232" y="4372"/>
                  </a:cubicBezTo>
                  <a:cubicBezTo>
                    <a:pt x="10539" y="4372"/>
                    <a:pt x="10539" y="4372"/>
                    <a:pt x="10539" y="4372"/>
                  </a:cubicBezTo>
                  <a:cubicBezTo>
                    <a:pt x="10539" y="3861"/>
                    <a:pt x="10539" y="3861"/>
                    <a:pt x="10539" y="3861"/>
                  </a:cubicBezTo>
                  <a:cubicBezTo>
                    <a:pt x="11704" y="3861"/>
                    <a:pt x="11704" y="3861"/>
                    <a:pt x="11704" y="3861"/>
                  </a:cubicBezTo>
                  <a:cubicBezTo>
                    <a:pt x="11745" y="4127"/>
                    <a:pt x="11785" y="4372"/>
                    <a:pt x="11785" y="4597"/>
                  </a:cubicBezTo>
                  <a:cubicBezTo>
                    <a:pt x="11785" y="5495"/>
                    <a:pt x="11336" y="5659"/>
                    <a:pt x="9804" y="5659"/>
                  </a:cubicBezTo>
                  <a:close/>
                  <a:moveTo>
                    <a:pt x="4208" y="5659"/>
                  </a:moveTo>
                  <a:lnTo>
                    <a:pt x="4208" y="5659"/>
                  </a:lnTo>
                  <a:cubicBezTo>
                    <a:pt x="3636" y="5659"/>
                    <a:pt x="3636" y="5659"/>
                    <a:pt x="3636" y="5659"/>
                  </a:cubicBezTo>
                  <a:cubicBezTo>
                    <a:pt x="3003" y="5659"/>
                    <a:pt x="2472" y="5618"/>
                    <a:pt x="2104" y="5475"/>
                  </a:cubicBezTo>
                  <a:cubicBezTo>
                    <a:pt x="1879" y="5373"/>
                    <a:pt x="1654" y="5169"/>
                    <a:pt x="1654" y="4597"/>
                  </a:cubicBezTo>
                  <a:cubicBezTo>
                    <a:pt x="1654" y="4372"/>
                    <a:pt x="1696" y="4127"/>
                    <a:pt x="1756" y="3861"/>
                  </a:cubicBezTo>
                  <a:cubicBezTo>
                    <a:pt x="2819" y="3861"/>
                    <a:pt x="2819" y="3861"/>
                    <a:pt x="2819" y="3861"/>
                  </a:cubicBezTo>
                  <a:cubicBezTo>
                    <a:pt x="2819" y="4372"/>
                    <a:pt x="2819" y="4372"/>
                    <a:pt x="2819" y="4372"/>
                  </a:cubicBezTo>
                  <a:cubicBezTo>
                    <a:pt x="5127" y="4372"/>
                    <a:pt x="5127" y="4372"/>
                    <a:pt x="5127" y="4372"/>
                  </a:cubicBezTo>
                  <a:cubicBezTo>
                    <a:pt x="5127" y="3861"/>
                    <a:pt x="5127" y="3861"/>
                    <a:pt x="5127" y="3861"/>
                  </a:cubicBezTo>
                  <a:cubicBezTo>
                    <a:pt x="6108" y="3861"/>
                    <a:pt x="6108" y="3861"/>
                    <a:pt x="6108" y="3861"/>
                  </a:cubicBezTo>
                  <a:cubicBezTo>
                    <a:pt x="6148" y="4127"/>
                    <a:pt x="6190" y="4372"/>
                    <a:pt x="6190" y="4597"/>
                  </a:cubicBezTo>
                  <a:cubicBezTo>
                    <a:pt x="6190" y="5495"/>
                    <a:pt x="5740" y="5659"/>
                    <a:pt x="4208" y="5659"/>
                  </a:cubicBezTo>
                  <a:close/>
                  <a:moveTo>
                    <a:pt x="3922" y="777"/>
                  </a:moveTo>
                  <a:lnTo>
                    <a:pt x="3922" y="777"/>
                  </a:lnTo>
                  <a:cubicBezTo>
                    <a:pt x="4739" y="777"/>
                    <a:pt x="5576" y="2104"/>
                    <a:pt x="5965" y="3350"/>
                  </a:cubicBezTo>
                  <a:cubicBezTo>
                    <a:pt x="5127" y="3350"/>
                    <a:pt x="5127" y="3350"/>
                    <a:pt x="5127" y="3350"/>
                  </a:cubicBezTo>
                  <a:cubicBezTo>
                    <a:pt x="5127" y="2840"/>
                    <a:pt x="5127" y="2840"/>
                    <a:pt x="5127" y="2840"/>
                  </a:cubicBezTo>
                  <a:cubicBezTo>
                    <a:pt x="2819" y="2840"/>
                    <a:pt x="2819" y="2840"/>
                    <a:pt x="2819" y="2840"/>
                  </a:cubicBezTo>
                  <a:cubicBezTo>
                    <a:pt x="2819" y="3350"/>
                    <a:pt x="2819" y="3350"/>
                    <a:pt x="2819" y="3350"/>
                  </a:cubicBezTo>
                  <a:cubicBezTo>
                    <a:pt x="1879" y="3350"/>
                    <a:pt x="1879" y="3350"/>
                    <a:pt x="1879" y="3350"/>
                  </a:cubicBezTo>
                  <a:cubicBezTo>
                    <a:pt x="2268" y="2104"/>
                    <a:pt x="3105" y="777"/>
                    <a:pt x="3922" y="777"/>
                  </a:cubicBezTo>
                  <a:close/>
                  <a:moveTo>
                    <a:pt x="9519" y="777"/>
                  </a:moveTo>
                  <a:lnTo>
                    <a:pt x="9519" y="777"/>
                  </a:lnTo>
                  <a:cubicBezTo>
                    <a:pt x="10335" y="777"/>
                    <a:pt x="11173" y="2104"/>
                    <a:pt x="11561" y="3350"/>
                  </a:cubicBezTo>
                  <a:cubicBezTo>
                    <a:pt x="10539" y="3350"/>
                    <a:pt x="10539" y="3350"/>
                    <a:pt x="10539" y="3350"/>
                  </a:cubicBezTo>
                  <a:cubicBezTo>
                    <a:pt x="10539" y="2840"/>
                    <a:pt x="10539" y="2840"/>
                    <a:pt x="10539" y="2840"/>
                  </a:cubicBezTo>
                  <a:cubicBezTo>
                    <a:pt x="8232" y="2840"/>
                    <a:pt x="8232" y="2840"/>
                    <a:pt x="8232" y="2840"/>
                  </a:cubicBezTo>
                  <a:cubicBezTo>
                    <a:pt x="8232" y="3350"/>
                    <a:pt x="8232" y="3350"/>
                    <a:pt x="8232" y="3350"/>
                  </a:cubicBezTo>
                  <a:cubicBezTo>
                    <a:pt x="7476" y="3350"/>
                    <a:pt x="7476" y="3350"/>
                    <a:pt x="7476" y="3350"/>
                  </a:cubicBezTo>
                  <a:cubicBezTo>
                    <a:pt x="7864" y="2104"/>
                    <a:pt x="8702" y="777"/>
                    <a:pt x="9519" y="777"/>
                  </a:cubicBezTo>
                  <a:close/>
                  <a:moveTo>
                    <a:pt x="15115" y="777"/>
                  </a:moveTo>
                  <a:lnTo>
                    <a:pt x="15115" y="777"/>
                  </a:lnTo>
                  <a:cubicBezTo>
                    <a:pt x="15932" y="777"/>
                    <a:pt x="16770" y="2104"/>
                    <a:pt x="17158" y="3350"/>
                  </a:cubicBezTo>
                  <a:cubicBezTo>
                    <a:pt x="16198" y="3350"/>
                    <a:pt x="16198" y="3350"/>
                    <a:pt x="16198" y="3350"/>
                  </a:cubicBezTo>
                  <a:cubicBezTo>
                    <a:pt x="16198" y="2840"/>
                    <a:pt x="16198" y="2840"/>
                    <a:pt x="16198" y="2840"/>
                  </a:cubicBezTo>
                  <a:cubicBezTo>
                    <a:pt x="13890" y="2840"/>
                    <a:pt x="13890" y="2840"/>
                    <a:pt x="13890" y="2840"/>
                  </a:cubicBezTo>
                  <a:cubicBezTo>
                    <a:pt x="13890" y="3350"/>
                    <a:pt x="13890" y="3350"/>
                    <a:pt x="13890" y="3350"/>
                  </a:cubicBezTo>
                  <a:cubicBezTo>
                    <a:pt x="13072" y="3350"/>
                    <a:pt x="13072" y="3350"/>
                    <a:pt x="13072" y="3350"/>
                  </a:cubicBezTo>
                  <a:cubicBezTo>
                    <a:pt x="13461" y="2104"/>
                    <a:pt x="14298" y="777"/>
                    <a:pt x="15115" y="777"/>
                  </a:cubicBezTo>
                  <a:close/>
                  <a:moveTo>
                    <a:pt x="19282" y="3350"/>
                  </a:moveTo>
                  <a:lnTo>
                    <a:pt x="19282" y="3350"/>
                  </a:lnTo>
                  <a:cubicBezTo>
                    <a:pt x="17975" y="3350"/>
                    <a:pt x="17975" y="3350"/>
                    <a:pt x="17975" y="3350"/>
                  </a:cubicBezTo>
                  <a:cubicBezTo>
                    <a:pt x="17546" y="1798"/>
                    <a:pt x="16504" y="0"/>
                    <a:pt x="15115" y="0"/>
                  </a:cubicBezTo>
                  <a:cubicBezTo>
                    <a:pt x="13788" y="0"/>
                    <a:pt x="12766" y="1655"/>
                    <a:pt x="12317" y="3166"/>
                  </a:cubicBezTo>
                  <a:cubicBezTo>
                    <a:pt x="11867" y="1655"/>
                    <a:pt x="10846" y="0"/>
                    <a:pt x="9519" y="0"/>
                  </a:cubicBezTo>
                  <a:cubicBezTo>
                    <a:pt x="8191" y="0"/>
                    <a:pt x="7170" y="1655"/>
                    <a:pt x="6720" y="3166"/>
                  </a:cubicBezTo>
                  <a:cubicBezTo>
                    <a:pt x="6271" y="1655"/>
                    <a:pt x="5250" y="0"/>
                    <a:pt x="3922" y="0"/>
                  </a:cubicBezTo>
                  <a:cubicBezTo>
                    <a:pt x="2553" y="0"/>
                    <a:pt x="1491" y="1798"/>
                    <a:pt x="1082" y="3350"/>
                  </a:cubicBezTo>
                  <a:cubicBezTo>
                    <a:pt x="0" y="3350"/>
                    <a:pt x="0" y="3350"/>
                    <a:pt x="0" y="3350"/>
                  </a:cubicBezTo>
                  <a:cubicBezTo>
                    <a:pt x="0" y="3861"/>
                    <a:pt x="0" y="3861"/>
                    <a:pt x="0" y="3861"/>
                  </a:cubicBezTo>
                  <a:cubicBezTo>
                    <a:pt x="960" y="3861"/>
                    <a:pt x="960" y="3861"/>
                    <a:pt x="960" y="3861"/>
                  </a:cubicBezTo>
                  <a:cubicBezTo>
                    <a:pt x="919" y="4127"/>
                    <a:pt x="899" y="4372"/>
                    <a:pt x="899" y="4597"/>
                  </a:cubicBezTo>
                  <a:cubicBezTo>
                    <a:pt x="899" y="5373"/>
                    <a:pt x="1205" y="5924"/>
                    <a:pt x="1818" y="6190"/>
                  </a:cubicBezTo>
                  <a:cubicBezTo>
                    <a:pt x="2288" y="6394"/>
                    <a:pt x="2900" y="6435"/>
                    <a:pt x="3636" y="6435"/>
                  </a:cubicBezTo>
                  <a:cubicBezTo>
                    <a:pt x="4208" y="6435"/>
                    <a:pt x="4208" y="6435"/>
                    <a:pt x="4208" y="6435"/>
                  </a:cubicBezTo>
                  <a:cubicBezTo>
                    <a:pt x="5148" y="6435"/>
                    <a:pt x="6271" y="6415"/>
                    <a:pt x="6741" y="5597"/>
                  </a:cubicBezTo>
                  <a:cubicBezTo>
                    <a:pt x="6884" y="5863"/>
                    <a:pt x="7109" y="6047"/>
                    <a:pt x="7415" y="6190"/>
                  </a:cubicBezTo>
                  <a:cubicBezTo>
                    <a:pt x="7885" y="6394"/>
                    <a:pt x="8498" y="6435"/>
                    <a:pt x="9233" y="6435"/>
                  </a:cubicBezTo>
                  <a:cubicBezTo>
                    <a:pt x="9804" y="6435"/>
                    <a:pt x="9804" y="6435"/>
                    <a:pt x="9804" y="6435"/>
                  </a:cubicBezTo>
                  <a:cubicBezTo>
                    <a:pt x="10743" y="6435"/>
                    <a:pt x="11867" y="6415"/>
                    <a:pt x="12337" y="5597"/>
                  </a:cubicBezTo>
                  <a:cubicBezTo>
                    <a:pt x="12480" y="5863"/>
                    <a:pt x="12704" y="6047"/>
                    <a:pt x="13011" y="6190"/>
                  </a:cubicBezTo>
                  <a:cubicBezTo>
                    <a:pt x="13481" y="6394"/>
                    <a:pt x="14093" y="6435"/>
                    <a:pt x="14829" y="6435"/>
                  </a:cubicBezTo>
                  <a:cubicBezTo>
                    <a:pt x="15401" y="6435"/>
                    <a:pt x="15401" y="6435"/>
                    <a:pt x="15401" y="6435"/>
                  </a:cubicBezTo>
                  <a:cubicBezTo>
                    <a:pt x="16626" y="6435"/>
                    <a:pt x="18159" y="6415"/>
                    <a:pt x="18159" y="4617"/>
                  </a:cubicBezTo>
                  <a:cubicBezTo>
                    <a:pt x="18159" y="4392"/>
                    <a:pt x="18138" y="4127"/>
                    <a:pt x="18077" y="3861"/>
                  </a:cubicBezTo>
                  <a:cubicBezTo>
                    <a:pt x="19282" y="3861"/>
                    <a:pt x="19282" y="3861"/>
                    <a:pt x="19282" y="3861"/>
                  </a:cubicBezTo>
                  <a:lnTo>
                    <a:pt x="19282" y="33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7" name="Freeform 1"/>
            <p:cNvSpPr>
              <a:spLocks noChangeArrowheads="1"/>
            </p:cNvSpPr>
            <p:nvPr/>
          </p:nvSpPr>
          <p:spPr bwMode="auto">
            <a:xfrm rot="10800000">
              <a:off x="660400" y="2112021"/>
              <a:ext cx="1259176" cy="420397"/>
            </a:xfrm>
            <a:custGeom>
              <a:avLst/>
              <a:gdLst>
                <a:gd name="T0" fmla="*/ 17383 w 19283"/>
                <a:gd name="T1" fmla="*/ 4617 h 6436"/>
                <a:gd name="T2" fmla="*/ 14829 w 19283"/>
                <a:gd name="T3" fmla="*/ 5659 h 6436"/>
                <a:gd name="T4" fmla="*/ 12848 w 19283"/>
                <a:gd name="T5" fmla="*/ 4597 h 6436"/>
                <a:gd name="T6" fmla="*/ 13890 w 19283"/>
                <a:gd name="T7" fmla="*/ 3861 h 6436"/>
                <a:gd name="T8" fmla="*/ 16198 w 19283"/>
                <a:gd name="T9" fmla="*/ 4372 h 6436"/>
                <a:gd name="T10" fmla="*/ 17301 w 19283"/>
                <a:gd name="T11" fmla="*/ 3861 h 6436"/>
                <a:gd name="T12" fmla="*/ 9804 w 19283"/>
                <a:gd name="T13" fmla="*/ 5659 h 6436"/>
                <a:gd name="T14" fmla="*/ 9233 w 19283"/>
                <a:gd name="T15" fmla="*/ 5659 h 6436"/>
                <a:gd name="T16" fmla="*/ 7252 w 19283"/>
                <a:gd name="T17" fmla="*/ 4597 h 6436"/>
                <a:gd name="T18" fmla="*/ 8232 w 19283"/>
                <a:gd name="T19" fmla="*/ 3861 h 6436"/>
                <a:gd name="T20" fmla="*/ 10539 w 19283"/>
                <a:gd name="T21" fmla="*/ 4372 h 6436"/>
                <a:gd name="T22" fmla="*/ 11704 w 19283"/>
                <a:gd name="T23" fmla="*/ 3861 h 6436"/>
                <a:gd name="T24" fmla="*/ 9804 w 19283"/>
                <a:gd name="T25" fmla="*/ 5659 h 6436"/>
                <a:gd name="T26" fmla="*/ 4208 w 19283"/>
                <a:gd name="T27" fmla="*/ 5659 h 6436"/>
                <a:gd name="T28" fmla="*/ 2104 w 19283"/>
                <a:gd name="T29" fmla="*/ 5475 h 6436"/>
                <a:gd name="T30" fmla="*/ 1756 w 19283"/>
                <a:gd name="T31" fmla="*/ 3861 h 6436"/>
                <a:gd name="T32" fmla="*/ 2819 w 19283"/>
                <a:gd name="T33" fmla="*/ 4372 h 6436"/>
                <a:gd name="T34" fmla="*/ 5127 w 19283"/>
                <a:gd name="T35" fmla="*/ 3861 h 6436"/>
                <a:gd name="T36" fmla="*/ 6190 w 19283"/>
                <a:gd name="T37" fmla="*/ 4597 h 6436"/>
                <a:gd name="T38" fmla="*/ 3922 w 19283"/>
                <a:gd name="T39" fmla="*/ 777 h 6436"/>
                <a:gd name="T40" fmla="*/ 5965 w 19283"/>
                <a:gd name="T41" fmla="*/ 3350 h 6436"/>
                <a:gd name="T42" fmla="*/ 5127 w 19283"/>
                <a:gd name="T43" fmla="*/ 2840 h 6436"/>
                <a:gd name="T44" fmla="*/ 2819 w 19283"/>
                <a:gd name="T45" fmla="*/ 3350 h 6436"/>
                <a:gd name="T46" fmla="*/ 3922 w 19283"/>
                <a:gd name="T47" fmla="*/ 777 h 6436"/>
                <a:gd name="T48" fmla="*/ 9519 w 19283"/>
                <a:gd name="T49" fmla="*/ 777 h 6436"/>
                <a:gd name="T50" fmla="*/ 10539 w 19283"/>
                <a:gd name="T51" fmla="*/ 3350 h 6436"/>
                <a:gd name="T52" fmla="*/ 8232 w 19283"/>
                <a:gd name="T53" fmla="*/ 2840 h 6436"/>
                <a:gd name="T54" fmla="*/ 7476 w 19283"/>
                <a:gd name="T55" fmla="*/ 3350 h 6436"/>
                <a:gd name="T56" fmla="*/ 15115 w 19283"/>
                <a:gd name="T57" fmla="*/ 777 h 6436"/>
                <a:gd name="T58" fmla="*/ 17158 w 19283"/>
                <a:gd name="T59" fmla="*/ 3350 h 6436"/>
                <a:gd name="T60" fmla="*/ 16198 w 19283"/>
                <a:gd name="T61" fmla="*/ 2840 h 6436"/>
                <a:gd name="T62" fmla="*/ 13890 w 19283"/>
                <a:gd name="T63" fmla="*/ 3350 h 6436"/>
                <a:gd name="T64" fmla="*/ 15115 w 19283"/>
                <a:gd name="T65" fmla="*/ 777 h 6436"/>
                <a:gd name="T66" fmla="*/ 19282 w 19283"/>
                <a:gd name="T67" fmla="*/ 3350 h 6436"/>
                <a:gd name="T68" fmla="*/ 15115 w 19283"/>
                <a:gd name="T69" fmla="*/ 0 h 6436"/>
                <a:gd name="T70" fmla="*/ 9519 w 19283"/>
                <a:gd name="T71" fmla="*/ 0 h 6436"/>
                <a:gd name="T72" fmla="*/ 3922 w 19283"/>
                <a:gd name="T73" fmla="*/ 0 h 6436"/>
                <a:gd name="T74" fmla="*/ 0 w 19283"/>
                <a:gd name="T75" fmla="*/ 3350 h 6436"/>
                <a:gd name="T76" fmla="*/ 960 w 19283"/>
                <a:gd name="T77" fmla="*/ 3861 h 6436"/>
                <a:gd name="T78" fmla="*/ 1818 w 19283"/>
                <a:gd name="T79" fmla="*/ 6190 h 6436"/>
                <a:gd name="T80" fmla="*/ 4208 w 19283"/>
                <a:gd name="T81" fmla="*/ 6435 h 6436"/>
                <a:gd name="T82" fmla="*/ 7415 w 19283"/>
                <a:gd name="T83" fmla="*/ 6190 h 6436"/>
                <a:gd name="T84" fmla="*/ 9804 w 19283"/>
                <a:gd name="T85" fmla="*/ 6435 h 6436"/>
                <a:gd name="T86" fmla="*/ 13011 w 19283"/>
                <a:gd name="T87" fmla="*/ 6190 h 6436"/>
                <a:gd name="T88" fmla="*/ 15401 w 19283"/>
                <a:gd name="T89" fmla="*/ 6435 h 6436"/>
                <a:gd name="T90" fmla="*/ 18077 w 19283"/>
                <a:gd name="T91" fmla="*/ 3861 h 6436"/>
                <a:gd name="T92" fmla="*/ 19282 w 19283"/>
                <a:gd name="T93" fmla="*/ 3350 h 6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83" h="6436">
                  <a:moveTo>
                    <a:pt x="17383" y="4617"/>
                  </a:moveTo>
                  <a:lnTo>
                    <a:pt x="17383" y="4617"/>
                  </a:lnTo>
                  <a:cubicBezTo>
                    <a:pt x="17383" y="5495"/>
                    <a:pt x="16933" y="5659"/>
                    <a:pt x="15401" y="5659"/>
                  </a:cubicBezTo>
                  <a:cubicBezTo>
                    <a:pt x="14829" y="5659"/>
                    <a:pt x="14829" y="5659"/>
                    <a:pt x="14829" y="5659"/>
                  </a:cubicBezTo>
                  <a:cubicBezTo>
                    <a:pt x="14216" y="5659"/>
                    <a:pt x="13665" y="5618"/>
                    <a:pt x="13318" y="5475"/>
                  </a:cubicBezTo>
                  <a:cubicBezTo>
                    <a:pt x="13072" y="5373"/>
                    <a:pt x="12848" y="5169"/>
                    <a:pt x="12848" y="4597"/>
                  </a:cubicBezTo>
                  <a:cubicBezTo>
                    <a:pt x="12848" y="4372"/>
                    <a:pt x="12889" y="4127"/>
                    <a:pt x="12950" y="3861"/>
                  </a:cubicBezTo>
                  <a:cubicBezTo>
                    <a:pt x="13890" y="3861"/>
                    <a:pt x="13890" y="3861"/>
                    <a:pt x="13890" y="3861"/>
                  </a:cubicBezTo>
                  <a:cubicBezTo>
                    <a:pt x="13890" y="4372"/>
                    <a:pt x="13890" y="4372"/>
                    <a:pt x="13890" y="4372"/>
                  </a:cubicBezTo>
                  <a:cubicBezTo>
                    <a:pt x="16198" y="4372"/>
                    <a:pt x="16198" y="4372"/>
                    <a:pt x="16198" y="4372"/>
                  </a:cubicBezTo>
                  <a:cubicBezTo>
                    <a:pt x="16198" y="3861"/>
                    <a:pt x="16198" y="3861"/>
                    <a:pt x="16198" y="3861"/>
                  </a:cubicBezTo>
                  <a:cubicBezTo>
                    <a:pt x="17301" y="3861"/>
                    <a:pt x="17301" y="3861"/>
                    <a:pt x="17301" y="3861"/>
                  </a:cubicBezTo>
                  <a:cubicBezTo>
                    <a:pt x="17342" y="4127"/>
                    <a:pt x="17383" y="4392"/>
                    <a:pt x="17383" y="4617"/>
                  </a:cubicBezTo>
                  <a:close/>
                  <a:moveTo>
                    <a:pt x="9804" y="5659"/>
                  </a:moveTo>
                  <a:lnTo>
                    <a:pt x="9804" y="5659"/>
                  </a:lnTo>
                  <a:cubicBezTo>
                    <a:pt x="9233" y="5659"/>
                    <a:pt x="9233" y="5659"/>
                    <a:pt x="9233" y="5659"/>
                  </a:cubicBezTo>
                  <a:cubicBezTo>
                    <a:pt x="8600" y="5659"/>
                    <a:pt x="8069" y="5618"/>
                    <a:pt x="7701" y="5475"/>
                  </a:cubicBezTo>
                  <a:cubicBezTo>
                    <a:pt x="7476" y="5373"/>
                    <a:pt x="7252" y="5169"/>
                    <a:pt x="7252" y="4597"/>
                  </a:cubicBezTo>
                  <a:cubicBezTo>
                    <a:pt x="7252" y="4372"/>
                    <a:pt x="7292" y="4127"/>
                    <a:pt x="7354" y="3861"/>
                  </a:cubicBezTo>
                  <a:cubicBezTo>
                    <a:pt x="8232" y="3861"/>
                    <a:pt x="8232" y="3861"/>
                    <a:pt x="8232" y="3861"/>
                  </a:cubicBezTo>
                  <a:cubicBezTo>
                    <a:pt x="8232" y="4372"/>
                    <a:pt x="8232" y="4372"/>
                    <a:pt x="8232" y="4372"/>
                  </a:cubicBezTo>
                  <a:cubicBezTo>
                    <a:pt x="10539" y="4372"/>
                    <a:pt x="10539" y="4372"/>
                    <a:pt x="10539" y="4372"/>
                  </a:cubicBezTo>
                  <a:cubicBezTo>
                    <a:pt x="10539" y="3861"/>
                    <a:pt x="10539" y="3861"/>
                    <a:pt x="10539" y="3861"/>
                  </a:cubicBezTo>
                  <a:cubicBezTo>
                    <a:pt x="11704" y="3861"/>
                    <a:pt x="11704" y="3861"/>
                    <a:pt x="11704" y="3861"/>
                  </a:cubicBezTo>
                  <a:cubicBezTo>
                    <a:pt x="11745" y="4127"/>
                    <a:pt x="11785" y="4372"/>
                    <a:pt x="11785" y="4597"/>
                  </a:cubicBezTo>
                  <a:cubicBezTo>
                    <a:pt x="11785" y="5495"/>
                    <a:pt x="11336" y="5659"/>
                    <a:pt x="9804" y="5659"/>
                  </a:cubicBezTo>
                  <a:close/>
                  <a:moveTo>
                    <a:pt x="4208" y="5659"/>
                  </a:moveTo>
                  <a:lnTo>
                    <a:pt x="4208" y="5659"/>
                  </a:lnTo>
                  <a:cubicBezTo>
                    <a:pt x="3636" y="5659"/>
                    <a:pt x="3636" y="5659"/>
                    <a:pt x="3636" y="5659"/>
                  </a:cubicBezTo>
                  <a:cubicBezTo>
                    <a:pt x="3003" y="5659"/>
                    <a:pt x="2472" y="5618"/>
                    <a:pt x="2104" y="5475"/>
                  </a:cubicBezTo>
                  <a:cubicBezTo>
                    <a:pt x="1879" y="5373"/>
                    <a:pt x="1654" y="5169"/>
                    <a:pt x="1654" y="4597"/>
                  </a:cubicBezTo>
                  <a:cubicBezTo>
                    <a:pt x="1654" y="4372"/>
                    <a:pt x="1696" y="4127"/>
                    <a:pt x="1756" y="3861"/>
                  </a:cubicBezTo>
                  <a:cubicBezTo>
                    <a:pt x="2819" y="3861"/>
                    <a:pt x="2819" y="3861"/>
                    <a:pt x="2819" y="3861"/>
                  </a:cubicBezTo>
                  <a:cubicBezTo>
                    <a:pt x="2819" y="4372"/>
                    <a:pt x="2819" y="4372"/>
                    <a:pt x="2819" y="4372"/>
                  </a:cubicBezTo>
                  <a:cubicBezTo>
                    <a:pt x="5127" y="4372"/>
                    <a:pt x="5127" y="4372"/>
                    <a:pt x="5127" y="4372"/>
                  </a:cubicBezTo>
                  <a:cubicBezTo>
                    <a:pt x="5127" y="3861"/>
                    <a:pt x="5127" y="3861"/>
                    <a:pt x="5127" y="3861"/>
                  </a:cubicBezTo>
                  <a:cubicBezTo>
                    <a:pt x="6108" y="3861"/>
                    <a:pt x="6108" y="3861"/>
                    <a:pt x="6108" y="3861"/>
                  </a:cubicBezTo>
                  <a:cubicBezTo>
                    <a:pt x="6148" y="4127"/>
                    <a:pt x="6190" y="4372"/>
                    <a:pt x="6190" y="4597"/>
                  </a:cubicBezTo>
                  <a:cubicBezTo>
                    <a:pt x="6190" y="5495"/>
                    <a:pt x="5740" y="5659"/>
                    <a:pt x="4208" y="5659"/>
                  </a:cubicBezTo>
                  <a:close/>
                  <a:moveTo>
                    <a:pt x="3922" y="777"/>
                  </a:moveTo>
                  <a:lnTo>
                    <a:pt x="3922" y="777"/>
                  </a:lnTo>
                  <a:cubicBezTo>
                    <a:pt x="4739" y="777"/>
                    <a:pt x="5576" y="2104"/>
                    <a:pt x="5965" y="3350"/>
                  </a:cubicBezTo>
                  <a:cubicBezTo>
                    <a:pt x="5127" y="3350"/>
                    <a:pt x="5127" y="3350"/>
                    <a:pt x="5127" y="3350"/>
                  </a:cubicBezTo>
                  <a:cubicBezTo>
                    <a:pt x="5127" y="2840"/>
                    <a:pt x="5127" y="2840"/>
                    <a:pt x="5127" y="2840"/>
                  </a:cubicBezTo>
                  <a:cubicBezTo>
                    <a:pt x="2819" y="2840"/>
                    <a:pt x="2819" y="2840"/>
                    <a:pt x="2819" y="2840"/>
                  </a:cubicBezTo>
                  <a:cubicBezTo>
                    <a:pt x="2819" y="3350"/>
                    <a:pt x="2819" y="3350"/>
                    <a:pt x="2819" y="3350"/>
                  </a:cubicBezTo>
                  <a:cubicBezTo>
                    <a:pt x="1879" y="3350"/>
                    <a:pt x="1879" y="3350"/>
                    <a:pt x="1879" y="3350"/>
                  </a:cubicBezTo>
                  <a:cubicBezTo>
                    <a:pt x="2268" y="2104"/>
                    <a:pt x="3105" y="777"/>
                    <a:pt x="3922" y="777"/>
                  </a:cubicBezTo>
                  <a:close/>
                  <a:moveTo>
                    <a:pt x="9519" y="777"/>
                  </a:moveTo>
                  <a:lnTo>
                    <a:pt x="9519" y="777"/>
                  </a:lnTo>
                  <a:cubicBezTo>
                    <a:pt x="10335" y="777"/>
                    <a:pt x="11173" y="2104"/>
                    <a:pt x="11561" y="3350"/>
                  </a:cubicBezTo>
                  <a:cubicBezTo>
                    <a:pt x="10539" y="3350"/>
                    <a:pt x="10539" y="3350"/>
                    <a:pt x="10539" y="3350"/>
                  </a:cubicBezTo>
                  <a:cubicBezTo>
                    <a:pt x="10539" y="2840"/>
                    <a:pt x="10539" y="2840"/>
                    <a:pt x="10539" y="2840"/>
                  </a:cubicBezTo>
                  <a:cubicBezTo>
                    <a:pt x="8232" y="2840"/>
                    <a:pt x="8232" y="2840"/>
                    <a:pt x="8232" y="2840"/>
                  </a:cubicBezTo>
                  <a:cubicBezTo>
                    <a:pt x="8232" y="3350"/>
                    <a:pt x="8232" y="3350"/>
                    <a:pt x="8232" y="3350"/>
                  </a:cubicBezTo>
                  <a:cubicBezTo>
                    <a:pt x="7476" y="3350"/>
                    <a:pt x="7476" y="3350"/>
                    <a:pt x="7476" y="3350"/>
                  </a:cubicBezTo>
                  <a:cubicBezTo>
                    <a:pt x="7864" y="2104"/>
                    <a:pt x="8702" y="777"/>
                    <a:pt x="9519" y="777"/>
                  </a:cubicBezTo>
                  <a:close/>
                  <a:moveTo>
                    <a:pt x="15115" y="777"/>
                  </a:moveTo>
                  <a:lnTo>
                    <a:pt x="15115" y="777"/>
                  </a:lnTo>
                  <a:cubicBezTo>
                    <a:pt x="15932" y="777"/>
                    <a:pt x="16770" y="2104"/>
                    <a:pt x="17158" y="3350"/>
                  </a:cubicBezTo>
                  <a:cubicBezTo>
                    <a:pt x="16198" y="3350"/>
                    <a:pt x="16198" y="3350"/>
                    <a:pt x="16198" y="3350"/>
                  </a:cubicBezTo>
                  <a:cubicBezTo>
                    <a:pt x="16198" y="2840"/>
                    <a:pt x="16198" y="2840"/>
                    <a:pt x="16198" y="2840"/>
                  </a:cubicBezTo>
                  <a:cubicBezTo>
                    <a:pt x="13890" y="2840"/>
                    <a:pt x="13890" y="2840"/>
                    <a:pt x="13890" y="2840"/>
                  </a:cubicBezTo>
                  <a:cubicBezTo>
                    <a:pt x="13890" y="3350"/>
                    <a:pt x="13890" y="3350"/>
                    <a:pt x="13890" y="3350"/>
                  </a:cubicBezTo>
                  <a:cubicBezTo>
                    <a:pt x="13072" y="3350"/>
                    <a:pt x="13072" y="3350"/>
                    <a:pt x="13072" y="3350"/>
                  </a:cubicBezTo>
                  <a:cubicBezTo>
                    <a:pt x="13461" y="2104"/>
                    <a:pt x="14298" y="777"/>
                    <a:pt x="15115" y="777"/>
                  </a:cubicBezTo>
                  <a:close/>
                  <a:moveTo>
                    <a:pt x="19282" y="3350"/>
                  </a:moveTo>
                  <a:lnTo>
                    <a:pt x="19282" y="3350"/>
                  </a:lnTo>
                  <a:cubicBezTo>
                    <a:pt x="17975" y="3350"/>
                    <a:pt x="17975" y="3350"/>
                    <a:pt x="17975" y="3350"/>
                  </a:cubicBezTo>
                  <a:cubicBezTo>
                    <a:pt x="17546" y="1798"/>
                    <a:pt x="16504" y="0"/>
                    <a:pt x="15115" y="0"/>
                  </a:cubicBezTo>
                  <a:cubicBezTo>
                    <a:pt x="13788" y="0"/>
                    <a:pt x="12766" y="1655"/>
                    <a:pt x="12317" y="3166"/>
                  </a:cubicBezTo>
                  <a:cubicBezTo>
                    <a:pt x="11867" y="1655"/>
                    <a:pt x="10846" y="0"/>
                    <a:pt x="9519" y="0"/>
                  </a:cubicBezTo>
                  <a:cubicBezTo>
                    <a:pt x="8191" y="0"/>
                    <a:pt x="7170" y="1655"/>
                    <a:pt x="6720" y="3166"/>
                  </a:cubicBezTo>
                  <a:cubicBezTo>
                    <a:pt x="6271" y="1655"/>
                    <a:pt x="5250" y="0"/>
                    <a:pt x="3922" y="0"/>
                  </a:cubicBezTo>
                  <a:cubicBezTo>
                    <a:pt x="2553" y="0"/>
                    <a:pt x="1491" y="1798"/>
                    <a:pt x="1082" y="3350"/>
                  </a:cubicBezTo>
                  <a:cubicBezTo>
                    <a:pt x="0" y="3350"/>
                    <a:pt x="0" y="3350"/>
                    <a:pt x="0" y="3350"/>
                  </a:cubicBezTo>
                  <a:cubicBezTo>
                    <a:pt x="0" y="3861"/>
                    <a:pt x="0" y="3861"/>
                    <a:pt x="0" y="3861"/>
                  </a:cubicBezTo>
                  <a:cubicBezTo>
                    <a:pt x="960" y="3861"/>
                    <a:pt x="960" y="3861"/>
                    <a:pt x="960" y="3861"/>
                  </a:cubicBezTo>
                  <a:cubicBezTo>
                    <a:pt x="919" y="4127"/>
                    <a:pt x="899" y="4372"/>
                    <a:pt x="899" y="4597"/>
                  </a:cubicBezTo>
                  <a:cubicBezTo>
                    <a:pt x="899" y="5373"/>
                    <a:pt x="1205" y="5924"/>
                    <a:pt x="1818" y="6190"/>
                  </a:cubicBezTo>
                  <a:cubicBezTo>
                    <a:pt x="2288" y="6394"/>
                    <a:pt x="2900" y="6435"/>
                    <a:pt x="3636" y="6435"/>
                  </a:cubicBezTo>
                  <a:cubicBezTo>
                    <a:pt x="4208" y="6435"/>
                    <a:pt x="4208" y="6435"/>
                    <a:pt x="4208" y="6435"/>
                  </a:cubicBezTo>
                  <a:cubicBezTo>
                    <a:pt x="5148" y="6435"/>
                    <a:pt x="6271" y="6415"/>
                    <a:pt x="6741" y="5597"/>
                  </a:cubicBezTo>
                  <a:cubicBezTo>
                    <a:pt x="6884" y="5863"/>
                    <a:pt x="7109" y="6047"/>
                    <a:pt x="7415" y="6190"/>
                  </a:cubicBezTo>
                  <a:cubicBezTo>
                    <a:pt x="7885" y="6394"/>
                    <a:pt x="8498" y="6435"/>
                    <a:pt x="9233" y="6435"/>
                  </a:cubicBezTo>
                  <a:cubicBezTo>
                    <a:pt x="9804" y="6435"/>
                    <a:pt x="9804" y="6435"/>
                    <a:pt x="9804" y="6435"/>
                  </a:cubicBezTo>
                  <a:cubicBezTo>
                    <a:pt x="10743" y="6435"/>
                    <a:pt x="11867" y="6415"/>
                    <a:pt x="12337" y="5597"/>
                  </a:cubicBezTo>
                  <a:cubicBezTo>
                    <a:pt x="12480" y="5863"/>
                    <a:pt x="12704" y="6047"/>
                    <a:pt x="13011" y="6190"/>
                  </a:cubicBezTo>
                  <a:cubicBezTo>
                    <a:pt x="13481" y="6394"/>
                    <a:pt x="14093" y="6435"/>
                    <a:pt x="14829" y="6435"/>
                  </a:cubicBezTo>
                  <a:cubicBezTo>
                    <a:pt x="15401" y="6435"/>
                    <a:pt x="15401" y="6435"/>
                    <a:pt x="15401" y="6435"/>
                  </a:cubicBezTo>
                  <a:cubicBezTo>
                    <a:pt x="16626" y="6435"/>
                    <a:pt x="18159" y="6415"/>
                    <a:pt x="18159" y="4617"/>
                  </a:cubicBezTo>
                  <a:cubicBezTo>
                    <a:pt x="18159" y="4392"/>
                    <a:pt x="18138" y="4127"/>
                    <a:pt x="18077" y="3861"/>
                  </a:cubicBezTo>
                  <a:cubicBezTo>
                    <a:pt x="19282" y="3861"/>
                    <a:pt x="19282" y="3861"/>
                    <a:pt x="19282" y="3861"/>
                  </a:cubicBezTo>
                  <a:lnTo>
                    <a:pt x="19282" y="33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51" name="Date_Arrêté"/>
          <p:cNvSpPr/>
          <p:nvPr/>
        </p:nvSpPr>
        <p:spPr>
          <a:xfrm>
            <a:off x="1801083" y="6227615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31/12/2016</a:t>
            </a:r>
            <a:endParaRPr lang="fr-FR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2" name="ZoneTexte 65"/>
          <p:cNvSpPr txBox="1"/>
          <p:nvPr/>
        </p:nvSpPr>
        <p:spPr>
          <a:xfrm>
            <a:off x="326364" y="6205876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cxnSp>
        <p:nvCxnSpPr>
          <p:cNvPr id="53" name="Straight Connector 90"/>
          <p:cNvCxnSpPr/>
          <p:nvPr/>
        </p:nvCxnSpPr>
        <p:spPr>
          <a:xfrm>
            <a:off x="457200" y="3043146"/>
            <a:ext cx="7863719" cy="0"/>
          </a:xfrm>
          <a:prstGeom prst="line">
            <a:avLst/>
          </a:prstGeom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91"/>
          <p:cNvCxnSpPr/>
          <p:nvPr/>
        </p:nvCxnSpPr>
        <p:spPr>
          <a:xfrm>
            <a:off x="457200" y="4646606"/>
            <a:ext cx="7863719" cy="0"/>
          </a:xfrm>
          <a:prstGeom prst="line">
            <a:avLst/>
          </a:prstGeom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86"/>
          <p:cNvSpPr txBox="1"/>
          <p:nvPr/>
        </p:nvSpPr>
        <p:spPr>
          <a:xfrm>
            <a:off x="6650279" y="1812862"/>
            <a:ext cx="13981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>
                <a:solidFill>
                  <a:srgbClr val="99B6D8"/>
                </a:solidFill>
                <a:latin typeface="Arial"/>
                <a:cs typeface="Arial"/>
              </a:rPr>
              <a:t>Reste à </a:t>
            </a:r>
            <a:r>
              <a:rPr lang="fr-FR" sz="1400" dirty="0" smtClean="0">
                <a:solidFill>
                  <a:srgbClr val="99B6D8"/>
                </a:solidFill>
                <a:latin typeface="Arial"/>
                <a:cs typeface="Arial"/>
              </a:rPr>
              <a:t>charge</a:t>
            </a:r>
            <a:endParaRPr lang="fr-FR" sz="1400" dirty="0">
              <a:solidFill>
                <a:srgbClr val="99B6D8"/>
              </a:solidFill>
              <a:latin typeface="Arial"/>
              <a:cs typeface="Arial"/>
            </a:endParaRPr>
          </a:p>
        </p:txBody>
      </p:sp>
      <p:sp>
        <p:nvSpPr>
          <p:cNvPr id="56" name="TextBox 87"/>
          <p:cNvSpPr txBox="1"/>
          <p:nvPr/>
        </p:nvSpPr>
        <p:spPr>
          <a:xfrm>
            <a:off x="6650279" y="3387137"/>
            <a:ext cx="13981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>
                <a:solidFill>
                  <a:srgbClr val="99B6D8"/>
                </a:solidFill>
                <a:latin typeface="Arial"/>
                <a:cs typeface="Arial"/>
              </a:rPr>
              <a:t>Reste à </a:t>
            </a:r>
            <a:r>
              <a:rPr lang="fr-FR" sz="1400" dirty="0" smtClean="0">
                <a:solidFill>
                  <a:srgbClr val="99B6D8"/>
                </a:solidFill>
                <a:latin typeface="Arial"/>
                <a:cs typeface="Arial"/>
              </a:rPr>
              <a:t>charge</a:t>
            </a:r>
            <a:endParaRPr lang="fr-FR" sz="1400" dirty="0">
              <a:solidFill>
                <a:srgbClr val="99B6D8"/>
              </a:solidFill>
              <a:latin typeface="Arial"/>
              <a:cs typeface="Arial"/>
            </a:endParaRPr>
          </a:p>
        </p:txBody>
      </p:sp>
      <p:sp>
        <p:nvSpPr>
          <p:cNvPr id="60" name="TextBox 88"/>
          <p:cNvSpPr txBox="1"/>
          <p:nvPr/>
        </p:nvSpPr>
        <p:spPr>
          <a:xfrm>
            <a:off x="6675935" y="4965234"/>
            <a:ext cx="13981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>
                <a:solidFill>
                  <a:srgbClr val="99B6D8"/>
                </a:solidFill>
                <a:latin typeface="Arial"/>
                <a:cs typeface="Arial"/>
              </a:rPr>
              <a:t>Reste à </a:t>
            </a:r>
            <a:r>
              <a:rPr lang="fr-FR" sz="1400" dirty="0" smtClean="0">
                <a:solidFill>
                  <a:srgbClr val="99B6D8"/>
                </a:solidFill>
                <a:latin typeface="Arial"/>
                <a:cs typeface="Arial"/>
              </a:rPr>
              <a:t>charge</a:t>
            </a:r>
            <a:endParaRPr lang="fr-FR" sz="1400" dirty="0">
              <a:solidFill>
                <a:srgbClr val="99B6D8"/>
              </a:solidFill>
              <a:latin typeface="Arial"/>
              <a:cs typeface="Arial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266362" y="6134938"/>
            <a:ext cx="182879" cy="172621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Rectangle 63"/>
          <p:cNvSpPr/>
          <p:nvPr/>
        </p:nvSpPr>
        <p:spPr>
          <a:xfrm>
            <a:off x="5079256" y="6134938"/>
            <a:ext cx="182879" cy="172621"/>
          </a:xfrm>
          <a:prstGeom prst="rect">
            <a:avLst/>
          </a:prstGeom>
          <a:solidFill>
            <a:srgbClr val="F29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Rectangle 64"/>
          <p:cNvSpPr/>
          <p:nvPr/>
        </p:nvSpPr>
        <p:spPr>
          <a:xfrm>
            <a:off x="3399296" y="6077866"/>
            <a:ext cx="12923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kern="0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Votre entreprise</a:t>
            </a:r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262135" y="6077866"/>
            <a:ext cx="21689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kern="0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Portefeuille Malakoff Médéric</a:t>
            </a:r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X_Ortho"/>
          <p:cNvSpPr txBox="1"/>
          <p:nvPr/>
        </p:nvSpPr>
        <p:spPr>
          <a:xfrm>
            <a:off x="6646184" y="2093762"/>
            <a:ext cx="1402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smtClean="0">
                <a:solidFill>
                  <a:srgbClr val="99B6D8"/>
                </a:solidFill>
              </a:rPr>
              <a:t>43 €</a:t>
            </a:r>
            <a:endParaRPr lang="fr-FR" sz="3600" b="1" dirty="0">
              <a:solidFill>
                <a:srgbClr val="99B6D8"/>
              </a:solidFill>
            </a:endParaRPr>
          </a:p>
        </p:txBody>
      </p:sp>
      <p:sp>
        <p:nvSpPr>
          <p:cNvPr id="37" name="TX_Soin"/>
          <p:cNvSpPr txBox="1"/>
          <p:nvPr/>
        </p:nvSpPr>
        <p:spPr>
          <a:xfrm>
            <a:off x="6675935" y="3660743"/>
            <a:ext cx="1402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smtClean="0">
                <a:solidFill>
                  <a:srgbClr val="99B6D8"/>
                </a:solidFill>
              </a:rPr>
              <a:t>5 €</a:t>
            </a:r>
            <a:endParaRPr lang="fr-FR" sz="3600" b="1" dirty="0">
              <a:solidFill>
                <a:srgbClr val="99B6D8"/>
              </a:solidFill>
            </a:endParaRPr>
          </a:p>
        </p:txBody>
      </p:sp>
      <p:sp>
        <p:nvSpPr>
          <p:cNvPr id="38" name="TX_Prothese"/>
          <p:cNvSpPr txBox="1"/>
          <p:nvPr/>
        </p:nvSpPr>
        <p:spPr>
          <a:xfrm>
            <a:off x="6730001" y="5227606"/>
            <a:ext cx="1402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smtClean="0">
                <a:solidFill>
                  <a:srgbClr val="99B6D8"/>
                </a:solidFill>
              </a:rPr>
              <a:t>127 €</a:t>
            </a:r>
            <a:endParaRPr lang="fr-FR" sz="3600" b="1" dirty="0">
              <a:solidFill>
                <a:srgbClr val="99B6D8"/>
              </a:solidFill>
            </a:endParaRPr>
          </a:p>
        </p:txBody>
      </p:sp>
      <p:sp>
        <p:nvSpPr>
          <p:cNvPr id="48" name="TextBox 81"/>
          <p:cNvSpPr txBox="1"/>
          <p:nvPr/>
        </p:nvSpPr>
        <p:spPr>
          <a:xfrm>
            <a:off x="449804" y="1556792"/>
            <a:ext cx="40333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Coût moyen d’un acte d’orthodontie </a:t>
            </a:r>
          </a:p>
        </p:txBody>
      </p:sp>
      <p:sp>
        <p:nvSpPr>
          <p:cNvPr id="49" name="TextBox 82"/>
          <p:cNvSpPr txBox="1"/>
          <p:nvPr/>
        </p:nvSpPr>
        <p:spPr>
          <a:xfrm>
            <a:off x="452848" y="3137596"/>
            <a:ext cx="40333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Coût moyen d’un soin dentaire</a:t>
            </a:r>
          </a:p>
        </p:txBody>
      </p:sp>
      <p:sp>
        <p:nvSpPr>
          <p:cNvPr id="50" name="TextBox 83"/>
          <p:cNvSpPr txBox="1"/>
          <p:nvPr/>
        </p:nvSpPr>
        <p:spPr>
          <a:xfrm>
            <a:off x="439320" y="4745752"/>
            <a:ext cx="40333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Coût moyen d’une prothèse dentaire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78000"/>
            <a:ext cx="443865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365500"/>
            <a:ext cx="4435476" cy="102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953000"/>
            <a:ext cx="443865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35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28</a:t>
            </a:fld>
            <a:endParaRPr lang="fr-FR"/>
          </a:p>
        </p:txBody>
      </p:sp>
      <p:sp>
        <p:nvSpPr>
          <p:cNvPr id="7" name="TextBox 3"/>
          <p:cNvSpPr txBox="1"/>
          <p:nvPr/>
        </p:nvSpPr>
        <p:spPr>
          <a:xfrm>
            <a:off x="3393058" y="399310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594018" y="615741"/>
            <a:ext cx="7910789" cy="5571826"/>
          </a:xfrm>
          <a:prstGeom prst="rect">
            <a:avLst/>
          </a:prstGeom>
          <a:solidFill>
            <a:srgbClr val="5989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12" name="Espace réservé du texte 11"/>
          <p:cNvSpPr txBox="1">
            <a:spLocks/>
          </p:cNvSpPr>
          <p:nvPr/>
        </p:nvSpPr>
        <p:spPr>
          <a:xfrm>
            <a:off x="1667306" y="3124655"/>
            <a:ext cx="5764213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70000"/>
              </a:lnSpc>
              <a:spcBef>
                <a:spcPts val="0"/>
              </a:spcBef>
              <a:buFont typeface="Arial" pitchFamily="34" charset="0"/>
              <a:buNone/>
              <a:defRPr sz="3600" b="0" kern="1200" cap="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70000"/>
              </a:lnSpc>
              <a:spcBef>
                <a:spcPts val="0"/>
              </a:spcBef>
              <a:buFont typeface="Arial" pitchFamily="34" charset="0"/>
              <a:buNone/>
              <a:defRPr sz="1800" kern="1200" cap="all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Arial" pitchFamily="34" charset="0"/>
              <a:buNone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8775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90000"/>
              <a:buFont typeface="Wingdings" pitchFamily="2" charset="2"/>
              <a:buChar char="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dirty="0">
                <a:solidFill>
                  <a:srgbClr val="FFFFFF"/>
                </a:solidFill>
                <a:latin typeface="Arial Narrow" pitchFamily="34" charset="0"/>
              </a:rPr>
              <a:t>3</a:t>
            </a:r>
            <a:r>
              <a:rPr kumimoji="0" lang="fr-FR" sz="36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itchFamily="34" charset="0"/>
              </a:rPr>
              <a:t>. Relation client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numéro de diapositive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29</a:t>
            </a:fld>
            <a:endParaRPr lang="fr-FR" dirty="0"/>
          </a:p>
        </p:txBody>
      </p:sp>
      <p:sp>
        <p:nvSpPr>
          <p:cNvPr id="42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47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INDICATEURS QUALITÉ </a:t>
            </a:r>
            <a:r>
              <a:rPr lang="en-US" sz="2800" dirty="0">
                <a:solidFill>
                  <a:srgbClr val="4F81BD"/>
                </a:solidFill>
                <a:latin typeface="Arial Narrow" pitchFamily="34" charset="0"/>
              </a:rPr>
              <a:t>DE SERVICE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Relation client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50" name="Straight Connector 53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452821" y="1753948"/>
            <a:ext cx="2678995" cy="1850403"/>
          </a:xfrm>
          <a:prstGeom prst="rect">
            <a:avLst/>
          </a:prstGeom>
          <a:solidFill>
            <a:srgbClr val="FFC4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>
            <a:off x="6012069" y="1780146"/>
            <a:ext cx="2678995" cy="185040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>
            <a:off x="3239852" y="1757962"/>
            <a:ext cx="2678995" cy="1850403"/>
          </a:xfrm>
          <a:prstGeom prst="rect">
            <a:avLst/>
          </a:prstGeom>
          <a:solidFill>
            <a:srgbClr val="B9CD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Box 10"/>
          <p:cNvSpPr txBox="1"/>
          <p:nvPr/>
        </p:nvSpPr>
        <p:spPr>
          <a:xfrm>
            <a:off x="4299054" y="1952761"/>
            <a:ext cx="10518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temps</a:t>
            </a:r>
            <a:r>
              <a:rPr lang="en-US" dirty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en-US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dirty="0" err="1" smtClean="0">
                <a:solidFill>
                  <a:schemeClr val="bg1"/>
                </a:solidFill>
                <a:latin typeface="Arial"/>
                <a:cs typeface="Arial"/>
              </a:rPr>
              <a:t>d’attente</a:t>
            </a:r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*</a:t>
            </a:r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pSp>
        <p:nvGrpSpPr>
          <p:cNvPr id="55" name="Group 17"/>
          <p:cNvGrpSpPr/>
          <p:nvPr/>
        </p:nvGrpSpPr>
        <p:grpSpPr>
          <a:xfrm rot="20799118">
            <a:off x="3406953" y="1918851"/>
            <a:ext cx="628447" cy="949033"/>
            <a:chOff x="3162300" y="504825"/>
            <a:chExt cx="3757613" cy="6548438"/>
          </a:xfrm>
          <a:solidFill>
            <a:schemeClr val="bg1"/>
          </a:solidFill>
        </p:grpSpPr>
        <p:sp>
          <p:nvSpPr>
            <p:cNvPr id="56" name="Freeform 1"/>
            <p:cNvSpPr>
              <a:spLocks noChangeArrowheads="1"/>
            </p:cNvSpPr>
            <p:nvPr/>
          </p:nvSpPr>
          <p:spPr bwMode="auto">
            <a:xfrm>
              <a:off x="3162300" y="504825"/>
              <a:ext cx="3757613" cy="6548438"/>
            </a:xfrm>
            <a:custGeom>
              <a:avLst/>
              <a:gdLst>
                <a:gd name="T0" fmla="*/ 8781 w 10438"/>
                <a:gd name="T1" fmla="*/ 0 h 18188"/>
                <a:gd name="T2" fmla="*/ 8781 w 10438"/>
                <a:gd name="T3" fmla="*/ 0 h 18188"/>
                <a:gd name="T4" fmla="*/ 1657 w 10438"/>
                <a:gd name="T5" fmla="*/ 0 h 18188"/>
                <a:gd name="T6" fmla="*/ 0 w 10438"/>
                <a:gd name="T7" fmla="*/ 1657 h 18188"/>
                <a:gd name="T8" fmla="*/ 0 w 10438"/>
                <a:gd name="T9" fmla="*/ 16531 h 18188"/>
                <a:gd name="T10" fmla="*/ 1657 w 10438"/>
                <a:gd name="T11" fmla="*/ 18187 h 18188"/>
                <a:gd name="T12" fmla="*/ 8781 w 10438"/>
                <a:gd name="T13" fmla="*/ 18187 h 18188"/>
                <a:gd name="T14" fmla="*/ 10437 w 10438"/>
                <a:gd name="T15" fmla="*/ 16531 h 18188"/>
                <a:gd name="T16" fmla="*/ 10437 w 10438"/>
                <a:gd name="T17" fmla="*/ 1657 h 18188"/>
                <a:gd name="T18" fmla="*/ 8781 w 10438"/>
                <a:gd name="T19" fmla="*/ 0 h 18188"/>
                <a:gd name="T20" fmla="*/ 5219 w 10438"/>
                <a:gd name="T21" fmla="*/ 17437 h 18188"/>
                <a:gd name="T22" fmla="*/ 5219 w 10438"/>
                <a:gd name="T23" fmla="*/ 17437 h 18188"/>
                <a:gd name="T24" fmla="*/ 4501 w 10438"/>
                <a:gd name="T25" fmla="*/ 16718 h 18188"/>
                <a:gd name="T26" fmla="*/ 5219 w 10438"/>
                <a:gd name="T27" fmla="*/ 15968 h 18188"/>
                <a:gd name="T28" fmla="*/ 5937 w 10438"/>
                <a:gd name="T29" fmla="*/ 16718 h 18188"/>
                <a:gd name="T30" fmla="*/ 5219 w 10438"/>
                <a:gd name="T31" fmla="*/ 17437 h 18188"/>
                <a:gd name="T32" fmla="*/ 9093 w 10438"/>
                <a:gd name="T33" fmla="*/ 14468 h 18188"/>
                <a:gd name="T34" fmla="*/ 9093 w 10438"/>
                <a:gd name="T35" fmla="*/ 14468 h 18188"/>
                <a:gd name="T36" fmla="*/ 8500 w 10438"/>
                <a:gd name="T37" fmla="*/ 15062 h 18188"/>
                <a:gd name="T38" fmla="*/ 1969 w 10438"/>
                <a:gd name="T39" fmla="*/ 15062 h 18188"/>
                <a:gd name="T40" fmla="*/ 1344 w 10438"/>
                <a:gd name="T41" fmla="*/ 14468 h 18188"/>
                <a:gd name="T42" fmla="*/ 1344 w 10438"/>
                <a:gd name="T43" fmla="*/ 2032 h 18188"/>
                <a:gd name="T44" fmla="*/ 1969 w 10438"/>
                <a:gd name="T45" fmla="*/ 1438 h 18188"/>
                <a:gd name="T46" fmla="*/ 8500 w 10438"/>
                <a:gd name="T47" fmla="*/ 1438 h 18188"/>
                <a:gd name="T48" fmla="*/ 9093 w 10438"/>
                <a:gd name="T49" fmla="*/ 2032 h 18188"/>
                <a:gd name="T50" fmla="*/ 9093 w 10438"/>
                <a:gd name="T51" fmla="*/ 14468 h 18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38" h="18188">
                  <a:moveTo>
                    <a:pt x="8781" y="0"/>
                  </a:moveTo>
                  <a:lnTo>
                    <a:pt x="8781" y="0"/>
                  </a:lnTo>
                  <a:cubicBezTo>
                    <a:pt x="1657" y="0"/>
                    <a:pt x="1657" y="0"/>
                    <a:pt x="1657" y="0"/>
                  </a:cubicBezTo>
                  <a:cubicBezTo>
                    <a:pt x="751" y="0"/>
                    <a:pt x="0" y="719"/>
                    <a:pt x="0" y="1657"/>
                  </a:cubicBezTo>
                  <a:cubicBezTo>
                    <a:pt x="0" y="16531"/>
                    <a:pt x="0" y="16531"/>
                    <a:pt x="0" y="16531"/>
                  </a:cubicBezTo>
                  <a:cubicBezTo>
                    <a:pt x="0" y="17437"/>
                    <a:pt x="751" y="18187"/>
                    <a:pt x="1657" y="18187"/>
                  </a:cubicBezTo>
                  <a:cubicBezTo>
                    <a:pt x="8781" y="18187"/>
                    <a:pt x="8781" y="18187"/>
                    <a:pt x="8781" y="18187"/>
                  </a:cubicBezTo>
                  <a:cubicBezTo>
                    <a:pt x="9687" y="18187"/>
                    <a:pt x="10437" y="17437"/>
                    <a:pt x="10437" y="16531"/>
                  </a:cubicBezTo>
                  <a:cubicBezTo>
                    <a:pt x="10437" y="1657"/>
                    <a:pt x="10437" y="1657"/>
                    <a:pt x="10437" y="1657"/>
                  </a:cubicBezTo>
                  <a:cubicBezTo>
                    <a:pt x="10437" y="719"/>
                    <a:pt x="9687" y="0"/>
                    <a:pt x="8781" y="0"/>
                  </a:cubicBezTo>
                  <a:close/>
                  <a:moveTo>
                    <a:pt x="5219" y="17437"/>
                  </a:moveTo>
                  <a:lnTo>
                    <a:pt x="5219" y="17437"/>
                  </a:lnTo>
                  <a:cubicBezTo>
                    <a:pt x="4813" y="17437"/>
                    <a:pt x="4501" y="17124"/>
                    <a:pt x="4501" y="16718"/>
                  </a:cubicBezTo>
                  <a:cubicBezTo>
                    <a:pt x="4501" y="16312"/>
                    <a:pt x="4813" y="15968"/>
                    <a:pt x="5219" y="15968"/>
                  </a:cubicBezTo>
                  <a:cubicBezTo>
                    <a:pt x="5625" y="15968"/>
                    <a:pt x="5937" y="16312"/>
                    <a:pt x="5937" y="16718"/>
                  </a:cubicBezTo>
                  <a:cubicBezTo>
                    <a:pt x="5937" y="17124"/>
                    <a:pt x="5625" y="17437"/>
                    <a:pt x="5219" y="17437"/>
                  </a:cubicBezTo>
                  <a:close/>
                  <a:moveTo>
                    <a:pt x="9093" y="14468"/>
                  </a:moveTo>
                  <a:lnTo>
                    <a:pt x="9093" y="14468"/>
                  </a:lnTo>
                  <a:cubicBezTo>
                    <a:pt x="9093" y="14812"/>
                    <a:pt x="8812" y="15062"/>
                    <a:pt x="8500" y="15062"/>
                  </a:cubicBezTo>
                  <a:cubicBezTo>
                    <a:pt x="1969" y="15062"/>
                    <a:pt x="1969" y="15062"/>
                    <a:pt x="1969" y="15062"/>
                  </a:cubicBezTo>
                  <a:cubicBezTo>
                    <a:pt x="1626" y="15062"/>
                    <a:pt x="1344" y="14812"/>
                    <a:pt x="1344" y="14468"/>
                  </a:cubicBezTo>
                  <a:cubicBezTo>
                    <a:pt x="1344" y="2032"/>
                    <a:pt x="1344" y="2032"/>
                    <a:pt x="1344" y="2032"/>
                  </a:cubicBezTo>
                  <a:cubicBezTo>
                    <a:pt x="1344" y="1688"/>
                    <a:pt x="1626" y="1438"/>
                    <a:pt x="1969" y="1438"/>
                  </a:cubicBezTo>
                  <a:cubicBezTo>
                    <a:pt x="8500" y="1438"/>
                    <a:pt x="8500" y="1438"/>
                    <a:pt x="8500" y="1438"/>
                  </a:cubicBezTo>
                  <a:cubicBezTo>
                    <a:pt x="8812" y="1438"/>
                    <a:pt x="9093" y="1688"/>
                    <a:pt x="9093" y="2032"/>
                  </a:cubicBezTo>
                  <a:lnTo>
                    <a:pt x="9093" y="1446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7" name="Freeform 2"/>
            <p:cNvSpPr>
              <a:spLocks noChangeArrowheads="1"/>
            </p:cNvSpPr>
            <p:nvPr/>
          </p:nvSpPr>
          <p:spPr bwMode="auto">
            <a:xfrm>
              <a:off x="4186238" y="2417763"/>
              <a:ext cx="1720850" cy="2395537"/>
            </a:xfrm>
            <a:custGeom>
              <a:avLst/>
              <a:gdLst>
                <a:gd name="T0" fmla="*/ 0 w 4782"/>
                <a:gd name="T1" fmla="*/ 500 h 6656"/>
                <a:gd name="T2" fmla="*/ 0 w 4782"/>
                <a:gd name="T3" fmla="*/ 500 h 6656"/>
                <a:gd name="T4" fmla="*/ 313 w 4782"/>
                <a:gd name="T5" fmla="*/ 500 h 6656"/>
                <a:gd name="T6" fmla="*/ 313 w 4782"/>
                <a:gd name="T7" fmla="*/ 500 h 6656"/>
                <a:gd name="T8" fmla="*/ 313 w 4782"/>
                <a:gd name="T9" fmla="*/ 844 h 6656"/>
                <a:gd name="T10" fmla="*/ 1469 w 4782"/>
                <a:gd name="T11" fmla="*/ 3031 h 6656"/>
                <a:gd name="T12" fmla="*/ 1625 w 4782"/>
                <a:gd name="T13" fmla="*/ 3406 h 6656"/>
                <a:gd name="T14" fmla="*/ 1532 w 4782"/>
                <a:gd name="T15" fmla="*/ 3593 h 6656"/>
                <a:gd name="T16" fmla="*/ 313 w 4782"/>
                <a:gd name="T17" fmla="*/ 5843 h 6656"/>
                <a:gd name="T18" fmla="*/ 313 w 4782"/>
                <a:gd name="T19" fmla="*/ 6155 h 6656"/>
                <a:gd name="T20" fmla="*/ 0 w 4782"/>
                <a:gd name="T21" fmla="*/ 6155 h 6656"/>
                <a:gd name="T22" fmla="*/ 0 w 4782"/>
                <a:gd name="T23" fmla="*/ 6655 h 6656"/>
                <a:gd name="T24" fmla="*/ 4781 w 4782"/>
                <a:gd name="T25" fmla="*/ 6655 h 6656"/>
                <a:gd name="T26" fmla="*/ 4781 w 4782"/>
                <a:gd name="T27" fmla="*/ 6155 h 6656"/>
                <a:gd name="T28" fmla="*/ 4437 w 4782"/>
                <a:gd name="T29" fmla="*/ 6155 h 6656"/>
                <a:gd name="T30" fmla="*/ 4437 w 4782"/>
                <a:gd name="T31" fmla="*/ 5843 h 6656"/>
                <a:gd name="T32" fmla="*/ 3249 w 4782"/>
                <a:gd name="T33" fmla="*/ 3593 h 6656"/>
                <a:gd name="T34" fmla="*/ 3124 w 4782"/>
                <a:gd name="T35" fmla="*/ 3406 h 6656"/>
                <a:gd name="T36" fmla="*/ 3281 w 4782"/>
                <a:gd name="T37" fmla="*/ 3031 h 6656"/>
                <a:gd name="T38" fmla="*/ 4437 w 4782"/>
                <a:gd name="T39" fmla="*/ 844 h 6656"/>
                <a:gd name="T40" fmla="*/ 4437 w 4782"/>
                <a:gd name="T41" fmla="*/ 500 h 6656"/>
                <a:gd name="T42" fmla="*/ 4437 w 4782"/>
                <a:gd name="T43" fmla="*/ 500 h 6656"/>
                <a:gd name="T44" fmla="*/ 4781 w 4782"/>
                <a:gd name="T45" fmla="*/ 500 h 6656"/>
                <a:gd name="T46" fmla="*/ 4781 w 4782"/>
                <a:gd name="T47" fmla="*/ 0 h 6656"/>
                <a:gd name="T48" fmla="*/ 0 w 4782"/>
                <a:gd name="T49" fmla="*/ 0 h 6656"/>
                <a:gd name="T50" fmla="*/ 0 w 4782"/>
                <a:gd name="T51" fmla="*/ 500 h 6656"/>
                <a:gd name="T52" fmla="*/ 625 w 4782"/>
                <a:gd name="T53" fmla="*/ 656 h 6656"/>
                <a:gd name="T54" fmla="*/ 625 w 4782"/>
                <a:gd name="T55" fmla="*/ 656 h 6656"/>
                <a:gd name="T56" fmla="*/ 4124 w 4782"/>
                <a:gd name="T57" fmla="*/ 656 h 6656"/>
                <a:gd name="T58" fmla="*/ 4124 w 4782"/>
                <a:gd name="T59" fmla="*/ 844 h 6656"/>
                <a:gd name="T60" fmla="*/ 3124 w 4782"/>
                <a:gd name="T61" fmla="*/ 2812 h 6656"/>
                <a:gd name="T62" fmla="*/ 3062 w 4782"/>
                <a:gd name="T63" fmla="*/ 2844 h 6656"/>
                <a:gd name="T64" fmla="*/ 2843 w 4782"/>
                <a:gd name="T65" fmla="*/ 3437 h 6656"/>
                <a:gd name="T66" fmla="*/ 3062 w 4782"/>
                <a:gd name="T67" fmla="*/ 3843 h 6656"/>
                <a:gd name="T68" fmla="*/ 3093 w 4782"/>
                <a:gd name="T69" fmla="*/ 3843 h 6656"/>
                <a:gd name="T70" fmla="*/ 4124 w 4782"/>
                <a:gd name="T71" fmla="*/ 5843 h 6656"/>
                <a:gd name="T72" fmla="*/ 4124 w 4782"/>
                <a:gd name="T73" fmla="*/ 5999 h 6656"/>
                <a:gd name="T74" fmla="*/ 625 w 4782"/>
                <a:gd name="T75" fmla="*/ 5999 h 6656"/>
                <a:gd name="T76" fmla="*/ 625 w 4782"/>
                <a:gd name="T77" fmla="*/ 5843 h 6656"/>
                <a:gd name="T78" fmla="*/ 1657 w 4782"/>
                <a:gd name="T79" fmla="*/ 3843 h 6656"/>
                <a:gd name="T80" fmla="*/ 1688 w 4782"/>
                <a:gd name="T81" fmla="*/ 3843 h 6656"/>
                <a:gd name="T82" fmla="*/ 1907 w 4782"/>
                <a:gd name="T83" fmla="*/ 3437 h 6656"/>
                <a:gd name="T84" fmla="*/ 1688 w 4782"/>
                <a:gd name="T85" fmla="*/ 2844 h 6656"/>
                <a:gd name="T86" fmla="*/ 1657 w 4782"/>
                <a:gd name="T87" fmla="*/ 2812 h 6656"/>
                <a:gd name="T88" fmla="*/ 625 w 4782"/>
                <a:gd name="T89" fmla="*/ 844 h 6656"/>
                <a:gd name="T90" fmla="*/ 625 w 4782"/>
                <a:gd name="T91" fmla="*/ 656 h 6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82" h="6656">
                  <a:moveTo>
                    <a:pt x="0" y="500"/>
                  </a:moveTo>
                  <a:lnTo>
                    <a:pt x="0" y="500"/>
                  </a:lnTo>
                  <a:cubicBezTo>
                    <a:pt x="313" y="500"/>
                    <a:pt x="313" y="500"/>
                    <a:pt x="313" y="500"/>
                  </a:cubicBezTo>
                  <a:lnTo>
                    <a:pt x="313" y="500"/>
                  </a:lnTo>
                  <a:cubicBezTo>
                    <a:pt x="313" y="844"/>
                    <a:pt x="313" y="844"/>
                    <a:pt x="313" y="844"/>
                  </a:cubicBezTo>
                  <a:cubicBezTo>
                    <a:pt x="313" y="1781"/>
                    <a:pt x="782" y="2656"/>
                    <a:pt x="1469" y="3031"/>
                  </a:cubicBezTo>
                  <a:cubicBezTo>
                    <a:pt x="1563" y="3156"/>
                    <a:pt x="1625" y="3281"/>
                    <a:pt x="1625" y="3406"/>
                  </a:cubicBezTo>
                  <a:cubicBezTo>
                    <a:pt x="1625" y="3500"/>
                    <a:pt x="1594" y="3531"/>
                    <a:pt x="1532" y="3593"/>
                  </a:cubicBezTo>
                  <a:cubicBezTo>
                    <a:pt x="782" y="3999"/>
                    <a:pt x="313" y="4874"/>
                    <a:pt x="313" y="5843"/>
                  </a:cubicBezTo>
                  <a:cubicBezTo>
                    <a:pt x="313" y="6155"/>
                    <a:pt x="313" y="6155"/>
                    <a:pt x="313" y="6155"/>
                  </a:cubicBezTo>
                  <a:cubicBezTo>
                    <a:pt x="0" y="6155"/>
                    <a:pt x="0" y="6155"/>
                    <a:pt x="0" y="6155"/>
                  </a:cubicBezTo>
                  <a:cubicBezTo>
                    <a:pt x="0" y="6655"/>
                    <a:pt x="0" y="6655"/>
                    <a:pt x="0" y="6655"/>
                  </a:cubicBezTo>
                  <a:cubicBezTo>
                    <a:pt x="4781" y="6655"/>
                    <a:pt x="4781" y="6655"/>
                    <a:pt x="4781" y="6655"/>
                  </a:cubicBezTo>
                  <a:cubicBezTo>
                    <a:pt x="4781" y="6155"/>
                    <a:pt x="4781" y="6155"/>
                    <a:pt x="4781" y="6155"/>
                  </a:cubicBezTo>
                  <a:cubicBezTo>
                    <a:pt x="4437" y="6155"/>
                    <a:pt x="4437" y="6155"/>
                    <a:pt x="4437" y="6155"/>
                  </a:cubicBezTo>
                  <a:cubicBezTo>
                    <a:pt x="4437" y="5843"/>
                    <a:pt x="4437" y="5843"/>
                    <a:pt x="4437" y="5843"/>
                  </a:cubicBezTo>
                  <a:cubicBezTo>
                    <a:pt x="4437" y="4874"/>
                    <a:pt x="3968" y="3999"/>
                    <a:pt x="3249" y="3593"/>
                  </a:cubicBezTo>
                  <a:cubicBezTo>
                    <a:pt x="3187" y="3531"/>
                    <a:pt x="3124" y="3500"/>
                    <a:pt x="3124" y="3406"/>
                  </a:cubicBezTo>
                  <a:cubicBezTo>
                    <a:pt x="3124" y="3281"/>
                    <a:pt x="3218" y="3094"/>
                    <a:pt x="3281" y="3031"/>
                  </a:cubicBezTo>
                  <a:cubicBezTo>
                    <a:pt x="3968" y="2656"/>
                    <a:pt x="4437" y="1781"/>
                    <a:pt x="4437" y="844"/>
                  </a:cubicBezTo>
                  <a:cubicBezTo>
                    <a:pt x="4437" y="500"/>
                    <a:pt x="4437" y="500"/>
                    <a:pt x="4437" y="500"/>
                  </a:cubicBezTo>
                  <a:lnTo>
                    <a:pt x="4437" y="500"/>
                  </a:lnTo>
                  <a:cubicBezTo>
                    <a:pt x="4781" y="500"/>
                    <a:pt x="4781" y="500"/>
                    <a:pt x="4781" y="500"/>
                  </a:cubicBezTo>
                  <a:cubicBezTo>
                    <a:pt x="4781" y="0"/>
                    <a:pt x="4781" y="0"/>
                    <a:pt x="478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0"/>
                  </a:lnTo>
                  <a:close/>
                  <a:moveTo>
                    <a:pt x="625" y="656"/>
                  </a:moveTo>
                  <a:lnTo>
                    <a:pt x="625" y="656"/>
                  </a:lnTo>
                  <a:cubicBezTo>
                    <a:pt x="4124" y="656"/>
                    <a:pt x="4124" y="656"/>
                    <a:pt x="4124" y="656"/>
                  </a:cubicBezTo>
                  <a:cubicBezTo>
                    <a:pt x="4124" y="844"/>
                    <a:pt x="4124" y="844"/>
                    <a:pt x="4124" y="844"/>
                  </a:cubicBezTo>
                  <a:cubicBezTo>
                    <a:pt x="4124" y="1687"/>
                    <a:pt x="3749" y="2468"/>
                    <a:pt x="3124" y="2812"/>
                  </a:cubicBezTo>
                  <a:cubicBezTo>
                    <a:pt x="3093" y="2812"/>
                    <a:pt x="3093" y="2812"/>
                    <a:pt x="3062" y="2844"/>
                  </a:cubicBezTo>
                  <a:cubicBezTo>
                    <a:pt x="2999" y="2937"/>
                    <a:pt x="2812" y="3187"/>
                    <a:pt x="2843" y="3437"/>
                  </a:cubicBezTo>
                  <a:cubicBezTo>
                    <a:pt x="2874" y="3593"/>
                    <a:pt x="2937" y="3719"/>
                    <a:pt x="3062" y="3843"/>
                  </a:cubicBezTo>
                  <a:lnTo>
                    <a:pt x="3093" y="3843"/>
                  </a:lnTo>
                  <a:cubicBezTo>
                    <a:pt x="3718" y="4186"/>
                    <a:pt x="4124" y="4968"/>
                    <a:pt x="4124" y="5843"/>
                  </a:cubicBezTo>
                  <a:cubicBezTo>
                    <a:pt x="4124" y="5999"/>
                    <a:pt x="4124" y="5999"/>
                    <a:pt x="4124" y="5999"/>
                  </a:cubicBezTo>
                  <a:cubicBezTo>
                    <a:pt x="625" y="5999"/>
                    <a:pt x="625" y="5999"/>
                    <a:pt x="625" y="5999"/>
                  </a:cubicBezTo>
                  <a:cubicBezTo>
                    <a:pt x="625" y="5843"/>
                    <a:pt x="625" y="5843"/>
                    <a:pt x="625" y="5843"/>
                  </a:cubicBezTo>
                  <a:cubicBezTo>
                    <a:pt x="625" y="4968"/>
                    <a:pt x="1032" y="4186"/>
                    <a:pt x="1657" y="3843"/>
                  </a:cubicBezTo>
                  <a:cubicBezTo>
                    <a:pt x="1688" y="3843"/>
                    <a:pt x="1688" y="3843"/>
                    <a:pt x="1688" y="3843"/>
                  </a:cubicBezTo>
                  <a:cubicBezTo>
                    <a:pt x="1813" y="3719"/>
                    <a:pt x="1907" y="3593"/>
                    <a:pt x="1907" y="3437"/>
                  </a:cubicBezTo>
                  <a:cubicBezTo>
                    <a:pt x="1938" y="3187"/>
                    <a:pt x="1750" y="2937"/>
                    <a:pt x="1688" y="2844"/>
                  </a:cubicBezTo>
                  <a:cubicBezTo>
                    <a:pt x="1688" y="2812"/>
                    <a:pt x="1657" y="2812"/>
                    <a:pt x="1657" y="2812"/>
                  </a:cubicBezTo>
                  <a:cubicBezTo>
                    <a:pt x="1032" y="2468"/>
                    <a:pt x="625" y="1687"/>
                    <a:pt x="625" y="844"/>
                  </a:cubicBezTo>
                  <a:lnTo>
                    <a:pt x="625" y="65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8" name="Freeform 3"/>
            <p:cNvSpPr>
              <a:spLocks noChangeArrowheads="1"/>
            </p:cNvSpPr>
            <p:nvPr/>
          </p:nvSpPr>
          <p:spPr bwMode="auto">
            <a:xfrm>
              <a:off x="4794250" y="3025775"/>
              <a:ext cx="630238" cy="495300"/>
            </a:xfrm>
            <a:custGeom>
              <a:avLst/>
              <a:gdLst>
                <a:gd name="T0" fmla="*/ 344 w 1750"/>
                <a:gd name="T1" fmla="*/ 813 h 1376"/>
                <a:gd name="T2" fmla="*/ 344 w 1750"/>
                <a:gd name="T3" fmla="*/ 813 h 1376"/>
                <a:gd name="T4" fmla="*/ 437 w 1750"/>
                <a:gd name="T5" fmla="*/ 907 h 1376"/>
                <a:gd name="T6" fmla="*/ 687 w 1750"/>
                <a:gd name="T7" fmla="*/ 1375 h 1376"/>
                <a:gd name="T8" fmla="*/ 968 w 1750"/>
                <a:gd name="T9" fmla="*/ 907 h 1376"/>
                <a:gd name="T10" fmla="*/ 1030 w 1750"/>
                <a:gd name="T11" fmla="*/ 813 h 1376"/>
                <a:gd name="T12" fmla="*/ 1124 w 1750"/>
                <a:gd name="T13" fmla="*/ 750 h 1376"/>
                <a:gd name="T14" fmla="*/ 1749 w 1750"/>
                <a:gd name="T15" fmla="*/ 0 h 1376"/>
                <a:gd name="T16" fmla="*/ 0 w 1750"/>
                <a:gd name="T17" fmla="*/ 563 h 1376"/>
                <a:gd name="T18" fmla="*/ 250 w 1750"/>
                <a:gd name="T19" fmla="*/ 750 h 1376"/>
                <a:gd name="T20" fmla="*/ 344 w 1750"/>
                <a:gd name="T21" fmla="*/ 813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0" h="1376">
                  <a:moveTo>
                    <a:pt x="344" y="813"/>
                  </a:moveTo>
                  <a:lnTo>
                    <a:pt x="344" y="813"/>
                  </a:lnTo>
                  <a:cubicBezTo>
                    <a:pt x="437" y="907"/>
                    <a:pt x="437" y="907"/>
                    <a:pt x="437" y="907"/>
                  </a:cubicBezTo>
                  <a:cubicBezTo>
                    <a:pt x="562" y="1063"/>
                    <a:pt x="625" y="1219"/>
                    <a:pt x="687" y="1375"/>
                  </a:cubicBezTo>
                  <a:cubicBezTo>
                    <a:pt x="749" y="1219"/>
                    <a:pt x="843" y="1063"/>
                    <a:pt x="968" y="907"/>
                  </a:cubicBezTo>
                  <a:cubicBezTo>
                    <a:pt x="1030" y="813"/>
                    <a:pt x="1030" y="813"/>
                    <a:pt x="1030" y="813"/>
                  </a:cubicBezTo>
                  <a:cubicBezTo>
                    <a:pt x="1124" y="750"/>
                    <a:pt x="1124" y="750"/>
                    <a:pt x="1124" y="750"/>
                  </a:cubicBezTo>
                  <a:cubicBezTo>
                    <a:pt x="1374" y="625"/>
                    <a:pt x="1593" y="375"/>
                    <a:pt x="1749" y="0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94" y="657"/>
                    <a:pt x="156" y="719"/>
                    <a:pt x="250" y="750"/>
                  </a:cubicBezTo>
                  <a:lnTo>
                    <a:pt x="344" y="81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9" name="Freeform 4"/>
            <p:cNvSpPr>
              <a:spLocks noChangeArrowheads="1"/>
            </p:cNvSpPr>
            <p:nvPr/>
          </p:nvSpPr>
          <p:spPr bwMode="auto">
            <a:xfrm>
              <a:off x="4602163" y="3756025"/>
              <a:ext cx="877887" cy="663575"/>
            </a:xfrm>
            <a:custGeom>
              <a:avLst/>
              <a:gdLst>
                <a:gd name="T0" fmla="*/ 1592 w 2437"/>
                <a:gd name="T1" fmla="*/ 467 h 1843"/>
                <a:gd name="T2" fmla="*/ 1592 w 2437"/>
                <a:gd name="T3" fmla="*/ 467 h 1843"/>
                <a:gd name="T4" fmla="*/ 1561 w 2437"/>
                <a:gd name="T5" fmla="*/ 436 h 1843"/>
                <a:gd name="T6" fmla="*/ 1218 w 2437"/>
                <a:gd name="T7" fmla="*/ 0 h 1843"/>
                <a:gd name="T8" fmla="*/ 906 w 2437"/>
                <a:gd name="T9" fmla="*/ 436 h 1843"/>
                <a:gd name="T10" fmla="*/ 843 w 2437"/>
                <a:gd name="T11" fmla="*/ 467 h 1843"/>
                <a:gd name="T12" fmla="*/ 781 w 2437"/>
                <a:gd name="T13" fmla="*/ 499 h 1843"/>
                <a:gd name="T14" fmla="*/ 0 w 2437"/>
                <a:gd name="T15" fmla="*/ 1842 h 1843"/>
                <a:gd name="T16" fmla="*/ 2436 w 2437"/>
                <a:gd name="T17" fmla="*/ 1842 h 1843"/>
                <a:gd name="T18" fmla="*/ 1655 w 2437"/>
                <a:gd name="T19" fmla="*/ 499 h 1843"/>
                <a:gd name="T20" fmla="*/ 1592 w 2437"/>
                <a:gd name="T21" fmla="*/ 467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37" h="1843">
                  <a:moveTo>
                    <a:pt x="1592" y="467"/>
                  </a:moveTo>
                  <a:lnTo>
                    <a:pt x="1592" y="467"/>
                  </a:lnTo>
                  <a:cubicBezTo>
                    <a:pt x="1561" y="436"/>
                    <a:pt x="1561" y="436"/>
                    <a:pt x="1561" y="436"/>
                  </a:cubicBezTo>
                  <a:cubicBezTo>
                    <a:pt x="1405" y="311"/>
                    <a:pt x="1280" y="155"/>
                    <a:pt x="1218" y="0"/>
                  </a:cubicBezTo>
                  <a:cubicBezTo>
                    <a:pt x="1156" y="155"/>
                    <a:pt x="1062" y="311"/>
                    <a:pt x="906" y="436"/>
                  </a:cubicBezTo>
                  <a:cubicBezTo>
                    <a:pt x="843" y="467"/>
                    <a:pt x="843" y="467"/>
                    <a:pt x="843" y="467"/>
                  </a:cubicBezTo>
                  <a:cubicBezTo>
                    <a:pt x="781" y="499"/>
                    <a:pt x="781" y="499"/>
                    <a:pt x="781" y="499"/>
                  </a:cubicBezTo>
                  <a:cubicBezTo>
                    <a:pt x="375" y="717"/>
                    <a:pt x="62" y="1249"/>
                    <a:pt x="0" y="1842"/>
                  </a:cubicBezTo>
                  <a:cubicBezTo>
                    <a:pt x="2436" y="1842"/>
                    <a:pt x="2436" y="1842"/>
                    <a:pt x="2436" y="1842"/>
                  </a:cubicBezTo>
                  <a:cubicBezTo>
                    <a:pt x="2374" y="1249"/>
                    <a:pt x="2061" y="717"/>
                    <a:pt x="1655" y="499"/>
                  </a:cubicBezTo>
                  <a:lnTo>
                    <a:pt x="1592" y="46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60" name="Group 30"/>
          <p:cNvGrpSpPr/>
          <p:nvPr/>
        </p:nvGrpSpPr>
        <p:grpSpPr>
          <a:xfrm>
            <a:off x="516250" y="1863293"/>
            <a:ext cx="1003127" cy="915215"/>
            <a:chOff x="1570038" y="769938"/>
            <a:chExt cx="6480175" cy="6480175"/>
          </a:xfrm>
          <a:solidFill>
            <a:schemeClr val="bg1"/>
          </a:solidFill>
        </p:grpSpPr>
        <p:sp>
          <p:nvSpPr>
            <p:cNvPr id="61" name="Freeform 1"/>
            <p:cNvSpPr>
              <a:spLocks noChangeArrowheads="1"/>
            </p:cNvSpPr>
            <p:nvPr/>
          </p:nvSpPr>
          <p:spPr bwMode="auto">
            <a:xfrm>
              <a:off x="2459038" y="769938"/>
              <a:ext cx="1497012" cy="1868487"/>
            </a:xfrm>
            <a:custGeom>
              <a:avLst/>
              <a:gdLst>
                <a:gd name="T0" fmla="*/ 3937 w 4157"/>
                <a:gd name="T1" fmla="*/ 4626 h 5189"/>
                <a:gd name="T2" fmla="*/ 3937 w 4157"/>
                <a:gd name="T3" fmla="*/ 4626 h 5189"/>
                <a:gd name="T4" fmla="*/ 3906 w 4157"/>
                <a:gd name="T5" fmla="*/ 3501 h 5189"/>
                <a:gd name="T6" fmla="*/ 1687 w 4157"/>
                <a:gd name="T7" fmla="*/ 469 h 5189"/>
                <a:gd name="T8" fmla="*/ 594 w 4157"/>
                <a:gd name="T9" fmla="*/ 126 h 5189"/>
                <a:gd name="T10" fmla="*/ 0 w 4157"/>
                <a:gd name="T11" fmla="*/ 344 h 5189"/>
                <a:gd name="T12" fmla="*/ 3562 w 4157"/>
                <a:gd name="T13" fmla="*/ 5188 h 5189"/>
                <a:gd name="T14" fmla="*/ 3937 w 4157"/>
                <a:gd name="T15" fmla="*/ 4626 h 5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57" h="5189">
                  <a:moveTo>
                    <a:pt x="3937" y="4626"/>
                  </a:moveTo>
                  <a:lnTo>
                    <a:pt x="3937" y="4626"/>
                  </a:lnTo>
                  <a:cubicBezTo>
                    <a:pt x="4156" y="4313"/>
                    <a:pt x="4156" y="3844"/>
                    <a:pt x="3906" y="3501"/>
                  </a:cubicBezTo>
                  <a:cubicBezTo>
                    <a:pt x="1687" y="469"/>
                    <a:pt x="1687" y="469"/>
                    <a:pt x="1687" y="469"/>
                  </a:cubicBezTo>
                  <a:cubicBezTo>
                    <a:pt x="1437" y="126"/>
                    <a:pt x="1000" y="0"/>
                    <a:pt x="594" y="126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3562" y="5188"/>
                    <a:pt x="3562" y="5188"/>
                    <a:pt x="3562" y="5188"/>
                  </a:cubicBezTo>
                  <a:lnTo>
                    <a:pt x="3937" y="462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2" name="Freeform 2"/>
            <p:cNvSpPr>
              <a:spLocks noChangeArrowheads="1"/>
            </p:cNvSpPr>
            <p:nvPr/>
          </p:nvSpPr>
          <p:spPr bwMode="auto">
            <a:xfrm>
              <a:off x="6183313" y="4864100"/>
              <a:ext cx="1866900" cy="1497013"/>
            </a:xfrm>
            <a:custGeom>
              <a:avLst/>
              <a:gdLst>
                <a:gd name="T0" fmla="*/ 1687 w 5188"/>
                <a:gd name="T1" fmla="*/ 250 h 4157"/>
                <a:gd name="T2" fmla="*/ 1687 w 5188"/>
                <a:gd name="T3" fmla="*/ 250 h 4157"/>
                <a:gd name="T4" fmla="*/ 562 w 5188"/>
                <a:gd name="T5" fmla="*/ 218 h 4157"/>
                <a:gd name="T6" fmla="*/ 0 w 5188"/>
                <a:gd name="T7" fmla="*/ 593 h 4157"/>
                <a:gd name="T8" fmla="*/ 4843 w 5188"/>
                <a:gd name="T9" fmla="*/ 4156 h 4157"/>
                <a:gd name="T10" fmla="*/ 5062 w 5188"/>
                <a:gd name="T11" fmla="*/ 3562 h 4157"/>
                <a:gd name="T12" fmla="*/ 4718 w 5188"/>
                <a:gd name="T13" fmla="*/ 2468 h 4157"/>
                <a:gd name="T14" fmla="*/ 1687 w 5188"/>
                <a:gd name="T15" fmla="*/ 250 h 4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88" h="4157">
                  <a:moveTo>
                    <a:pt x="1687" y="250"/>
                  </a:moveTo>
                  <a:lnTo>
                    <a:pt x="1687" y="250"/>
                  </a:lnTo>
                  <a:cubicBezTo>
                    <a:pt x="1343" y="0"/>
                    <a:pt x="906" y="0"/>
                    <a:pt x="562" y="218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4843" y="4156"/>
                    <a:pt x="4843" y="4156"/>
                    <a:pt x="4843" y="4156"/>
                  </a:cubicBezTo>
                  <a:cubicBezTo>
                    <a:pt x="5062" y="3562"/>
                    <a:pt x="5062" y="3562"/>
                    <a:pt x="5062" y="3562"/>
                  </a:cubicBezTo>
                  <a:cubicBezTo>
                    <a:pt x="5187" y="3156"/>
                    <a:pt x="5062" y="2718"/>
                    <a:pt x="4718" y="2468"/>
                  </a:cubicBezTo>
                  <a:lnTo>
                    <a:pt x="1687" y="25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3" name="Freeform 3"/>
            <p:cNvSpPr>
              <a:spLocks noChangeArrowheads="1"/>
            </p:cNvSpPr>
            <p:nvPr/>
          </p:nvSpPr>
          <p:spPr bwMode="auto">
            <a:xfrm>
              <a:off x="1570038" y="1017588"/>
              <a:ext cx="6232525" cy="6232525"/>
            </a:xfrm>
            <a:custGeom>
              <a:avLst/>
              <a:gdLst>
                <a:gd name="T0" fmla="*/ 10937 w 17313"/>
                <a:gd name="T1" fmla="*/ 11843 h 17313"/>
                <a:gd name="T2" fmla="*/ 10937 w 17313"/>
                <a:gd name="T3" fmla="*/ 11843 h 17313"/>
                <a:gd name="T4" fmla="*/ 8188 w 17313"/>
                <a:gd name="T5" fmla="*/ 9124 h 17313"/>
                <a:gd name="T6" fmla="*/ 5469 w 17313"/>
                <a:gd name="T7" fmla="*/ 6375 h 17313"/>
                <a:gd name="T8" fmla="*/ 5688 w 17313"/>
                <a:gd name="T9" fmla="*/ 4813 h 17313"/>
                <a:gd name="T10" fmla="*/ 2125 w 17313"/>
                <a:gd name="T11" fmla="*/ 0 h 17313"/>
                <a:gd name="T12" fmla="*/ 2094 w 17313"/>
                <a:gd name="T13" fmla="*/ 31 h 17313"/>
                <a:gd name="T14" fmla="*/ 6438 w 17313"/>
                <a:gd name="T15" fmla="*/ 10874 h 17313"/>
                <a:gd name="T16" fmla="*/ 17280 w 17313"/>
                <a:gd name="T17" fmla="*/ 15218 h 17313"/>
                <a:gd name="T18" fmla="*/ 17312 w 17313"/>
                <a:gd name="T19" fmla="*/ 15187 h 17313"/>
                <a:gd name="T20" fmla="*/ 12499 w 17313"/>
                <a:gd name="T21" fmla="*/ 11624 h 17313"/>
                <a:gd name="T22" fmla="*/ 10937 w 17313"/>
                <a:gd name="T23" fmla="*/ 11843 h 17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313" h="17313">
                  <a:moveTo>
                    <a:pt x="10937" y="11843"/>
                  </a:moveTo>
                  <a:lnTo>
                    <a:pt x="10937" y="11843"/>
                  </a:lnTo>
                  <a:cubicBezTo>
                    <a:pt x="8188" y="9124"/>
                    <a:pt x="8188" y="9124"/>
                    <a:pt x="8188" y="9124"/>
                  </a:cubicBezTo>
                  <a:cubicBezTo>
                    <a:pt x="5469" y="6375"/>
                    <a:pt x="5469" y="6375"/>
                    <a:pt x="5469" y="6375"/>
                  </a:cubicBezTo>
                  <a:cubicBezTo>
                    <a:pt x="4844" y="5750"/>
                    <a:pt x="5688" y="4813"/>
                    <a:pt x="5688" y="4813"/>
                  </a:cubicBezTo>
                  <a:cubicBezTo>
                    <a:pt x="2125" y="0"/>
                    <a:pt x="2125" y="0"/>
                    <a:pt x="2125" y="0"/>
                  </a:cubicBezTo>
                  <a:cubicBezTo>
                    <a:pt x="2094" y="0"/>
                    <a:pt x="2094" y="0"/>
                    <a:pt x="2094" y="31"/>
                  </a:cubicBezTo>
                  <a:cubicBezTo>
                    <a:pt x="0" y="2094"/>
                    <a:pt x="2719" y="7156"/>
                    <a:pt x="6438" y="10874"/>
                  </a:cubicBezTo>
                  <a:cubicBezTo>
                    <a:pt x="10155" y="14593"/>
                    <a:pt x="15218" y="17312"/>
                    <a:pt x="17280" y="15218"/>
                  </a:cubicBezTo>
                  <a:cubicBezTo>
                    <a:pt x="17312" y="15218"/>
                    <a:pt x="17312" y="15218"/>
                    <a:pt x="17312" y="15187"/>
                  </a:cubicBezTo>
                  <a:cubicBezTo>
                    <a:pt x="12499" y="11624"/>
                    <a:pt x="12499" y="11624"/>
                    <a:pt x="12499" y="11624"/>
                  </a:cubicBezTo>
                  <a:cubicBezTo>
                    <a:pt x="12499" y="11624"/>
                    <a:pt x="11562" y="12468"/>
                    <a:pt x="10937" y="1184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4" name="Freeform 4"/>
            <p:cNvSpPr>
              <a:spLocks noChangeArrowheads="1"/>
            </p:cNvSpPr>
            <p:nvPr/>
          </p:nvSpPr>
          <p:spPr bwMode="auto">
            <a:xfrm>
              <a:off x="6227763" y="1692275"/>
              <a:ext cx="1789112" cy="2678113"/>
            </a:xfrm>
            <a:custGeom>
              <a:avLst/>
              <a:gdLst>
                <a:gd name="T0" fmla="*/ 3312 w 4969"/>
                <a:gd name="T1" fmla="*/ 7437 h 7438"/>
                <a:gd name="T2" fmla="*/ 3312 w 4969"/>
                <a:gd name="T3" fmla="*/ 2500 h 7438"/>
                <a:gd name="T4" fmla="*/ 4968 w 4969"/>
                <a:gd name="T5" fmla="*/ 2500 h 7438"/>
                <a:gd name="T6" fmla="*/ 2500 w 4969"/>
                <a:gd name="T7" fmla="*/ 0 h 7438"/>
                <a:gd name="T8" fmla="*/ 0 w 4969"/>
                <a:gd name="T9" fmla="*/ 2500 h 7438"/>
                <a:gd name="T10" fmla="*/ 1656 w 4969"/>
                <a:gd name="T11" fmla="*/ 2500 h 7438"/>
                <a:gd name="T12" fmla="*/ 1656 w 4969"/>
                <a:gd name="T13" fmla="*/ 7437 h 7438"/>
                <a:gd name="T14" fmla="*/ 3312 w 4969"/>
                <a:gd name="T15" fmla="*/ 7437 h 7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9" h="7438">
                  <a:moveTo>
                    <a:pt x="3312" y="7437"/>
                  </a:moveTo>
                  <a:lnTo>
                    <a:pt x="3312" y="2500"/>
                  </a:lnTo>
                  <a:lnTo>
                    <a:pt x="4968" y="2500"/>
                  </a:lnTo>
                  <a:lnTo>
                    <a:pt x="2500" y="0"/>
                  </a:lnTo>
                  <a:lnTo>
                    <a:pt x="0" y="2500"/>
                  </a:lnTo>
                  <a:lnTo>
                    <a:pt x="1656" y="2500"/>
                  </a:lnTo>
                  <a:lnTo>
                    <a:pt x="1656" y="7437"/>
                  </a:lnTo>
                  <a:lnTo>
                    <a:pt x="3312" y="743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65" name="Group 41"/>
          <p:cNvGrpSpPr/>
          <p:nvPr/>
        </p:nvGrpSpPr>
        <p:grpSpPr>
          <a:xfrm>
            <a:off x="6101332" y="1913456"/>
            <a:ext cx="891422" cy="891250"/>
            <a:chOff x="633413" y="-42863"/>
            <a:chExt cx="8220075" cy="8218488"/>
          </a:xfrm>
          <a:solidFill>
            <a:schemeClr val="bg1"/>
          </a:solidFill>
        </p:grpSpPr>
        <p:sp>
          <p:nvSpPr>
            <p:cNvPr id="66" name="Freeform 1"/>
            <p:cNvSpPr>
              <a:spLocks noChangeArrowheads="1"/>
            </p:cNvSpPr>
            <p:nvPr/>
          </p:nvSpPr>
          <p:spPr bwMode="auto">
            <a:xfrm>
              <a:off x="1755775" y="-42863"/>
              <a:ext cx="1914525" cy="2366963"/>
            </a:xfrm>
            <a:custGeom>
              <a:avLst/>
              <a:gdLst>
                <a:gd name="T0" fmla="*/ 5000 w 5316"/>
                <a:gd name="T1" fmla="*/ 5886 h 6573"/>
                <a:gd name="T2" fmla="*/ 5000 w 5316"/>
                <a:gd name="T3" fmla="*/ 5886 h 6573"/>
                <a:gd name="T4" fmla="*/ 5000 w 5316"/>
                <a:gd name="T5" fmla="*/ 4458 h 6573"/>
                <a:gd name="T6" fmla="*/ 2172 w 5316"/>
                <a:gd name="T7" fmla="*/ 629 h 6573"/>
                <a:gd name="T8" fmla="*/ 800 w 5316"/>
                <a:gd name="T9" fmla="*/ 172 h 6573"/>
                <a:gd name="T10" fmla="*/ 0 w 5316"/>
                <a:gd name="T11" fmla="*/ 429 h 6573"/>
                <a:gd name="T12" fmla="*/ 4515 w 5316"/>
                <a:gd name="T13" fmla="*/ 6572 h 6573"/>
                <a:gd name="T14" fmla="*/ 5000 w 5316"/>
                <a:gd name="T15" fmla="*/ 5886 h 6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16" h="6573">
                  <a:moveTo>
                    <a:pt x="5000" y="5886"/>
                  </a:moveTo>
                  <a:lnTo>
                    <a:pt x="5000" y="5886"/>
                  </a:lnTo>
                  <a:cubicBezTo>
                    <a:pt x="5315" y="5457"/>
                    <a:pt x="5315" y="4886"/>
                    <a:pt x="5000" y="4458"/>
                  </a:cubicBezTo>
                  <a:cubicBezTo>
                    <a:pt x="2172" y="629"/>
                    <a:pt x="2172" y="629"/>
                    <a:pt x="2172" y="629"/>
                  </a:cubicBezTo>
                  <a:cubicBezTo>
                    <a:pt x="1858" y="200"/>
                    <a:pt x="1287" y="0"/>
                    <a:pt x="800" y="172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4515" y="6572"/>
                    <a:pt x="4515" y="6572"/>
                    <a:pt x="4515" y="6572"/>
                  </a:cubicBezTo>
                  <a:lnTo>
                    <a:pt x="5000" y="588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7" name="Freeform 2"/>
            <p:cNvSpPr>
              <a:spLocks noChangeArrowheads="1"/>
            </p:cNvSpPr>
            <p:nvPr/>
          </p:nvSpPr>
          <p:spPr bwMode="auto">
            <a:xfrm>
              <a:off x="6486525" y="5151438"/>
              <a:ext cx="2366963" cy="1903412"/>
            </a:xfrm>
            <a:custGeom>
              <a:avLst/>
              <a:gdLst>
                <a:gd name="T0" fmla="*/ 5972 w 6573"/>
                <a:gd name="T1" fmla="*/ 3142 h 5286"/>
                <a:gd name="T2" fmla="*/ 5972 w 6573"/>
                <a:gd name="T3" fmla="*/ 3142 h 5286"/>
                <a:gd name="T4" fmla="*/ 2143 w 6573"/>
                <a:gd name="T5" fmla="*/ 314 h 5286"/>
                <a:gd name="T6" fmla="*/ 686 w 6573"/>
                <a:gd name="T7" fmla="*/ 285 h 5286"/>
                <a:gd name="T8" fmla="*/ 0 w 6573"/>
                <a:gd name="T9" fmla="*/ 772 h 5286"/>
                <a:gd name="T10" fmla="*/ 6143 w 6573"/>
                <a:gd name="T11" fmla="*/ 5285 h 5286"/>
                <a:gd name="T12" fmla="*/ 6400 w 6573"/>
                <a:gd name="T13" fmla="*/ 4514 h 5286"/>
                <a:gd name="T14" fmla="*/ 5972 w 6573"/>
                <a:gd name="T15" fmla="*/ 3142 h 5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73" h="5286">
                  <a:moveTo>
                    <a:pt x="5972" y="3142"/>
                  </a:moveTo>
                  <a:lnTo>
                    <a:pt x="5972" y="3142"/>
                  </a:lnTo>
                  <a:cubicBezTo>
                    <a:pt x="2143" y="314"/>
                    <a:pt x="2143" y="314"/>
                    <a:pt x="2143" y="314"/>
                  </a:cubicBezTo>
                  <a:cubicBezTo>
                    <a:pt x="1715" y="0"/>
                    <a:pt x="1115" y="0"/>
                    <a:pt x="686" y="285"/>
                  </a:cubicBezTo>
                  <a:cubicBezTo>
                    <a:pt x="0" y="772"/>
                    <a:pt x="0" y="772"/>
                    <a:pt x="0" y="772"/>
                  </a:cubicBezTo>
                  <a:cubicBezTo>
                    <a:pt x="6143" y="5285"/>
                    <a:pt x="6143" y="5285"/>
                    <a:pt x="6143" y="5285"/>
                  </a:cubicBezTo>
                  <a:cubicBezTo>
                    <a:pt x="6400" y="4514"/>
                    <a:pt x="6400" y="4514"/>
                    <a:pt x="6400" y="4514"/>
                  </a:cubicBezTo>
                  <a:cubicBezTo>
                    <a:pt x="6572" y="4000"/>
                    <a:pt x="6400" y="3457"/>
                    <a:pt x="5972" y="314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8" name="Freeform 3"/>
            <p:cNvSpPr>
              <a:spLocks noChangeArrowheads="1"/>
            </p:cNvSpPr>
            <p:nvPr/>
          </p:nvSpPr>
          <p:spPr bwMode="auto">
            <a:xfrm>
              <a:off x="633413" y="266700"/>
              <a:ext cx="7908925" cy="7908925"/>
            </a:xfrm>
            <a:custGeom>
              <a:avLst/>
              <a:gdLst>
                <a:gd name="T0" fmla="*/ 13885 w 21970"/>
                <a:gd name="T1" fmla="*/ 15057 h 21971"/>
                <a:gd name="T2" fmla="*/ 13885 w 21970"/>
                <a:gd name="T3" fmla="*/ 15057 h 21971"/>
                <a:gd name="T4" fmla="*/ 10372 w 21970"/>
                <a:gd name="T5" fmla="*/ 11600 h 21971"/>
                <a:gd name="T6" fmla="*/ 6943 w 21970"/>
                <a:gd name="T7" fmla="*/ 8115 h 21971"/>
                <a:gd name="T8" fmla="*/ 7200 w 21970"/>
                <a:gd name="T9" fmla="*/ 6143 h 21971"/>
                <a:gd name="T10" fmla="*/ 2686 w 21970"/>
                <a:gd name="T11" fmla="*/ 0 h 21971"/>
                <a:gd name="T12" fmla="*/ 2657 w 21970"/>
                <a:gd name="T13" fmla="*/ 58 h 21971"/>
                <a:gd name="T14" fmla="*/ 8143 w 21970"/>
                <a:gd name="T15" fmla="*/ 13828 h 21971"/>
                <a:gd name="T16" fmla="*/ 21941 w 21970"/>
                <a:gd name="T17" fmla="*/ 19342 h 21971"/>
                <a:gd name="T18" fmla="*/ 21969 w 21970"/>
                <a:gd name="T19" fmla="*/ 19285 h 21971"/>
                <a:gd name="T20" fmla="*/ 15828 w 21970"/>
                <a:gd name="T21" fmla="*/ 14770 h 21971"/>
                <a:gd name="T22" fmla="*/ 13885 w 21970"/>
                <a:gd name="T23" fmla="*/ 15057 h 21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970" h="21971">
                  <a:moveTo>
                    <a:pt x="13885" y="15057"/>
                  </a:moveTo>
                  <a:lnTo>
                    <a:pt x="13885" y="15057"/>
                  </a:lnTo>
                  <a:cubicBezTo>
                    <a:pt x="10372" y="11600"/>
                    <a:pt x="10372" y="11600"/>
                    <a:pt x="10372" y="11600"/>
                  </a:cubicBezTo>
                  <a:cubicBezTo>
                    <a:pt x="6943" y="8115"/>
                    <a:pt x="6943" y="8115"/>
                    <a:pt x="6943" y="8115"/>
                  </a:cubicBezTo>
                  <a:cubicBezTo>
                    <a:pt x="6172" y="7343"/>
                    <a:pt x="7200" y="6143"/>
                    <a:pt x="7200" y="6143"/>
                  </a:cubicBezTo>
                  <a:cubicBezTo>
                    <a:pt x="2686" y="0"/>
                    <a:pt x="2686" y="0"/>
                    <a:pt x="2686" y="0"/>
                  </a:cubicBezTo>
                  <a:cubicBezTo>
                    <a:pt x="2686" y="29"/>
                    <a:pt x="2657" y="29"/>
                    <a:pt x="2657" y="58"/>
                  </a:cubicBezTo>
                  <a:cubicBezTo>
                    <a:pt x="0" y="2687"/>
                    <a:pt x="3457" y="9115"/>
                    <a:pt x="8143" y="13828"/>
                  </a:cubicBezTo>
                  <a:cubicBezTo>
                    <a:pt x="12856" y="18542"/>
                    <a:pt x="19284" y="21970"/>
                    <a:pt x="21941" y="19342"/>
                  </a:cubicBezTo>
                  <a:cubicBezTo>
                    <a:pt x="21941" y="19313"/>
                    <a:pt x="21969" y="19313"/>
                    <a:pt x="21969" y="19285"/>
                  </a:cubicBezTo>
                  <a:cubicBezTo>
                    <a:pt x="15828" y="14770"/>
                    <a:pt x="15828" y="14770"/>
                    <a:pt x="15828" y="14770"/>
                  </a:cubicBezTo>
                  <a:cubicBezTo>
                    <a:pt x="15828" y="14770"/>
                    <a:pt x="14656" y="15828"/>
                    <a:pt x="13885" y="1505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9" name="Freeform 4"/>
            <p:cNvSpPr>
              <a:spLocks noChangeArrowheads="1"/>
            </p:cNvSpPr>
            <p:nvPr/>
          </p:nvSpPr>
          <p:spPr bwMode="auto">
            <a:xfrm>
              <a:off x="4511675" y="1192213"/>
              <a:ext cx="3281363" cy="3281362"/>
            </a:xfrm>
            <a:custGeom>
              <a:avLst/>
              <a:gdLst>
                <a:gd name="T0" fmla="*/ 4570 w 9114"/>
                <a:gd name="T1" fmla="*/ 9113 h 9114"/>
                <a:gd name="T2" fmla="*/ 4570 w 9114"/>
                <a:gd name="T3" fmla="*/ 9113 h 9114"/>
                <a:gd name="T4" fmla="*/ 9113 w 9114"/>
                <a:gd name="T5" fmla="*/ 4572 h 9114"/>
                <a:gd name="T6" fmla="*/ 4570 w 9114"/>
                <a:gd name="T7" fmla="*/ 0 h 9114"/>
                <a:gd name="T8" fmla="*/ 0 w 9114"/>
                <a:gd name="T9" fmla="*/ 4572 h 9114"/>
                <a:gd name="T10" fmla="*/ 4570 w 9114"/>
                <a:gd name="T11" fmla="*/ 9113 h 9114"/>
                <a:gd name="T12" fmla="*/ 4570 w 9114"/>
                <a:gd name="T13" fmla="*/ 457 h 9114"/>
                <a:gd name="T14" fmla="*/ 4570 w 9114"/>
                <a:gd name="T15" fmla="*/ 457 h 9114"/>
                <a:gd name="T16" fmla="*/ 7685 w 9114"/>
                <a:gd name="T17" fmla="*/ 1914 h 9114"/>
                <a:gd name="T18" fmla="*/ 4570 w 9114"/>
                <a:gd name="T19" fmla="*/ 5085 h 9114"/>
                <a:gd name="T20" fmla="*/ 4570 w 9114"/>
                <a:gd name="T21" fmla="*/ 457 h 9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14" h="9114">
                  <a:moveTo>
                    <a:pt x="4570" y="9113"/>
                  </a:moveTo>
                  <a:lnTo>
                    <a:pt x="4570" y="9113"/>
                  </a:lnTo>
                  <a:cubicBezTo>
                    <a:pt x="7084" y="9113"/>
                    <a:pt x="9113" y="7086"/>
                    <a:pt x="9113" y="4572"/>
                  </a:cubicBezTo>
                  <a:cubicBezTo>
                    <a:pt x="9113" y="2057"/>
                    <a:pt x="7084" y="0"/>
                    <a:pt x="4570" y="0"/>
                  </a:cubicBezTo>
                  <a:cubicBezTo>
                    <a:pt x="2056" y="0"/>
                    <a:pt x="0" y="2057"/>
                    <a:pt x="0" y="4572"/>
                  </a:cubicBezTo>
                  <a:cubicBezTo>
                    <a:pt x="0" y="7086"/>
                    <a:pt x="2056" y="9113"/>
                    <a:pt x="4570" y="9113"/>
                  </a:cubicBezTo>
                  <a:close/>
                  <a:moveTo>
                    <a:pt x="4570" y="457"/>
                  </a:moveTo>
                  <a:lnTo>
                    <a:pt x="4570" y="457"/>
                  </a:lnTo>
                  <a:cubicBezTo>
                    <a:pt x="5827" y="457"/>
                    <a:pt x="6942" y="1029"/>
                    <a:pt x="7685" y="1914"/>
                  </a:cubicBezTo>
                  <a:cubicBezTo>
                    <a:pt x="4570" y="5085"/>
                    <a:pt x="4570" y="5085"/>
                    <a:pt x="4570" y="5085"/>
                  </a:cubicBezTo>
                  <a:lnTo>
                    <a:pt x="4570" y="45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70" name="TextBox 66"/>
          <p:cNvSpPr txBox="1"/>
          <p:nvPr/>
        </p:nvSpPr>
        <p:spPr>
          <a:xfrm>
            <a:off x="1596561" y="2039147"/>
            <a:ext cx="1107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Arial"/>
                <a:cs typeface="Arial"/>
              </a:rPr>
              <a:t>Taux</a:t>
            </a: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 de</a:t>
            </a:r>
            <a:r>
              <a:rPr lang="en-US" dirty="0">
                <a:solidFill>
                  <a:srgbClr val="FFFFFF"/>
                </a:solidFill>
                <a:latin typeface="Arial"/>
                <a:cs typeface="Arial"/>
              </a:rPr>
              <a:t/>
            </a:r>
            <a:br>
              <a:rPr lang="en-US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dirty="0" err="1" smtClean="0">
                <a:solidFill>
                  <a:srgbClr val="FFFFFF"/>
                </a:solidFill>
                <a:latin typeface="Arial"/>
                <a:cs typeface="Arial"/>
              </a:rPr>
              <a:t>décroché</a:t>
            </a: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*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092280" y="2026638"/>
            <a:ext cx="2306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Arial"/>
                <a:cs typeface="Arial"/>
              </a:rPr>
              <a:t>Durée</a:t>
            </a: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/>
            </a:r>
            <a:b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communication*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5" name="Tps_Attente"/>
          <p:cNvSpPr txBox="1"/>
          <p:nvPr/>
        </p:nvSpPr>
        <p:spPr>
          <a:xfrm>
            <a:off x="3967173" y="2650785"/>
            <a:ext cx="1956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smtClean="0">
                <a:solidFill>
                  <a:schemeClr val="bg1"/>
                </a:solidFill>
                <a:latin typeface="Arial Narrow" pitchFamily="34" charset="0"/>
              </a:rPr>
              <a:t>01:09</a:t>
            </a:r>
            <a:endParaRPr lang="fr-FR" sz="5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5" name="Duree_Com"/>
          <p:cNvSpPr txBox="1"/>
          <p:nvPr/>
        </p:nvSpPr>
        <p:spPr>
          <a:xfrm>
            <a:off x="6518665" y="2672916"/>
            <a:ext cx="20497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smtClean="0">
                <a:solidFill>
                  <a:schemeClr val="bg1"/>
                </a:solidFill>
                <a:latin typeface="Arial Narrow" pitchFamily="34" charset="0"/>
              </a:rPr>
              <a:t>5 : 14</a:t>
            </a:r>
            <a:endParaRPr lang="fr-FR" sz="5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4" name="TX_Decroche"/>
          <p:cNvSpPr txBox="1"/>
          <p:nvPr/>
        </p:nvSpPr>
        <p:spPr>
          <a:xfrm>
            <a:off x="741470" y="2610714"/>
            <a:ext cx="22768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ctr"/>
            <a:r>
              <a:rPr lang="fr-FR" sz="5400" b="1" smtClean="0">
                <a:solidFill>
                  <a:schemeClr val="bg1"/>
                </a:solidFill>
                <a:latin typeface="Arial Narrow" pitchFamily="34" charset="0"/>
              </a:rPr>
              <a:t>95,00%</a:t>
            </a:r>
            <a:endParaRPr lang="fr-FR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9" name="Date_Debut_Periode"/>
          <p:cNvSpPr txBox="1"/>
          <p:nvPr/>
        </p:nvSpPr>
        <p:spPr>
          <a:xfrm>
            <a:off x="1361839" y="5872995"/>
            <a:ext cx="1878013" cy="32831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fr-FR" sz="1200" smtClean="0">
                <a:solidFill>
                  <a:srgbClr val="ADA6AB"/>
                </a:solidFill>
              </a:rPr>
              <a:t>01/01/2016</a:t>
            </a:r>
            <a:endParaRPr lang="fr-FR" sz="1200" dirty="0">
              <a:solidFill>
                <a:srgbClr val="ADA6AB"/>
              </a:solidFill>
            </a:endParaRPr>
          </a:p>
        </p:txBody>
      </p:sp>
      <p:sp>
        <p:nvSpPr>
          <p:cNvPr id="40" name="Date_Fin_Periode"/>
          <p:cNvSpPr txBox="1"/>
          <p:nvPr/>
        </p:nvSpPr>
        <p:spPr>
          <a:xfrm>
            <a:off x="2375756" y="5872995"/>
            <a:ext cx="1878013" cy="32831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fr-FR" sz="1200" smtClean="0">
                <a:solidFill>
                  <a:srgbClr val="ADA6AB"/>
                </a:solidFill>
              </a:rPr>
              <a:t>31/12/2016</a:t>
            </a:r>
            <a:endParaRPr lang="fr-FR" sz="1200" dirty="0">
              <a:solidFill>
                <a:srgbClr val="ADA6AB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260210" y="3770623"/>
            <a:ext cx="2678995" cy="1850403"/>
          </a:xfrm>
          <a:prstGeom prst="rect">
            <a:avLst/>
          </a:prstGeom>
          <a:solidFill>
            <a:srgbClr val="EB6A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8"/>
          <p:cNvSpPr/>
          <p:nvPr/>
        </p:nvSpPr>
        <p:spPr>
          <a:xfrm>
            <a:off x="457200" y="3773441"/>
            <a:ext cx="2678995" cy="1850403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0" name="Group 24"/>
          <p:cNvGrpSpPr/>
          <p:nvPr/>
        </p:nvGrpSpPr>
        <p:grpSpPr>
          <a:xfrm>
            <a:off x="3445344" y="4055822"/>
            <a:ext cx="1002785" cy="600195"/>
            <a:chOff x="727075" y="1196975"/>
            <a:chExt cx="8628063" cy="5164138"/>
          </a:xfrm>
          <a:solidFill>
            <a:schemeClr val="bg1"/>
          </a:solidFill>
        </p:grpSpPr>
        <p:sp>
          <p:nvSpPr>
            <p:cNvPr id="81" name="Freeform 1"/>
            <p:cNvSpPr>
              <a:spLocks noChangeArrowheads="1"/>
            </p:cNvSpPr>
            <p:nvPr/>
          </p:nvSpPr>
          <p:spPr bwMode="auto">
            <a:xfrm>
              <a:off x="727075" y="1196975"/>
              <a:ext cx="8628063" cy="5164138"/>
            </a:xfrm>
            <a:custGeom>
              <a:avLst/>
              <a:gdLst>
                <a:gd name="T0" fmla="*/ 0 w 23969"/>
                <a:gd name="T1" fmla="*/ 0 h 14344"/>
                <a:gd name="T2" fmla="*/ 0 w 23969"/>
                <a:gd name="T3" fmla="*/ 1187 h 14344"/>
                <a:gd name="T4" fmla="*/ 0 w 23969"/>
                <a:gd name="T5" fmla="*/ 14343 h 14344"/>
                <a:gd name="T6" fmla="*/ 23968 w 23969"/>
                <a:gd name="T7" fmla="*/ 14343 h 14344"/>
                <a:gd name="T8" fmla="*/ 23968 w 23969"/>
                <a:gd name="T9" fmla="*/ 1187 h 14344"/>
                <a:gd name="T10" fmla="*/ 23968 w 23969"/>
                <a:gd name="T11" fmla="*/ 0 h 14344"/>
                <a:gd name="T12" fmla="*/ 0 w 23969"/>
                <a:gd name="T13" fmla="*/ 0 h 14344"/>
                <a:gd name="T14" fmla="*/ 22250 w 23969"/>
                <a:gd name="T15" fmla="*/ 656 h 14344"/>
                <a:gd name="T16" fmla="*/ 11969 w 23969"/>
                <a:gd name="T17" fmla="*/ 6781 h 14344"/>
                <a:gd name="T18" fmla="*/ 1719 w 23969"/>
                <a:gd name="T19" fmla="*/ 656 h 14344"/>
                <a:gd name="T20" fmla="*/ 22250 w 23969"/>
                <a:gd name="T21" fmla="*/ 656 h 14344"/>
                <a:gd name="T22" fmla="*/ 23343 w 23969"/>
                <a:gd name="T23" fmla="*/ 1562 h 14344"/>
                <a:gd name="T24" fmla="*/ 23343 w 23969"/>
                <a:gd name="T25" fmla="*/ 13749 h 14344"/>
                <a:gd name="T26" fmla="*/ 626 w 23969"/>
                <a:gd name="T27" fmla="*/ 13749 h 14344"/>
                <a:gd name="T28" fmla="*/ 626 w 23969"/>
                <a:gd name="T29" fmla="*/ 1562 h 14344"/>
                <a:gd name="T30" fmla="*/ 626 w 23969"/>
                <a:gd name="T31" fmla="*/ 812 h 14344"/>
                <a:gd name="T32" fmla="*/ 11626 w 23969"/>
                <a:gd name="T33" fmla="*/ 7374 h 14344"/>
                <a:gd name="T34" fmla="*/ 11969 w 23969"/>
                <a:gd name="T35" fmla="*/ 7561 h 14344"/>
                <a:gd name="T36" fmla="*/ 12343 w 23969"/>
                <a:gd name="T37" fmla="*/ 7374 h 14344"/>
                <a:gd name="T38" fmla="*/ 23343 w 23969"/>
                <a:gd name="T39" fmla="*/ 812 h 14344"/>
                <a:gd name="T40" fmla="*/ 23343 w 23969"/>
                <a:gd name="T41" fmla="*/ 1562 h 14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69" h="14344">
                  <a:moveTo>
                    <a:pt x="0" y="0"/>
                  </a:moveTo>
                  <a:lnTo>
                    <a:pt x="0" y="1187"/>
                  </a:lnTo>
                  <a:lnTo>
                    <a:pt x="0" y="14343"/>
                  </a:lnTo>
                  <a:lnTo>
                    <a:pt x="23968" y="14343"/>
                  </a:lnTo>
                  <a:lnTo>
                    <a:pt x="23968" y="1187"/>
                  </a:lnTo>
                  <a:lnTo>
                    <a:pt x="23968" y="0"/>
                  </a:lnTo>
                  <a:lnTo>
                    <a:pt x="0" y="0"/>
                  </a:lnTo>
                  <a:close/>
                  <a:moveTo>
                    <a:pt x="22250" y="656"/>
                  </a:moveTo>
                  <a:lnTo>
                    <a:pt x="11969" y="6781"/>
                  </a:lnTo>
                  <a:lnTo>
                    <a:pt x="1719" y="656"/>
                  </a:lnTo>
                  <a:lnTo>
                    <a:pt x="22250" y="656"/>
                  </a:lnTo>
                  <a:close/>
                  <a:moveTo>
                    <a:pt x="23343" y="1562"/>
                  </a:moveTo>
                  <a:lnTo>
                    <a:pt x="23343" y="13749"/>
                  </a:lnTo>
                  <a:lnTo>
                    <a:pt x="626" y="13749"/>
                  </a:lnTo>
                  <a:lnTo>
                    <a:pt x="626" y="1562"/>
                  </a:lnTo>
                  <a:lnTo>
                    <a:pt x="626" y="812"/>
                  </a:lnTo>
                  <a:lnTo>
                    <a:pt x="11626" y="7374"/>
                  </a:lnTo>
                  <a:lnTo>
                    <a:pt x="11969" y="7561"/>
                  </a:lnTo>
                  <a:lnTo>
                    <a:pt x="12343" y="7374"/>
                  </a:lnTo>
                  <a:lnTo>
                    <a:pt x="23343" y="812"/>
                  </a:lnTo>
                  <a:lnTo>
                    <a:pt x="23343" y="156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2" name="Freeform 2"/>
            <p:cNvSpPr>
              <a:spLocks noChangeArrowheads="1"/>
            </p:cNvSpPr>
            <p:nvPr/>
          </p:nvSpPr>
          <p:spPr bwMode="auto">
            <a:xfrm>
              <a:off x="6610350" y="5313363"/>
              <a:ext cx="687388" cy="596900"/>
            </a:xfrm>
            <a:custGeom>
              <a:avLst/>
              <a:gdLst>
                <a:gd name="T0" fmla="*/ 1000 w 1908"/>
                <a:gd name="T1" fmla="*/ 0 h 1658"/>
                <a:gd name="T2" fmla="*/ 1000 w 1908"/>
                <a:gd name="T3" fmla="*/ 0 h 1658"/>
                <a:gd name="T4" fmla="*/ 813 w 1908"/>
                <a:gd name="T5" fmla="*/ 0 h 1658"/>
                <a:gd name="T6" fmla="*/ 63 w 1908"/>
                <a:gd name="T7" fmla="*/ 0 h 1658"/>
                <a:gd name="T8" fmla="*/ 0 w 1908"/>
                <a:gd name="T9" fmla="*/ 63 h 1658"/>
                <a:gd name="T10" fmla="*/ 0 w 1908"/>
                <a:gd name="T11" fmla="*/ 1594 h 1658"/>
                <a:gd name="T12" fmla="*/ 32 w 1908"/>
                <a:gd name="T13" fmla="*/ 1657 h 1658"/>
                <a:gd name="T14" fmla="*/ 1844 w 1908"/>
                <a:gd name="T15" fmla="*/ 1657 h 1658"/>
                <a:gd name="T16" fmla="*/ 1875 w 1908"/>
                <a:gd name="T17" fmla="*/ 1594 h 1658"/>
                <a:gd name="T18" fmla="*/ 1907 w 1908"/>
                <a:gd name="T19" fmla="*/ 0 h 1658"/>
                <a:gd name="T20" fmla="*/ 1844 w 1908"/>
                <a:gd name="T21" fmla="*/ 0 h 1658"/>
                <a:gd name="T22" fmla="*/ 1000 w 1908"/>
                <a:gd name="T23" fmla="*/ 0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8" h="1658">
                  <a:moveTo>
                    <a:pt x="1000" y="0"/>
                  </a:moveTo>
                  <a:lnTo>
                    <a:pt x="1000" y="0"/>
                  </a:lnTo>
                  <a:cubicBezTo>
                    <a:pt x="813" y="0"/>
                    <a:pt x="813" y="0"/>
                    <a:pt x="813" y="0"/>
                  </a:cubicBezTo>
                  <a:cubicBezTo>
                    <a:pt x="563" y="0"/>
                    <a:pt x="313" y="0"/>
                    <a:pt x="63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594"/>
                    <a:pt x="0" y="1594"/>
                    <a:pt x="0" y="1594"/>
                  </a:cubicBezTo>
                  <a:cubicBezTo>
                    <a:pt x="32" y="1657"/>
                    <a:pt x="32" y="1657"/>
                    <a:pt x="32" y="1657"/>
                  </a:cubicBezTo>
                  <a:cubicBezTo>
                    <a:pt x="1844" y="1657"/>
                    <a:pt x="1844" y="1657"/>
                    <a:pt x="1844" y="1657"/>
                  </a:cubicBezTo>
                  <a:cubicBezTo>
                    <a:pt x="1875" y="1594"/>
                    <a:pt x="1875" y="1594"/>
                    <a:pt x="1875" y="1594"/>
                  </a:cubicBezTo>
                  <a:cubicBezTo>
                    <a:pt x="1907" y="0"/>
                    <a:pt x="1907" y="0"/>
                    <a:pt x="1907" y="0"/>
                  </a:cubicBezTo>
                  <a:cubicBezTo>
                    <a:pt x="1844" y="0"/>
                    <a:pt x="1844" y="0"/>
                    <a:pt x="1844" y="0"/>
                  </a:cubicBezTo>
                  <a:cubicBezTo>
                    <a:pt x="1563" y="0"/>
                    <a:pt x="1282" y="0"/>
                    <a:pt x="10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3" name="Freeform 3"/>
            <p:cNvSpPr>
              <a:spLocks noChangeArrowheads="1"/>
            </p:cNvSpPr>
            <p:nvPr/>
          </p:nvSpPr>
          <p:spPr bwMode="auto">
            <a:xfrm>
              <a:off x="6588125" y="3255963"/>
              <a:ext cx="742950" cy="1778000"/>
            </a:xfrm>
            <a:custGeom>
              <a:avLst/>
              <a:gdLst>
                <a:gd name="T0" fmla="*/ 344 w 2063"/>
                <a:gd name="T1" fmla="*/ 4936 h 4937"/>
                <a:gd name="T2" fmla="*/ 344 w 2063"/>
                <a:gd name="T3" fmla="*/ 4936 h 4937"/>
                <a:gd name="T4" fmla="*/ 1750 w 2063"/>
                <a:gd name="T5" fmla="*/ 4905 h 4937"/>
                <a:gd name="T6" fmla="*/ 1812 w 2063"/>
                <a:gd name="T7" fmla="*/ 4811 h 4937"/>
                <a:gd name="T8" fmla="*/ 2062 w 2063"/>
                <a:gd name="T9" fmla="*/ 31 h 4937"/>
                <a:gd name="T10" fmla="*/ 1969 w 2063"/>
                <a:gd name="T11" fmla="*/ 0 h 4937"/>
                <a:gd name="T12" fmla="*/ 62 w 2063"/>
                <a:gd name="T13" fmla="*/ 93 h 4937"/>
                <a:gd name="T14" fmla="*/ 0 w 2063"/>
                <a:gd name="T15" fmla="*/ 156 h 4937"/>
                <a:gd name="T16" fmla="*/ 281 w 2063"/>
                <a:gd name="T17" fmla="*/ 4842 h 4937"/>
                <a:gd name="T18" fmla="*/ 344 w 2063"/>
                <a:gd name="T19" fmla="*/ 4936 h 4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3" h="4937">
                  <a:moveTo>
                    <a:pt x="344" y="4936"/>
                  </a:moveTo>
                  <a:lnTo>
                    <a:pt x="344" y="4936"/>
                  </a:lnTo>
                  <a:cubicBezTo>
                    <a:pt x="1750" y="4905"/>
                    <a:pt x="1750" y="4905"/>
                    <a:pt x="1750" y="4905"/>
                  </a:cubicBezTo>
                  <a:cubicBezTo>
                    <a:pt x="1812" y="4811"/>
                    <a:pt x="1812" y="4811"/>
                    <a:pt x="1812" y="4811"/>
                  </a:cubicBezTo>
                  <a:cubicBezTo>
                    <a:pt x="1812" y="3374"/>
                    <a:pt x="1937" y="1187"/>
                    <a:pt x="2062" y="31"/>
                  </a:cubicBezTo>
                  <a:cubicBezTo>
                    <a:pt x="1969" y="0"/>
                    <a:pt x="1969" y="0"/>
                    <a:pt x="1969" y="0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56" y="1874"/>
                    <a:pt x="187" y="2155"/>
                    <a:pt x="281" y="4842"/>
                  </a:cubicBezTo>
                  <a:lnTo>
                    <a:pt x="344" y="493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4" name="Freeform 4"/>
            <p:cNvSpPr>
              <a:spLocks noChangeArrowheads="1"/>
            </p:cNvSpPr>
            <p:nvPr/>
          </p:nvSpPr>
          <p:spPr bwMode="auto">
            <a:xfrm>
              <a:off x="7499350" y="3233738"/>
              <a:ext cx="1485900" cy="1822450"/>
            </a:xfrm>
            <a:custGeom>
              <a:avLst/>
              <a:gdLst>
                <a:gd name="T0" fmla="*/ 1219 w 4126"/>
                <a:gd name="T1" fmla="*/ 1406 h 5063"/>
                <a:gd name="T2" fmla="*/ 1219 w 4126"/>
                <a:gd name="T3" fmla="*/ 1406 h 5063"/>
                <a:gd name="T4" fmla="*/ 2187 w 4126"/>
                <a:gd name="T5" fmla="*/ 2343 h 5063"/>
                <a:gd name="T6" fmla="*/ 1563 w 4126"/>
                <a:gd name="T7" fmla="*/ 3749 h 5063"/>
                <a:gd name="T8" fmla="*/ 1344 w 4126"/>
                <a:gd name="T9" fmla="*/ 4030 h 5063"/>
                <a:gd name="T10" fmla="*/ 906 w 4126"/>
                <a:gd name="T11" fmla="*/ 4999 h 5063"/>
                <a:gd name="T12" fmla="*/ 969 w 4126"/>
                <a:gd name="T13" fmla="*/ 5062 h 5063"/>
                <a:gd name="T14" fmla="*/ 2656 w 4126"/>
                <a:gd name="T15" fmla="*/ 5030 h 5063"/>
                <a:gd name="T16" fmla="*/ 2687 w 4126"/>
                <a:gd name="T17" fmla="*/ 4936 h 5063"/>
                <a:gd name="T18" fmla="*/ 2906 w 4126"/>
                <a:gd name="T19" fmla="*/ 4374 h 5063"/>
                <a:gd name="T20" fmla="*/ 3125 w 4126"/>
                <a:gd name="T21" fmla="*/ 4093 h 5063"/>
                <a:gd name="T22" fmla="*/ 3656 w 4126"/>
                <a:gd name="T23" fmla="*/ 3343 h 5063"/>
                <a:gd name="T24" fmla="*/ 4125 w 4126"/>
                <a:gd name="T25" fmla="*/ 1937 h 5063"/>
                <a:gd name="T26" fmla="*/ 3094 w 4126"/>
                <a:gd name="T27" fmla="*/ 219 h 5063"/>
                <a:gd name="T28" fmla="*/ 1781 w 4126"/>
                <a:gd name="T29" fmla="*/ 0 h 5063"/>
                <a:gd name="T30" fmla="*/ 94 w 4126"/>
                <a:gd name="T31" fmla="*/ 344 h 5063"/>
                <a:gd name="T32" fmla="*/ 31 w 4126"/>
                <a:gd name="T33" fmla="*/ 406 h 5063"/>
                <a:gd name="T34" fmla="*/ 0 w 4126"/>
                <a:gd name="T35" fmla="*/ 1749 h 5063"/>
                <a:gd name="T36" fmla="*/ 62 w 4126"/>
                <a:gd name="T37" fmla="*/ 1812 h 5063"/>
                <a:gd name="T38" fmla="*/ 1219 w 4126"/>
                <a:gd name="T39" fmla="*/ 1406 h 5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26" h="5063">
                  <a:moveTo>
                    <a:pt x="1219" y="1406"/>
                  </a:moveTo>
                  <a:lnTo>
                    <a:pt x="1219" y="1406"/>
                  </a:lnTo>
                  <a:cubicBezTo>
                    <a:pt x="1688" y="1406"/>
                    <a:pt x="2187" y="1687"/>
                    <a:pt x="2187" y="2343"/>
                  </a:cubicBezTo>
                  <a:cubicBezTo>
                    <a:pt x="2187" y="2968"/>
                    <a:pt x="1813" y="3405"/>
                    <a:pt x="1563" y="3749"/>
                  </a:cubicBezTo>
                  <a:cubicBezTo>
                    <a:pt x="1344" y="4030"/>
                    <a:pt x="1344" y="4030"/>
                    <a:pt x="1344" y="4030"/>
                  </a:cubicBezTo>
                  <a:cubicBezTo>
                    <a:pt x="1063" y="4374"/>
                    <a:pt x="906" y="4562"/>
                    <a:pt x="906" y="4999"/>
                  </a:cubicBezTo>
                  <a:cubicBezTo>
                    <a:pt x="969" y="5062"/>
                    <a:pt x="969" y="5062"/>
                    <a:pt x="969" y="5062"/>
                  </a:cubicBezTo>
                  <a:cubicBezTo>
                    <a:pt x="2656" y="5030"/>
                    <a:pt x="2656" y="5030"/>
                    <a:pt x="2656" y="5030"/>
                  </a:cubicBezTo>
                  <a:cubicBezTo>
                    <a:pt x="2687" y="4936"/>
                    <a:pt x="2687" y="4936"/>
                    <a:pt x="2687" y="4936"/>
                  </a:cubicBezTo>
                  <a:cubicBezTo>
                    <a:pt x="2719" y="4686"/>
                    <a:pt x="2719" y="4624"/>
                    <a:pt x="2906" y="4374"/>
                  </a:cubicBezTo>
                  <a:cubicBezTo>
                    <a:pt x="3125" y="4093"/>
                    <a:pt x="3125" y="4093"/>
                    <a:pt x="3125" y="4093"/>
                  </a:cubicBezTo>
                  <a:cubicBezTo>
                    <a:pt x="3531" y="3593"/>
                    <a:pt x="3563" y="3530"/>
                    <a:pt x="3656" y="3343"/>
                  </a:cubicBezTo>
                  <a:cubicBezTo>
                    <a:pt x="3906" y="2937"/>
                    <a:pt x="4125" y="2499"/>
                    <a:pt x="4125" y="1937"/>
                  </a:cubicBezTo>
                  <a:cubicBezTo>
                    <a:pt x="4125" y="1156"/>
                    <a:pt x="3750" y="531"/>
                    <a:pt x="3094" y="219"/>
                  </a:cubicBezTo>
                  <a:cubicBezTo>
                    <a:pt x="2687" y="63"/>
                    <a:pt x="2219" y="0"/>
                    <a:pt x="1781" y="0"/>
                  </a:cubicBezTo>
                  <a:cubicBezTo>
                    <a:pt x="1063" y="0"/>
                    <a:pt x="625" y="156"/>
                    <a:pt x="94" y="344"/>
                  </a:cubicBezTo>
                  <a:cubicBezTo>
                    <a:pt x="31" y="406"/>
                    <a:pt x="31" y="406"/>
                    <a:pt x="31" y="406"/>
                  </a:cubicBezTo>
                  <a:cubicBezTo>
                    <a:pt x="0" y="1749"/>
                    <a:pt x="0" y="1749"/>
                    <a:pt x="0" y="1749"/>
                  </a:cubicBezTo>
                  <a:cubicBezTo>
                    <a:pt x="62" y="1812"/>
                    <a:pt x="62" y="1812"/>
                    <a:pt x="62" y="1812"/>
                  </a:cubicBezTo>
                  <a:cubicBezTo>
                    <a:pt x="406" y="1624"/>
                    <a:pt x="750" y="1406"/>
                    <a:pt x="1219" y="1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5" name="Freeform 5"/>
            <p:cNvSpPr>
              <a:spLocks noChangeArrowheads="1"/>
            </p:cNvSpPr>
            <p:nvPr/>
          </p:nvSpPr>
          <p:spPr bwMode="auto">
            <a:xfrm>
              <a:off x="7791450" y="5313363"/>
              <a:ext cx="685800" cy="596900"/>
            </a:xfrm>
            <a:custGeom>
              <a:avLst/>
              <a:gdLst>
                <a:gd name="T0" fmla="*/ 1000 w 1907"/>
                <a:gd name="T1" fmla="*/ 0 h 1658"/>
                <a:gd name="T2" fmla="*/ 1000 w 1907"/>
                <a:gd name="T3" fmla="*/ 0 h 1658"/>
                <a:gd name="T4" fmla="*/ 812 w 1907"/>
                <a:gd name="T5" fmla="*/ 0 h 1658"/>
                <a:gd name="T6" fmla="*/ 62 w 1907"/>
                <a:gd name="T7" fmla="*/ 0 h 1658"/>
                <a:gd name="T8" fmla="*/ 0 w 1907"/>
                <a:gd name="T9" fmla="*/ 63 h 1658"/>
                <a:gd name="T10" fmla="*/ 0 w 1907"/>
                <a:gd name="T11" fmla="*/ 1594 h 1658"/>
                <a:gd name="T12" fmla="*/ 62 w 1907"/>
                <a:gd name="T13" fmla="*/ 1657 h 1658"/>
                <a:gd name="T14" fmla="*/ 1843 w 1907"/>
                <a:gd name="T15" fmla="*/ 1657 h 1658"/>
                <a:gd name="T16" fmla="*/ 1874 w 1907"/>
                <a:gd name="T17" fmla="*/ 1594 h 1658"/>
                <a:gd name="T18" fmla="*/ 1906 w 1907"/>
                <a:gd name="T19" fmla="*/ 0 h 1658"/>
                <a:gd name="T20" fmla="*/ 1843 w 1907"/>
                <a:gd name="T21" fmla="*/ 0 h 1658"/>
                <a:gd name="T22" fmla="*/ 1000 w 1907"/>
                <a:gd name="T23" fmla="*/ 0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7" h="1658">
                  <a:moveTo>
                    <a:pt x="1000" y="0"/>
                  </a:moveTo>
                  <a:lnTo>
                    <a:pt x="1000" y="0"/>
                  </a:lnTo>
                  <a:cubicBezTo>
                    <a:pt x="812" y="0"/>
                    <a:pt x="812" y="0"/>
                    <a:pt x="812" y="0"/>
                  </a:cubicBezTo>
                  <a:cubicBezTo>
                    <a:pt x="562" y="0"/>
                    <a:pt x="312" y="0"/>
                    <a:pt x="62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594"/>
                    <a:pt x="0" y="1594"/>
                    <a:pt x="0" y="1594"/>
                  </a:cubicBezTo>
                  <a:cubicBezTo>
                    <a:pt x="62" y="1657"/>
                    <a:pt x="62" y="1657"/>
                    <a:pt x="62" y="1657"/>
                  </a:cubicBezTo>
                  <a:cubicBezTo>
                    <a:pt x="1843" y="1657"/>
                    <a:pt x="1843" y="1657"/>
                    <a:pt x="1843" y="1657"/>
                  </a:cubicBezTo>
                  <a:cubicBezTo>
                    <a:pt x="1874" y="1594"/>
                    <a:pt x="1874" y="1594"/>
                    <a:pt x="1874" y="1594"/>
                  </a:cubicBezTo>
                  <a:cubicBezTo>
                    <a:pt x="1906" y="0"/>
                    <a:pt x="1906" y="0"/>
                    <a:pt x="1906" y="0"/>
                  </a:cubicBezTo>
                  <a:cubicBezTo>
                    <a:pt x="1843" y="0"/>
                    <a:pt x="1843" y="0"/>
                    <a:pt x="1843" y="0"/>
                  </a:cubicBezTo>
                  <a:cubicBezTo>
                    <a:pt x="1593" y="0"/>
                    <a:pt x="1281" y="0"/>
                    <a:pt x="10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86" name="Group 35"/>
          <p:cNvGrpSpPr/>
          <p:nvPr/>
        </p:nvGrpSpPr>
        <p:grpSpPr>
          <a:xfrm>
            <a:off x="481580" y="4025897"/>
            <a:ext cx="1174096" cy="632513"/>
            <a:chOff x="676275" y="1393825"/>
            <a:chExt cx="8855075" cy="4770438"/>
          </a:xfrm>
          <a:solidFill>
            <a:schemeClr val="bg1"/>
          </a:solidFill>
        </p:grpSpPr>
        <p:sp>
          <p:nvSpPr>
            <p:cNvPr id="87" name="Freeform 1"/>
            <p:cNvSpPr>
              <a:spLocks noChangeArrowheads="1"/>
            </p:cNvSpPr>
            <p:nvPr/>
          </p:nvSpPr>
          <p:spPr bwMode="auto">
            <a:xfrm>
              <a:off x="676275" y="1393825"/>
              <a:ext cx="4016375" cy="4005263"/>
            </a:xfrm>
            <a:custGeom>
              <a:avLst/>
              <a:gdLst>
                <a:gd name="T0" fmla="*/ 6188 w 11157"/>
                <a:gd name="T1" fmla="*/ 563 h 11125"/>
                <a:gd name="T2" fmla="*/ 6188 w 11157"/>
                <a:gd name="T3" fmla="*/ 563 h 11125"/>
                <a:gd name="T4" fmla="*/ 8813 w 11157"/>
                <a:gd name="T5" fmla="*/ 1000 h 11125"/>
                <a:gd name="T6" fmla="*/ 10250 w 11157"/>
                <a:gd name="T7" fmla="*/ 1782 h 11125"/>
                <a:gd name="T8" fmla="*/ 8438 w 11157"/>
                <a:gd name="T9" fmla="*/ 4875 h 11125"/>
                <a:gd name="T10" fmla="*/ 9156 w 11157"/>
                <a:gd name="T11" fmla="*/ 8031 h 11125"/>
                <a:gd name="T12" fmla="*/ 7531 w 11157"/>
                <a:gd name="T13" fmla="*/ 8499 h 11125"/>
                <a:gd name="T14" fmla="*/ 7031 w 11157"/>
                <a:gd name="T15" fmla="*/ 8905 h 11125"/>
                <a:gd name="T16" fmla="*/ 7500 w 11157"/>
                <a:gd name="T17" fmla="*/ 10406 h 11125"/>
                <a:gd name="T18" fmla="*/ 5594 w 11157"/>
                <a:gd name="T19" fmla="*/ 9124 h 11125"/>
                <a:gd name="T20" fmla="*/ 3688 w 11157"/>
                <a:gd name="T21" fmla="*/ 8187 h 11125"/>
                <a:gd name="T22" fmla="*/ 3375 w 11157"/>
                <a:gd name="T23" fmla="*/ 8093 h 11125"/>
                <a:gd name="T24" fmla="*/ 1313 w 11157"/>
                <a:gd name="T25" fmla="*/ 6594 h 11125"/>
                <a:gd name="T26" fmla="*/ 563 w 11157"/>
                <a:gd name="T27" fmla="*/ 4594 h 11125"/>
                <a:gd name="T28" fmla="*/ 2156 w 11157"/>
                <a:gd name="T29" fmla="*/ 1782 h 11125"/>
                <a:gd name="T30" fmla="*/ 6188 w 11157"/>
                <a:gd name="T31" fmla="*/ 563 h 11125"/>
                <a:gd name="T32" fmla="*/ 6188 w 11157"/>
                <a:gd name="T33" fmla="*/ 0 h 11125"/>
                <a:gd name="T34" fmla="*/ 6188 w 11157"/>
                <a:gd name="T35" fmla="*/ 0 h 11125"/>
                <a:gd name="T36" fmla="*/ 0 w 11157"/>
                <a:gd name="T37" fmla="*/ 4594 h 11125"/>
                <a:gd name="T38" fmla="*/ 3156 w 11157"/>
                <a:gd name="T39" fmla="*/ 8593 h 11125"/>
                <a:gd name="T40" fmla="*/ 5156 w 11157"/>
                <a:gd name="T41" fmla="*/ 9499 h 11125"/>
                <a:gd name="T42" fmla="*/ 8156 w 11157"/>
                <a:gd name="T43" fmla="*/ 11124 h 11125"/>
                <a:gd name="T44" fmla="*/ 8594 w 11157"/>
                <a:gd name="T45" fmla="*/ 10999 h 11125"/>
                <a:gd name="T46" fmla="*/ 8063 w 11157"/>
                <a:gd name="T47" fmla="*/ 10249 h 11125"/>
                <a:gd name="T48" fmla="*/ 7625 w 11157"/>
                <a:gd name="T49" fmla="*/ 9062 h 11125"/>
                <a:gd name="T50" fmla="*/ 10000 w 11157"/>
                <a:gd name="T51" fmla="*/ 8218 h 11125"/>
                <a:gd name="T52" fmla="*/ 9000 w 11157"/>
                <a:gd name="T53" fmla="*/ 4969 h 11125"/>
                <a:gd name="T54" fmla="*/ 11156 w 11157"/>
                <a:gd name="T55" fmla="*/ 1813 h 11125"/>
                <a:gd name="T56" fmla="*/ 6188 w 11157"/>
                <a:gd name="T57" fmla="*/ 0 h 11125"/>
                <a:gd name="T58" fmla="*/ 6188 w 11157"/>
                <a:gd name="T59" fmla="*/ 563 h 1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157" h="11125">
                  <a:moveTo>
                    <a:pt x="6188" y="563"/>
                  </a:moveTo>
                  <a:lnTo>
                    <a:pt x="6188" y="563"/>
                  </a:lnTo>
                  <a:cubicBezTo>
                    <a:pt x="7125" y="563"/>
                    <a:pt x="8000" y="719"/>
                    <a:pt x="8813" y="1000"/>
                  </a:cubicBezTo>
                  <a:cubicBezTo>
                    <a:pt x="9344" y="1219"/>
                    <a:pt x="9813" y="1469"/>
                    <a:pt x="10250" y="1782"/>
                  </a:cubicBezTo>
                  <a:cubicBezTo>
                    <a:pt x="9219" y="2594"/>
                    <a:pt x="8594" y="3688"/>
                    <a:pt x="8438" y="4875"/>
                  </a:cubicBezTo>
                  <a:cubicBezTo>
                    <a:pt x="8281" y="5969"/>
                    <a:pt x="8531" y="7062"/>
                    <a:pt x="9156" y="8031"/>
                  </a:cubicBezTo>
                  <a:cubicBezTo>
                    <a:pt x="8656" y="8249"/>
                    <a:pt x="8125" y="8405"/>
                    <a:pt x="7531" y="8499"/>
                  </a:cubicBezTo>
                  <a:cubicBezTo>
                    <a:pt x="7313" y="8562"/>
                    <a:pt x="7125" y="8687"/>
                    <a:pt x="7031" y="8905"/>
                  </a:cubicBezTo>
                  <a:cubicBezTo>
                    <a:pt x="6875" y="9312"/>
                    <a:pt x="7094" y="9749"/>
                    <a:pt x="7500" y="10406"/>
                  </a:cubicBezTo>
                  <a:cubicBezTo>
                    <a:pt x="6906" y="10218"/>
                    <a:pt x="6156" y="9812"/>
                    <a:pt x="5594" y="9124"/>
                  </a:cubicBezTo>
                  <a:cubicBezTo>
                    <a:pt x="5125" y="8593"/>
                    <a:pt x="4281" y="8343"/>
                    <a:pt x="3688" y="8187"/>
                  </a:cubicBezTo>
                  <a:cubicBezTo>
                    <a:pt x="3563" y="8155"/>
                    <a:pt x="3438" y="8093"/>
                    <a:pt x="3375" y="8093"/>
                  </a:cubicBezTo>
                  <a:cubicBezTo>
                    <a:pt x="2500" y="7718"/>
                    <a:pt x="1813" y="7218"/>
                    <a:pt x="1313" y="6594"/>
                  </a:cubicBezTo>
                  <a:cubicBezTo>
                    <a:pt x="813" y="6000"/>
                    <a:pt x="563" y="5282"/>
                    <a:pt x="563" y="4594"/>
                  </a:cubicBezTo>
                  <a:cubicBezTo>
                    <a:pt x="563" y="3532"/>
                    <a:pt x="1125" y="2563"/>
                    <a:pt x="2156" y="1782"/>
                  </a:cubicBezTo>
                  <a:cubicBezTo>
                    <a:pt x="3219" y="1000"/>
                    <a:pt x="4656" y="563"/>
                    <a:pt x="6188" y="563"/>
                  </a:cubicBezTo>
                  <a:lnTo>
                    <a:pt x="6188" y="0"/>
                  </a:lnTo>
                  <a:lnTo>
                    <a:pt x="6188" y="0"/>
                  </a:lnTo>
                  <a:cubicBezTo>
                    <a:pt x="2781" y="0"/>
                    <a:pt x="0" y="2032"/>
                    <a:pt x="0" y="4594"/>
                  </a:cubicBezTo>
                  <a:cubicBezTo>
                    <a:pt x="0" y="6313"/>
                    <a:pt x="1250" y="7812"/>
                    <a:pt x="3156" y="8593"/>
                  </a:cubicBezTo>
                  <a:cubicBezTo>
                    <a:pt x="3500" y="8749"/>
                    <a:pt x="4688" y="8968"/>
                    <a:pt x="5156" y="9499"/>
                  </a:cubicBezTo>
                  <a:cubicBezTo>
                    <a:pt x="6062" y="10562"/>
                    <a:pt x="7438" y="11124"/>
                    <a:pt x="8156" y="11124"/>
                  </a:cubicBezTo>
                  <a:cubicBezTo>
                    <a:pt x="8375" y="11124"/>
                    <a:pt x="8500" y="11062"/>
                    <a:pt x="8594" y="10999"/>
                  </a:cubicBezTo>
                  <a:cubicBezTo>
                    <a:pt x="8750" y="10843"/>
                    <a:pt x="8375" y="10687"/>
                    <a:pt x="8063" y="10249"/>
                  </a:cubicBezTo>
                  <a:cubicBezTo>
                    <a:pt x="7719" y="9687"/>
                    <a:pt x="7375" y="9124"/>
                    <a:pt x="7625" y="9062"/>
                  </a:cubicBezTo>
                  <a:cubicBezTo>
                    <a:pt x="8500" y="8905"/>
                    <a:pt x="9313" y="8624"/>
                    <a:pt x="10000" y="8218"/>
                  </a:cubicBezTo>
                  <a:cubicBezTo>
                    <a:pt x="9219" y="7281"/>
                    <a:pt x="8844" y="6125"/>
                    <a:pt x="9000" y="4969"/>
                  </a:cubicBezTo>
                  <a:cubicBezTo>
                    <a:pt x="9156" y="3657"/>
                    <a:pt x="9969" y="2563"/>
                    <a:pt x="11156" y="1813"/>
                  </a:cubicBezTo>
                  <a:cubicBezTo>
                    <a:pt x="10031" y="719"/>
                    <a:pt x="8219" y="0"/>
                    <a:pt x="6188" y="0"/>
                  </a:cubicBezTo>
                  <a:lnTo>
                    <a:pt x="6188" y="56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8" name="Freeform 2"/>
            <p:cNvSpPr>
              <a:spLocks noChangeArrowheads="1"/>
            </p:cNvSpPr>
            <p:nvPr/>
          </p:nvSpPr>
          <p:spPr bwMode="auto">
            <a:xfrm>
              <a:off x="676275" y="1393825"/>
              <a:ext cx="4016375" cy="4005263"/>
            </a:xfrm>
            <a:custGeom>
              <a:avLst/>
              <a:gdLst>
                <a:gd name="T0" fmla="*/ 6188 w 11157"/>
                <a:gd name="T1" fmla="*/ 563 h 11125"/>
                <a:gd name="T2" fmla="*/ 6188 w 11157"/>
                <a:gd name="T3" fmla="*/ 563 h 11125"/>
                <a:gd name="T4" fmla="*/ 8813 w 11157"/>
                <a:gd name="T5" fmla="*/ 1000 h 11125"/>
                <a:gd name="T6" fmla="*/ 10250 w 11157"/>
                <a:gd name="T7" fmla="*/ 1782 h 11125"/>
                <a:gd name="T8" fmla="*/ 8438 w 11157"/>
                <a:gd name="T9" fmla="*/ 4875 h 11125"/>
                <a:gd name="T10" fmla="*/ 9156 w 11157"/>
                <a:gd name="T11" fmla="*/ 8031 h 11125"/>
                <a:gd name="T12" fmla="*/ 7531 w 11157"/>
                <a:gd name="T13" fmla="*/ 8499 h 11125"/>
                <a:gd name="T14" fmla="*/ 7031 w 11157"/>
                <a:gd name="T15" fmla="*/ 8905 h 11125"/>
                <a:gd name="T16" fmla="*/ 7500 w 11157"/>
                <a:gd name="T17" fmla="*/ 10406 h 11125"/>
                <a:gd name="T18" fmla="*/ 5594 w 11157"/>
                <a:gd name="T19" fmla="*/ 9124 h 11125"/>
                <a:gd name="T20" fmla="*/ 3688 w 11157"/>
                <a:gd name="T21" fmla="*/ 8187 h 11125"/>
                <a:gd name="T22" fmla="*/ 3375 w 11157"/>
                <a:gd name="T23" fmla="*/ 8093 h 11125"/>
                <a:gd name="T24" fmla="*/ 1313 w 11157"/>
                <a:gd name="T25" fmla="*/ 6594 h 11125"/>
                <a:gd name="T26" fmla="*/ 563 w 11157"/>
                <a:gd name="T27" fmla="*/ 4594 h 11125"/>
                <a:gd name="T28" fmla="*/ 2156 w 11157"/>
                <a:gd name="T29" fmla="*/ 1782 h 11125"/>
                <a:gd name="T30" fmla="*/ 6188 w 11157"/>
                <a:gd name="T31" fmla="*/ 563 h 11125"/>
                <a:gd name="T32" fmla="*/ 6188 w 11157"/>
                <a:gd name="T33" fmla="*/ 0 h 11125"/>
                <a:gd name="T34" fmla="*/ 6188 w 11157"/>
                <a:gd name="T35" fmla="*/ 0 h 11125"/>
                <a:gd name="T36" fmla="*/ 0 w 11157"/>
                <a:gd name="T37" fmla="*/ 4594 h 11125"/>
                <a:gd name="T38" fmla="*/ 3156 w 11157"/>
                <a:gd name="T39" fmla="*/ 8593 h 11125"/>
                <a:gd name="T40" fmla="*/ 5156 w 11157"/>
                <a:gd name="T41" fmla="*/ 9499 h 11125"/>
                <a:gd name="T42" fmla="*/ 8156 w 11157"/>
                <a:gd name="T43" fmla="*/ 11124 h 11125"/>
                <a:gd name="T44" fmla="*/ 8594 w 11157"/>
                <a:gd name="T45" fmla="*/ 10999 h 11125"/>
                <a:gd name="T46" fmla="*/ 8063 w 11157"/>
                <a:gd name="T47" fmla="*/ 10249 h 11125"/>
                <a:gd name="T48" fmla="*/ 7625 w 11157"/>
                <a:gd name="T49" fmla="*/ 9062 h 11125"/>
                <a:gd name="T50" fmla="*/ 10000 w 11157"/>
                <a:gd name="T51" fmla="*/ 8218 h 11125"/>
                <a:gd name="T52" fmla="*/ 9000 w 11157"/>
                <a:gd name="T53" fmla="*/ 4969 h 11125"/>
                <a:gd name="T54" fmla="*/ 11156 w 11157"/>
                <a:gd name="T55" fmla="*/ 1813 h 11125"/>
                <a:gd name="T56" fmla="*/ 6188 w 11157"/>
                <a:gd name="T57" fmla="*/ 0 h 11125"/>
                <a:gd name="T58" fmla="*/ 6188 w 11157"/>
                <a:gd name="T59" fmla="*/ 563 h 1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157" h="11125">
                  <a:moveTo>
                    <a:pt x="6188" y="563"/>
                  </a:moveTo>
                  <a:lnTo>
                    <a:pt x="6188" y="563"/>
                  </a:lnTo>
                  <a:cubicBezTo>
                    <a:pt x="7125" y="563"/>
                    <a:pt x="8000" y="719"/>
                    <a:pt x="8813" y="1000"/>
                  </a:cubicBezTo>
                  <a:cubicBezTo>
                    <a:pt x="9344" y="1219"/>
                    <a:pt x="9813" y="1469"/>
                    <a:pt x="10250" y="1782"/>
                  </a:cubicBezTo>
                  <a:cubicBezTo>
                    <a:pt x="9219" y="2594"/>
                    <a:pt x="8594" y="3688"/>
                    <a:pt x="8438" y="4875"/>
                  </a:cubicBezTo>
                  <a:cubicBezTo>
                    <a:pt x="8281" y="5969"/>
                    <a:pt x="8531" y="7062"/>
                    <a:pt x="9156" y="8031"/>
                  </a:cubicBezTo>
                  <a:cubicBezTo>
                    <a:pt x="8656" y="8249"/>
                    <a:pt x="8125" y="8405"/>
                    <a:pt x="7531" y="8499"/>
                  </a:cubicBezTo>
                  <a:cubicBezTo>
                    <a:pt x="7313" y="8562"/>
                    <a:pt x="7125" y="8687"/>
                    <a:pt x="7031" y="8905"/>
                  </a:cubicBezTo>
                  <a:cubicBezTo>
                    <a:pt x="6875" y="9312"/>
                    <a:pt x="7094" y="9749"/>
                    <a:pt x="7500" y="10406"/>
                  </a:cubicBezTo>
                  <a:cubicBezTo>
                    <a:pt x="6906" y="10218"/>
                    <a:pt x="6156" y="9812"/>
                    <a:pt x="5594" y="9124"/>
                  </a:cubicBezTo>
                  <a:cubicBezTo>
                    <a:pt x="5125" y="8593"/>
                    <a:pt x="4281" y="8343"/>
                    <a:pt x="3688" y="8187"/>
                  </a:cubicBezTo>
                  <a:cubicBezTo>
                    <a:pt x="3563" y="8155"/>
                    <a:pt x="3438" y="8093"/>
                    <a:pt x="3375" y="8093"/>
                  </a:cubicBezTo>
                  <a:cubicBezTo>
                    <a:pt x="2500" y="7718"/>
                    <a:pt x="1813" y="7218"/>
                    <a:pt x="1313" y="6594"/>
                  </a:cubicBezTo>
                  <a:cubicBezTo>
                    <a:pt x="813" y="6000"/>
                    <a:pt x="563" y="5282"/>
                    <a:pt x="563" y="4594"/>
                  </a:cubicBezTo>
                  <a:cubicBezTo>
                    <a:pt x="563" y="3532"/>
                    <a:pt x="1125" y="2563"/>
                    <a:pt x="2156" y="1782"/>
                  </a:cubicBezTo>
                  <a:cubicBezTo>
                    <a:pt x="3219" y="1000"/>
                    <a:pt x="4656" y="563"/>
                    <a:pt x="6188" y="563"/>
                  </a:cubicBezTo>
                  <a:lnTo>
                    <a:pt x="6188" y="0"/>
                  </a:lnTo>
                  <a:lnTo>
                    <a:pt x="6188" y="0"/>
                  </a:lnTo>
                  <a:cubicBezTo>
                    <a:pt x="2781" y="0"/>
                    <a:pt x="0" y="2032"/>
                    <a:pt x="0" y="4594"/>
                  </a:cubicBezTo>
                  <a:cubicBezTo>
                    <a:pt x="0" y="6313"/>
                    <a:pt x="1250" y="7812"/>
                    <a:pt x="3156" y="8593"/>
                  </a:cubicBezTo>
                  <a:cubicBezTo>
                    <a:pt x="3500" y="8749"/>
                    <a:pt x="4688" y="8968"/>
                    <a:pt x="5156" y="9499"/>
                  </a:cubicBezTo>
                  <a:cubicBezTo>
                    <a:pt x="6062" y="10562"/>
                    <a:pt x="7438" y="11124"/>
                    <a:pt x="8156" y="11124"/>
                  </a:cubicBezTo>
                  <a:cubicBezTo>
                    <a:pt x="8375" y="11124"/>
                    <a:pt x="8500" y="11062"/>
                    <a:pt x="8594" y="10999"/>
                  </a:cubicBezTo>
                  <a:cubicBezTo>
                    <a:pt x="8750" y="10843"/>
                    <a:pt x="8375" y="10687"/>
                    <a:pt x="8063" y="10249"/>
                  </a:cubicBezTo>
                  <a:cubicBezTo>
                    <a:pt x="7719" y="9687"/>
                    <a:pt x="7375" y="9124"/>
                    <a:pt x="7625" y="9062"/>
                  </a:cubicBezTo>
                  <a:cubicBezTo>
                    <a:pt x="8500" y="8905"/>
                    <a:pt x="9313" y="8624"/>
                    <a:pt x="10000" y="8218"/>
                  </a:cubicBezTo>
                  <a:cubicBezTo>
                    <a:pt x="9219" y="7281"/>
                    <a:pt x="8844" y="6125"/>
                    <a:pt x="9000" y="4969"/>
                  </a:cubicBezTo>
                  <a:cubicBezTo>
                    <a:pt x="9156" y="3657"/>
                    <a:pt x="9969" y="2563"/>
                    <a:pt x="11156" y="1813"/>
                  </a:cubicBezTo>
                  <a:cubicBezTo>
                    <a:pt x="10031" y="719"/>
                    <a:pt x="8219" y="0"/>
                    <a:pt x="6188" y="0"/>
                  </a:cubicBezTo>
                  <a:lnTo>
                    <a:pt x="6188" y="56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9" name="Freeform 3"/>
            <p:cNvSpPr>
              <a:spLocks noChangeArrowheads="1"/>
            </p:cNvSpPr>
            <p:nvPr/>
          </p:nvSpPr>
          <p:spPr bwMode="auto">
            <a:xfrm>
              <a:off x="4130675" y="1630363"/>
              <a:ext cx="5400675" cy="4533900"/>
            </a:xfrm>
            <a:custGeom>
              <a:avLst/>
              <a:gdLst>
                <a:gd name="T0" fmla="*/ 6905 w 15000"/>
                <a:gd name="T1" fmla="*/ 750 h 12593"/>
                <a:gd name="T2" fmla="*/ 6905 w 15000"/>
                <a:gd name="T3" fmla="*/ 750 h 12593"/>
                <a:gd name="T4" fmla="*/ 8061 w 15000"/>
                <a:gd name="T5" fmla="*/ 812 h 12593"/>
                <a:gd name="T6" fmla="*/ 12499 w 15000"/>
                <a:gd name="T7" fmla="*/ 2812 h 12593"/>
                <a:gd name="T8" fmla="*/ 13874 w 15000"/>
                <a:gd name="T9" fmla="*/ 6186 h 12593"/>
                <a:gd name="T10" fmla="*/ 12749 w 15000"/>
                <a:gd name="T11" fmla="*/ 8311 h 12593"/>
                <a:gd name="T12" fmla="*/ 10186 w 15000"/>
                <a:gd name="T13" fmla="*/ 9717 h 12593"/>
                <a:gd name="T14" fmla="*/ 9811 w 15000"/>
                <a:gd name="T15" fmla="*/ 9780 h 12593"/>
                <a:gd name="T16" fmla="*/ 7436 w 15000"/>
                <a:gd name="T17" fmla="*/ 10592 h 12593"/>
                <a:gd name="T18" fmla="*/ 5374 w 15000"/>
                <a:gd name="T19" fmla="*/ 11717 h 12593"/>
                <a:gd name="T20" fmla="*/ 5968 w 15000"/>
                <a:gd name="T21" fmla="*/ 10155 h 12593"/>
                <a:gd name="T22" fmla="*/ 5374 w 15000"/>
                <a:gd name="T23" fmla="*/ 9592 h 12593"/>
                <a:gd name="T24" fmla="*/ 2062 w 15000"/>
                <a:gd name="T25" fmla="*/ 7467 h 12593"/>
                <a:gd name="T26" fmla="*/ 1094 w 15000"/>
                <a:gd name="T27" fmla="*/ 4531 h 12593"/>
                <a:gd name="T28" fmla="*/ 1656 w 15000"/>
                <a:gd name="T29" fmla="*/ 3062 h 12593"/>
                <a:gd name="T30" fmla="*/ 2905 w 15000"/>
                <a:gd name="T31" fmla="*/ 1875 h 12593"/>
                <a:gd name="T32" fmla="*/ 6905 w 15000"/>
                <a:gd name="T33" fmla="*/ 750 h 12593"/>
                <a:gd name="T34" fmla="*/ 6905 w 15000"/>
                <a:gd name="T35" fmla="*/ 0 h 12593"/>
                <a:gd name="T36" fmla="*/ 6905 w 15000"/>
                <a:gd name="T37" fmla="*/ 0 h 12593"/>
                <a:gd name="T38" fmla="*/ 344 w 15000"/>
                <a:gd name="T39" fmla="*/ 4437 h 12593"/>
                <a:gd name="T40" fmla="*/ 5155 w 15000"/>
                <a:gd name="T41" fmla="*/ 10311 h 12593"/>
                <a:gd name="T42" fmla="*/ 4499 w 15000"/>
                <a:gd name="T43" fmla="*/ 11592 h 12593"/>
                <a:gd name="T44" fmla="*/ 3780 w 15000"/>
                <a:gd name="T45" fmla="*/ 12374 h 12593"/>
                <a:gd name="T46" fmla="*/ 4530 w 15000"/>
                <a:gd name="T47" fmla="*/ 12592 h 12593"/>
                <a:gd name="T48" fmla="*/ 7968 w 15000"/>
                <a:gd name="T49" fmla="*/ 11155 h 12593"/>
                <a:gd name="T50" fmla="*/ 10374 w 15000"/>
                <a:gd name="T51" fmla="*/ 10436 h 12593"/>
                <a:gd name="T52" fmla="*/ 14624 w 15000"/>
                <a:gd name="T53" fmla="*/ 6280 h 12593"/>
                <a:gd name="T54" fmla="*/ 8155 w 15000"/>
                <a:gd name="T55" fmla="*/ 62 h 12593"/>
                <a:gd name="T56" fmla="*/ 6905 w 15000"/>
                <a:gd name="T57" fmla="*/ 0 h 12593"/>
                <a:gd name="T58" fmla="*/ 6905 w 15000"/>
                <a:gd name="T59" fmla="*/ 750 h 12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000" h="12593">
                  <a:moveTo>
                    <a:pt x="6905" y="750"/>
                  </a:moveTo>
                  <a:lnTo>
                    <a:pt x="6905" y="750"/>
                  </a:lnTo>
                  <a:cubicBezTo>
                    <a:pt x="7311" y="750"/>
                    <a:pt x="7686" y="781"/>
                    <a:pt x="8061" y="812"/>
                  </a:cubicBezTo>
                  <a:cubicBezTo>
                    <a:pt x="9811" y="1031"/>
                    <a:pt x="11405" y="1750"/>
                    <a:pt x="12499" y="2812"/>
                  </a:cubicBezTo>
                  <a:cubicBezTo>
                    <a:pt x="13530" y="3812"/>
                    <a:pt x="14030" y="5031"/>
                    <a:pt x="13874" y="6186"/>
                  </a:cubicBezTo>
                  <a:cubicBezTo>
                    <a:pt x="13780" y="6967"/>
                    <a:pt x="13374" y="7717"/>
                    <a:pt x="12749" y="8311"/>
                  </a:cubicBezTo>
                  <a:cubicBezTo>
                    <a:pt x="12093" y="8936"/>
                    <a:pt x="11217" y="9436"/>
                    <a:pt x="10186" y="9717"/>
                  </a:cubicBezTo>
                  <a:cubicBezTo>
                    <a:pt x="10124" y="9717"/>
                    <a:pt x="9968" y="9749"/>
                    <a:pt x="9811" y="9780"/>
                  </a:cubicBezTo>
                  <a:cubicBezTo>
                    <a:pt x="9124" y="9874"/>
                    <a:pt x="8061" y="10030"/>
                    <a:pt x="7436" y="10592"/>
                  </a:cubicBezTo>
                  <a:cubicBezTo>
                    <a:pt x="6843" y="11155"/>
                    <a:pt x="6030" y="11530"/>
                    <a:pt x="5374" y="11717"/>
                  </a:cubicBezTo>
                  <a:cubicBezTo>
                    <a:pt x="5843" y="11092"/>
                    <a:pt x="6093" y="10655"/>
                    <a:pt x="5968" y="10155"/>
                  </a:cubicBezTo>
                  <a:cubicBezTo>
                    <a:pt x="5874" y="9874"/>
                    <a:pt x="5655" y="9655"/>
                    <a:pt x="5374" y="9592"/>
                  </a:cubicBezTo>
                  <a:cubicBezTo>
                    <a:pt x="4030" y="9155"/>
                    <a:pt x="2843" y="8405"/>
                    <a:pt x="2062" y="7467"/>
                  </a:cubicBezTo>
                  <a:cubicBezTo>
                    <a:pt x="1281" y="6530"/>
                    <a:pt x="969" y="5531"/>
                    <a:pt x="1094" y="4531"/>
                  </a:cubicBezTo>
                  <a:cubicBezTo>
                    <a:pt x="1156" y="4000"/>
                    <a:pt x="1344" y="3531"/>
                    <a:pt x="1656" y="3062"/>
                  </a:cubicBezTo>
                  <a:cubicBezTo>
                    <a:pt x="1969" y="2625"/>
                    <a:pt x="2375" y="2218"/>
                    <a:pt x="2905" y="1875"/>
                  </a:cubicBezTo>
                  <a:cubicBezTo>
                    <a:pt x="3968" y="1125"/>
                    <a:pt x="5405" y="750"/>
                    <a:pt x="6905" y="750"/>
                  </a:cubicBezTo>
                  <a:lnTo>
                    <a:pt x="6905" y="0"/>
                  </a:lnTo>
                  <a:lnTo>
                    <a:pt x="6905" y="0"/>
                  </a:lnTo>
                  <a:cubicBezTo>
                    <a:pt x="3499" y="0"/>
                    <a:pt x="687" y="1812"/>
                    <a:pt x="344" y="4437"/>
                  </a:cubicBezTo>
                  <a:cubicBezTo>
                    <a:pt x="0" y="6936"/>
                    <a:pt x="2094" y="9342"/>
                    <a:pt x="5155" y="10311"/>
                  </a:cubicBezTo>
                  <a:cubicBezTo>
                    <a:pt x="5436" y="10374"/>
                    <a:pt x="4999" y="10967"/>
                    <a:pt x="4499" y="11592"/>
                  </a:cubicBezTo>
                  <a:cubicBezTo>
                    <a:pt x="4093" y="12061"/>
                    <a:pt x="3624" y="12155"/>
                    <a:pt x="3780" y="12374"/>
                  </a:cubicBezTo>
                  <a:cubicBezTo>
                    <a:pt x="3874" y="12499"/>
                    <a:pt x="4155" y="12592"/>
                    <a:pt x="4530" y="12592"/>
                  </a:cubicBezTo>
                  <a:cubicBezTo>
                    <a:pt x="5405" y="12592"/>
                    <a:pt x="6843" y="12155"/>
                    <a:pt x="7968" y="11155"/>
                  </a:cubicBezTo>
                  <a:cubicBezTo>
                    <a:pt x="8561" y="10624"/>
                    <a:pt x="9968" y="10530"/>
                    <a:pt x="10374" y="10436"/>
                  </a:cubicBezTo>
                  <a:cubicBezTo>
                    <a:pt x="12686" y="9811"/>
                    <a:pt x="14374" y="8280"/>
                    <a:pt x="14624" y="6280"/>
                  </a:cubicBezTo>
                  <a:cubicBezTo>
                    <a:pt x="14999" y="3375"/>
                    <a:pt x="12124" y="593"/>
                    <a:pt x="8155" y="62"/>
                  </a:cubicBezTo>
                  <a:cubicBezTo>
                    <a:pt x="7749" y="0"/>
                    <a:pt x="7343" y="0"/>
                    <a:pt x="6905" y="0"/>
                  </a:cubicBezTo>
                  <a:lnTo>
                    <a:pt x="6905" y="75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0" name="Freeform 4"/>
            <p:cNvSpPr>
              <a:spLocks noChangeArrowheads="1"/>
            </p:cNvSpPr>
            <p:nvPr/>
          </p:nvSpPr>
          <p:spPr bwMode="auto">
            <a:xfrm>
              <a:off x="2003425" y="2147888"/>
              <a:ext cx="1023938" cy="1778000"/>
            </a:xfrm>
            <a:custGeom>
              <a:avLst/>
              <a:gdLst>
                <a:gd name="T0" fmla="*/ 2156 w 2844"/>
                <a:gd name="T1" fmla="*/ 3219 h 4938"/>
                <a:gd name="T2" fmla="*/ 2156 w 2844"/>
                <a:gd name="T3" fmla="*/ 3219 h 4938"/>
                <a:gd name="T4" fmla="*/ 1062 w 2844"/>
                <a:gd name="T5" fmla="*/ 3406 h 4938"/>
                <a:gd name="T6" fmla="*/ 1031 w 2844"/>
                <a:gd name="T7" fmla="*/ 3344 h 4938"/>
                <a:gd name="T8" fmla="*/ 1218 w 2844"/>
                <a:gd name="T9" fmla="*/ 2688 h 4938"/>
                <a:gd name="T10" fmla="*/ 1343 w 2844"/>
                <a:gd name="T11" fmla="*/ 2500 h 4938"/>
                <a:gd name="T12" fmla="*/ 1593 w 2844"/>
                <a:gd name="T13" fmla="*/ 1531 h 4938"/>
                <a:gd name="T14" fmla="*/ 875 w 2844"/>
                <a:gd name="T15" fmla="*/ 1000 h 4938"/>
                <a:gd name="T16" fmla="*/ 187 w 2844"/>
                <a:gd name="T17" fmla="*/ 1406 h 4938"/>
                <a:gd name="T18" fmla="*/ 125 w 2844"/>
                <a:gd name="T19" fmla="*/ 1344 h 4938"/>
                <a:gd name="T20" fmla="*/ 0 w 2844"/>
                <a:gd name="T21" fmla="*/ 500 h 4938"/>
                <a:gd name="T22" fmla="*/ 62 w 2844"/>
                <a:gd name="T23" fmla="*/ 438 h 4938"/>
                <a:gd name="T24" fmla="*/ 1093 w 2844"/>
                <a:gd name="T25" fmla="*/ 63 h 4938"/>
                <a:gd name="T26" fmla="*/ 1968 w 2844"/>
                <a:gd name="T27" fmla="*/ 63 h 4938"/>
                <a:gd name="T28" fmla="*/ 2781 w 2844"/>
                <a:gd name="T29" fmla="*/ 1063 h 4938"/>
                <a:gd name="T30" fmla="*/ 2656 w 2844"/>
                <a:gd name="T31" fmla="*/ 2031 h 4938"/>
                <a:gd name="T32" fmla="*/ 2374 w 2844"/>
                <a:gd name="T33" fmla="*/ 2563 h 4938"/>
                <a:gd name="T34" fmla="*/ 2250 w 2844"/>
                <a:gd name="T35" fmla="*/ 2750 h 4938"/>
                <a:gd name="T36" fmla="*/ 2156 w 2844"/>
                <a:gd name="T37" fmla="*/ 3156 h 4938"/>
                <a:gd name="T38" fmla="*/ 2156 w 2844"/>
                <a:gd name="T39" fmla="*/ 3219 h 4938"/>
                <a:gd name="T40" fmla="*/ 2281 w 2844"/>
                <a:gd name="T41" fmla="*/ 3688 h 4938"/>
                <a:gd name="T42" fmla="*/ 2281 w 2844"/>
                <a:gd name="T43" fmla="*/ 3688 h 4938"/>
                <a:gd name="T44" fmla="*/ 2406 w 2844"/>
                <a:gd name="T45" fmla="*/ 4718 h 4938"/>
                <a:gd name="T46" fmla="*/ 2406 w 2844"/>
                <a:gd name="T47" fmla="*/ 4749 h 4938"/>
                <a:gd name="T48" fmla="*/ 1250 w 2844"/>
                <a:gd name="T49" fmla="*/ 4937 h 4938"/>
                <a:gd name="T50" fmla="*/ 1187 w 2844"/>
                <a:gd name="T51" fmla="*/ 4905 h 4938"/>
                <a:gd name="T52" fmla="*/ 1062 w 2844"/>
                <a:gd name="T53" fmla="*/ 3906 h 4938"/>
                <a:gd name="T54" fmla="*/ 1093 w 2844"/>
                <a:gd name="T55" fmla="*/ 3875 h 4938"/>
                <a:gd name="T56" fmla="*/ 1562 w 2844"/>
                <a:gd name="T57" fmla="*/ 3813 h 4938"/>
                <a:gd name="T58" fmla="*/ 1687 w 2844"/>
                <a:gd name="T59" fmla="*/ 3781 h 4938"/>
                <a:gd name="T60" fmla="*/ 2250 w 2844"/>
                <a:gd name="T61" fmla="*/ 3688 h 4938"/>
                <a:gd name="T62" fmla="*/ 2281 w 2844"/>
                <a:gd name="T63" fmla="*/ 3688 h 4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44" h="4938">
                  <a:moveTo>
                    <a:pt x="2156" y="3219"/>
                  </a:moveTo>
                  <a:lnTo>
                    <a:pt x="2156" y="3219"/>
                  </a:lnTo>
                  <a:cubicBezTo>
                    <a:pt x="1062" y="3406"/>
                    <a:pt x="1062" y="3406"/>
                    <a:pt x="1062" y="3406"/>
                  </a:cubicBezTo>
                  <a:cubicBezTo>
                    <a:pt x="1031" y="3344"/>
                    <a:pt x="1031" y="3344"/>
                    <a:pt x="1031" y="3344"/>
                  </a:cubicBezTo>
                  <a:cubicBezTo>
                    <a:pt x="1000" y="3063"/>
                    <a:pt x="1062" y="2938"/>
                    <a:pt x="1218" y="2688"/>
                  </a:cubicBezTo>
                  <a:cubicBezTo>
                    <a:pt x="1343" y="2500"/>
                    <a:pt x="1343" y="2500"/>
                    <a:pt x="1343" y="2500"/>
                  </a:cubicBezTo>
                  <a:cubicBezTo>
                    <a:pt x="1468" y="2250"/>
                    <a:pt x="1656" y="1906"/>
                    <a:pt x="1593" y="1531"/>
                  </a:cubicBezTo>
                  <a:cubicBezTo>
                    <a:pt x="1531" y="1094"/>
                    <a:pt x="1187" y="969"/>
                    <a:pt x="875" y="1000"/>
                  </a:cubicBezTo>
                  <a:cubicBezTo>
                    <a:pt x="562" y="1063"/>
                    <a:pt x="375" y="1219"/>
                    <a:pt x="187" y="1406"/>
                  </a:cubicBezTo>
                  <a:cubicBezTo>
                    <a:pt x="125" y="1344"/>
                    <a:pt x="125" y="1344"/>
                    <a:pt x="125" y="1344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62" y="438"/>
                    <a:pt x="62" y="438"/>
                    <a:pt x="62" y="438"/>
                  </a:cubicBezTo>
                  <a:cubicBezTo>
                    <a:pt x="375" y="250"/>
                    <a:pt x="625" y="125"/>
                    <a:pt x="1093" y="63"/>
                  </a:cubicBezTo>
                  <a:cubicBezTo>
                    <a:pt x="1375" y="0"/>
                    <a:pt x="1687" y="0"/>
                    <a:pt x="1968" y="63"/>
                  </a:cubicBezTo>
                  <a:cubicBezTo>
                    <a:pt x="2406" y="188"/>
                    <a:pt x="2718" y="563"/>
                    <a:pt x="2781" y="1063"/>
                  </a:cubicBezTo>
                  <a:cubicBezTo>
                    <a:pt x="2843" y="1438"/>
                    <a:pt x="2750" y="1750"/>
                    <a:pt x="2656" y="2031"/>
                  </a:cubicBezTo>
                  <a:cubicBezTo>
                    <a:pt x="2593" y="2156"/>
                    <a:pt x="2562" y="2188"/>
                    <a:pt x="2374" y="2563"/>
                  </a:cubicBezTo>
                  <a:cubicBezTo>
                    <a:pt x="2250" y="2750"/>
                    <a:pt x="2250" y="2750"/>
                    <a:pt x="2250" y="2750"/>
                  </a:cubicBezTo>
                  <a:cubicBezTo>
                    <a:pt x="2156" y="2938"/>
                    <a:pt x="2156" y="2969"/>
                    <a:pt x="2156" y="3156"/>
                  </a:cubicBezTo>
                  <a:lnTo>
                    <a:pt x="2156" y="3219"/>
                  </a:lnTo>
                  <a:close/>
                  <a:moveTo>
                    <a:pt x="2281" y="3688"/>
                  </a:moveTo>
                  <a:lnTo>
                    <a:pt x="2281" y="3688"/>
                  </a:lnTo>
                  <a:cubicBezTo>
                    <a:pt x="2406" y="4718"/>
                    <a:pt x="2406" y="4718"/>
                    <a:pt x="2406" y="4718"/>
                  </a:cubicBezTo>
                  <a:cubicBezTo>
                    <a:pt x="2406" y="4749"/>
                    <a:pt x="2406" y="4749"/>
                    <a:pt x="2406" y="4749"/>
                  </a:cubicBezTo>
                  <a:cubicBezTo>
                    <a:pt x="1250" y="4937"/>
                    <a:pt x="1250" y="4937"/>
                    <a:pt x="1250" y="4937"/>
                  </a:cubicBezTo>
                  <a:cubicBezTo>
                    <a:pt x="1187" y="4905"/>
                    <a:pt x="1187" y="4905"/>
                    <a:pt x="1187" y="4905"/>
                  </a:cubicBezTo>
                  <a:cubicBezTo>
                    <a:pt x="1062" y="3906"/>
                    <a:pt x="1062" y="3906"/>
                    <a:pt x="1062" y="3906"/>
                  </a:cubicBezTo>
                  <a:cubicBezTo>
                    <a:pt x="1093" y="3875"/>
                    <a:pt x="1093" y="3875"/>
                    <a:pt x="1093" y="3875"/>
                  </a:cubicBezTo>
                  <a:cubicBezTo>
                    <a:pt x="1250" y="3844"/>
                    <a:pt x="1406" y="3813"/>
                    <a:pt x="1562" y="3813"/>
                  </a:cubicBezTo>
                  <a:cubicBezTo>
                    <a:pt x="1687" y="3781"/>
                    <a:pt x="1687" y="3781"/>
                    <a:pt x="1687" y="3781"/>
                  </a:cubicBezTo>
                  <a:cubicBezTo>
                    <a:pt x="1875" y="3750"/>
                    <a:pt x="2062" y="3719"/>
                    <a:pt x="2250" y="3688"/>
                  </a:cubicBezTo>
                  <a:lnTo>
                    <a:pt x="2281" y="36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1" name="Freeform 5"/>
            <p:cNvSpPr>
              <a:spLocks noChangeArrowheads="1"/>
            </p:cNvSpPr>
            <p:nvPr/>
          </p:nvSpPr>
          <p:spPr bwMode="auto">
            <a:xfrm>
              <a:off x="5570538" y="2698750"/>
              <a:ext cx="2779712" cy="2014538"/>
            </a:xfrm>
            <a:custGeom>
              <a:avLst/>
              <a:gdLst>
                <a:gd name="T0" fmla="*/ 1875 w 7720"/>
                <a:gd name="T1" fmla="*/ 5468 h 5594"/>
                <a:gd name="T2" fmla="*/ 1875 w 7720"/>
                <a:gd name="T3" fmla="*/ 5468 h 5594"/>
                <a:gd name="T4" fmla="*/ 1875 w 7720"/>
                <a:gd name="T5" fmla="*/ 5499 h 5594"/>
                <a:gd name="T6" fmla="*/ 1875 w 7720"/>
                <a:gd name="T7" fmla="*/ 5468 h 5594"/>
                <a:gd name="T8" fmla="*/ 7625 w 7720"/>
                <a:gd name="T9" fmla="*/ 188 h 5594"/>
                <a:gd name="T10" fmla="*/ 7625 w 7720"/>
                <a:gd name="T11" fmla="*/ 188 h 5594"/>
                <a:gd name="T12" fmla="*/ 7187 w 7720"/>
                <a:gd name="T13" fmla="*/ 94 h 5594"/>
                <a:gd name="T14" fmla="*/ 2187 w 7720"/>
                <a:gd name="T15" fmla="*/ 3281 h 5594"/>
                <a:gd name="T16" fmla="*/ 500 w 7720"/>
                <a:gd name="T17" fmla="*/ 2313 h 5594"/>
                <a:gd name="T18" fmla="*/ 125 w 7720"/>
                <a:gd name="T19" fmla="*/ 2344 h 5594"/>
                <a:gd name="T20" fmla="*/ 62 w 7720"/>
                <a:gd name="T21" fmla="*/ 2750 h 5594"/>
                <a:gd name="T22" fmla="*/ 1625 w 7720"/>
                <a:gd name="T23" fmla="*/ 5437 h 5594"/>
                <a:gd name="T24" fmla="*/ 1844 w 7720"/>
                <a:gd name="T25" fmla="*/ 5593 h 5594"/>
                <a:gd name="T26" fmla="*/ 1875 w 7720"/>
                <a:gd name="T27" fmla="*/ 5593 h 5594"/>
                <a:gd name="T28" fmla="*/ 2125 w 7720"/>
                <a:gd name="T29" fmla="*/ 5499 h 5594"/>
                <a:gd name="T30" fmla="*/ 7594 w 7720"/>
                <a:gd name="T31" fmla="*/ 625 h 5594"/>
                <a:gd name="T32" fmla="*/ 7625 w 7720"/>
                <a:gd name="T33" fmla="*/ 188 h 5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20" h="5594">
                  <a:moveTo>
                    <a:pt x="1875" y="5468"/>
                  </a:moveTo>
                  <a:lnTo>
                    <a:pt x="1875" y="5468"/>
                  </a:lnTo>
                  <a:cubicBezTo>
                    <a:pt x="1875" y="5499"/>
                    <a:pt x="1875" y="5499"/>
                    <a:pt x="1875" y="5499"/>
                  </a:cubicBezTo>
                  <a:lnTo>
                    <a:pt x="1875" y="5468"/>
                  </a:lnTo>
                  <a:close/>
                  <a:moveTo>
                    <a:pt x="7625" y="188"/>
                  </a:moveTo>
                  <a:lnTo>
                    <a:pt x="7625" y="188"/>
                  </a:lnTo>
                  <a:cubicBezTo>
                    <a:pt x="7531" y="63"/>
                    <a:pt x="7344" y="0"/>
                    <a:pt x="7187" y="94"/>
                  </a:cubicBezTo>
                  <a:cubicBezTo>
                    <a:pt x="2187" y="3281"/>
                    <a:pt x="2187" y="3281"/>
                    <a:pt x="2187" y="3281"/>
                  </a:cubicBezTo>
                  <a:cubicBezTo>
                    <a:pt x="500" y="2313"/>
                    <a:pt x="500" y="2313"/>
                    <a:pt x="500" y="2313"/>
                  </a:cubicBezTo>
                  <a:cubicBezTo>
                    <a:pt x="375" y="2219"/>
                    <a:pt x="219" y="2250"/>
                    <a:pt x="125" y="2344"/>
                  </a:cubicBezTo>
                  <a:cubicBezTo>
                    <a:pt x="0" y="2469"/>
                    <a:pt x="0" y="2625"/>
                    <a:pt x="62" y="2750"/>
                  </a:cubicBezTo>
                  <a:cubicBezTo>
                    <a:pt x="1625" y="5437"/>
                    <a:pt x="1625" y="5437"/>
                    <a:pt x="1625" y="5437"/>
                  </a:cubicBezTo>
                  <a:cubicBezTo>
                    <a:pt x="1656" y="5530"/>
                    <a:pt x="1750" y="5562"/>
                    <a:pt x="1844" y="5593"/>
                  </a:cubicBezTo>
                  <a:cubicBezTo>
                    <a:pt x="1875" y="5593"/>
                    <a:pt x="1875" y="5593"/>
                    <a:pt x="1875" y="5593"/>
                  </a:cubicBezTo>
                  <a:cubicBezTo>
                    <a:pt x="1969" y="5593"/>
                    <a:pt x="2062" y="5562"/>
                    <a:pt x="2125" y="5499"/>
                  </a:cubicBezTo>
                  <a:cubicBezTo>
                    <a:pt x="7594" y="625"/>
                    <a:pt x="7594" y="625"/>
                    <a:pt x="7594" y="625"/>
                  </a:cubicBezTo>
                  <a:cubicBezTo>
                    <a:pt x="7719" y="500"/>
                    <a:pt x="7719" y="313"/>
                    <a:pt x="7625" y="18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92" name="Rectangle 91"/>
          <p:cNvSpPr/>
          <p:nvPr/>
        </p:nvSpPr>
        <p:spPr>
          <a:xfrm>
            <a:off x="6038925" y="3773441"/>
            <a:ext cx="2678995" cy="1850403"/>
          </a:xfrm>
          <a:prstGeom prst="rect">
            <a:avLst/>
          </a:prstGeom>
          <a:solidFill>
            <a:srgbClr val="1F497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3" name="TextBox 65"/>
          <p:cNvSpPr txBox="1"/>
          <p:nvPr/>
        </p:nvSpPr>
        <p:spPr>
          <a:xfrm>
            <a:off x="4439289" y="3989980"/>
            <a:ext cx="1404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Arial"/>
                <a:cs typeface="Arial"/>
              </a:rPr>
              <a:t>Nombre</a:t>
            </a: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 de</a:t>
            </a:r>
            <a:b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dirty="0" err="1" smtClean="0">
                <a:solidFill>
                  <a:srgbClr val="FFFFFF"/>
                </a:solidFill>
                <a:latin typeface="Arial"/>
                <a:cs typeface="Arial"/>
              </a:rPr>
              <a:t>réclamations</a:t>
            </a: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4" name="TextBox 67"/>
          <p:cNvSpPr txBox="1"/>
          <p:nvPr/>
        </p:nvSpPr>
        <p:spPr>
          <a:xfrm>
            <a:off x="544174" y="4769393"/>
            <a:ext cx="2306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  <a:latin typeface="Arial"/>
                <a:cs typeface="Arial"/>
              </a:rPr>
              <a:t>Taux de demandes</a:t>
            </a:r>
            <a:br>
              <a:rPr lang="fr-FR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dirty="0" smtClean="0">
                <a:solidFill>
                  <a:srgbClr val="FFFFFF"/>
                </a:solidFill>
                <a:latin typeface="Arial"/>
                <a:cs typeface="Arial"/>
              </a:rPr>
              <a:t>traitées en direct*</a:t>
            </a:r>
            <a:endParaRPr lang="fr-FR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5" name="TX_dde_direct_MM"/>
          <p:cNvSpPr txBox="1"/>
          <p:nvPr/>
        </p:nvSpPr>
        <p:spPr>
          <a:xfrm>
            <a:off x="1556505" y="3969060"/>
            <a:ext cx="16113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900" b="1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90,85%</a:t>
            </a:r>
            <a:endParaRPr lang="en-US" sz="3900" b="1" dirty="0">
              <a:solidFill>
                <a:srgbClr val="FFFFF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99" name="Freeform 1"/>
          <p:cNvSpPr>
            <a:spLocks noChangeArrowheads="1"/>
          </p:cNvSpPr>
          <p:nvPr/>
        </p:nvSpPr>
        <p:spPr bwMode="auto">
          <a:xfrm flipH="1">
            <a:off x="6321001" y="3974327"/>
            <a:ext cx="600812" cy="684084"/>
          </a:xfrm>
          <a:custGeom>
            <a:avLst/>
            <a:gdLst>
              <a:gd name="T0" fmla="*/ 4787 w 18484"/>
              <a:gd name="T1" fmla="*/ 17331 h 21046"/>
              <a:gd name="T2" fmla="*/ 8242 w 18484"/>
              <a:gd name="T3" fmla="*/ 15418 h 21046"/>
              <a:gd name="T4" fmla="*/ 8488 w 18484"/>
              <a:gd name="T5" fmla="*/ 15196 h 21046"/>
              <a:gd name="T6" fmla="*/ 8729 w 18484"/>
              <a:gd name="T7" fmla="*/ 14967 h 21046"/>
              <a:gd name="T8" fmla="*/ 8966 w 18484"/>
              <a:gd name="T9" fmla="*/ 14731 h 21046"/>
              <a:gd name="T10" fmla="*/ 9198 w 18484"/>
              <a:gd name="T11" fmla="*/ 14488 h 21046"/>
              <a:gd name="T12" fmla="*/ 11622 w 18484"/>
              <a:gd name="T13" fmla="*/ 15058 h 21046"/>
              <a:gd name="T14" fmla="*/ 13632 w 18484"/>
              <a:gd name="T15" fmla="*/ 8856 h 21046"/>
              <a:gd name="T16" fmla="*/ 13869 w 18484"/>
              <a:gd name="T17" fmla="*/ 6697 h 21046"/>
              <a:gd name="T18" fmla="*/ 14641 w 18484"/>
              <a:gd name="T19" fmla="*/ 3099 h 21046"/>
              <a:gd name="T20" fmla="*/ 15117 w 18484"/>
              <a:gd name="T21" fmla="*/ 898 h 21046"/>
              <a:gd name="T22" fmla="*/ 13214 w 18484"/>
              <a:gd name="T23" fmla="*/ 225 h 21046"/>
              <a:gd name="T24" fmla="*/ 13064 w 18484"/>
              <a:gd name="T25" fmla="*/ 917 h 21046"/>
              <a:gd name="T26" fmla="*/ 12470 w 18484"/>
              <a:gd name="T27" fmla="*/ 3687 h 21046"/>
              <a:gd name="T28" fmla="*/ 11347 w 18484"/>
              <a:gd name="T29" fmla="*/ 8112 h 21046"/>
              <a:gd name="T30" fmla="*/ 8575 w 18484"/>
              <a:gd name="T31" fmla="*/ 9753 h 21046"/>
              <a:gd name="T32" fmla="*/ 8482 w 18484"/>
              <a:gd name="T33" fmla="*/ 13795 h 21046"/>
              <a:gd name="T34" fmla="*/ 7177 w 18484"/>
              <a:gd name="T35" fmla="*/ 14993 h 21046"/>
              <a:gd name="T36" fmla="*/ 2785 w 18484"/>
              <a:gd name="T37" fmla="*/ 16306 h 21046"/>
              <a:gd name="T38" fmla="*/ 52 w 18484"/>
              <a:gd name="T39" fmla="*/ 16891 h 21046"/>
              <a:gd name="T40" fmla="*/ 2679 w 18484"/>
              <a:gd name="T41" fmla="*/ 17784 h 21046"/>
              <a:gd name="T42" fmla="*/ 4787 w 18484"/>
              <a:gd name="T43" fmla="*/ 17331 h 21046"/>
              <a:gd name="T44" fmla="*/ 3963 w 18484"/>
              <a:gd name="T45" fmla="*/ 9588 h 21046"/>
              <a:gd name="T46" fmla="*/ 5404 w 18484"/>
              <a:gd name="T47" fmla="*/ 9588 h 21046"/>
              <a:gd name="T48" fmla="*/ 3963 w 18484"/>
              <a:gd name="T49" fmla="*/ 9588 h 21046"/>
              <a:gd name="T50" fmla="*/ 767 w 18484"/>
              <a:gd name="T51" fmla="*/ 12548 h 21046"/>
              <a:gd name="T52" fmla="*/ 2389 w 18484"/>
              <a:gd name="T53" fmla="*/ 8134 h 21046"/>
              <a:gd name="T54" fmla="*/ 10387 w 18484"/>
              <a:gd name="T55" fmla="*/ 168 h 21046"/>
              <a:gd name="T56" fmla="*/ 12546 w 18484"/>
              <a:gd name="T57" fmla="*/ 809 h 21046"/>
              <a:gd name="T58" fmla="*/ 11953 w 18484"/>
              <a:gd name="T59" fmla="*/ 3577 h 21046"/>
              <a:gd name="T60" fmla="*/ 11081 w 18484"/>
              <a:gd name="T61" fmla="*/ 7613 h 21046"/>
              <a:gd name="T62" fmla="*/ 9349 w 18484"/>
              <a:gd name="T63" fmla="*/ 8211 h 21046"/>
              <a:gd name="T64" fmla="*/ 8019 w 18484"/>
              <a:gd name="T65" fmla="*/ 13512 h 21046"/>
              <a:gd name="T66" fmla="*/ 3232 w 18484"/>
              <a:gd name="T67" fmla="*/ 16015 h 21046"/>
              <a:gd name="T68" fmla="*/ 2390 w 18484"/>
              <a:gd name="T69" fmla="*/ 13973 h 21046"/>
              <a:gd name="T70" fmla="*/ 767 w 18484"/>
              <a:gd name="T71" fmla="*/ 12548 h 21046"/>
              <a:gd name="T72" fmla="*/ 18342 w 18484"/>
              <a:gd name="T73" fmla="*/ 8123 h 21046"/>
              <a:gd name="T74" fmla="*/ 15762 w 18484"/>
              <a:gd name="T75" fmla="*/ 18850 h 21046"/>
              <a:gd name="T76" fmla="*/ 6927 w 18484"/>
              <a:gd name="T77" fmla="*/ 20990 h 21046"/>
              <a:gd name="T78" fmla="*/ 6358 w 18484"/>
              <a:gd name="T79" fmla="*/ 20555 h 21046"/>
              <a:gd name="T80" fmla="*/ 6356 w 18484"/>
              <a:gd name="T81" fmla="*/ 18242 h 21046"/>
              <a:gd name="T82" fmla="*/ 3017 w 18484"/>
              <a:gd name="T83" fmla="*/ 18214 h 21046"/>
              <a:gd name="T84" fmla="*/ 4923 w 18484"/>
              <a:gd name="T85" fmla="*/ 17844 h 21046"/>
              <a:gd name="T86" fmla="*/ 9441 w 18484"/>
              <a:gd name="T87" fmla="*/ 15001 h 21046"/>
              <a:gd name="T88" fmla="*/ 11625 w 18484"/>
              <a:gd name="T89" fmla="*/ 15586 h 21046"/>
              <a:gd name="T90" fmla="*/ 13423 w 18484"/>
              <a:gd name="T91" fmla="*/ 15090 h 21046"/>
              <a:gd name="T92" fmla="*/ 15496 w 18484"/>
              <a:gd name="T93" fmla="*/ 11907 h 21046"/>
              <a:gd name="T94" fmla="*/ 14032 w 18484"/>
              <a:gd name="T95" fmla="*/ 8499 h 21046"/>
              <a:gd name="T96" fmla="*/ 14389 w 18484"/>
              <a:gd name="T97" fmla="*/ 6809 h 21046"/>
              <a:gd name="T98" fmla="*/ 15438 w 18484"/>
              <a:gd name="T99" fmla="*/ 1916 h 2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84" h="21046">
                <a:moveTo>
                  <a:pt x="4787" y="17331"/>
                </a:moveTo>
                <a:lnTo>
                  <a:pt x="4787" y="17331"/>
                </a:lnTo>
                <a:cubicBezTo>
                  <a:pt x="6119" y="16977"/>
                  <a:pt x="7244" y="16295"/>
                  <a:pt x="8242" y="15418"/>
                </a:cubicBezTo>
                <a:lnTo>
                  <a:pt x="8242" y="15418"/>
                </a:lnTo>
                <a:cubicBezTo>
                  <a:pt x="8242" y="15418"/>
                  <a:pt x="8242" y="15418"/>
                  <a:pt x="8243" y="15417"/>
                </a:cubicBezTo>
                <a:cubicBezTo>
                  <a:pt x="8325" y="15345"/>
                  <a:pt x="8406" y="15271"/>
                  <a:pt x="8488" y="15196"/>
                </a:cubicBezTo>
                <a:lnTo>
                  <a:pt x="8488" y="15196"/>
                </a:lnTo>
                <a:cubicBezTo>
                  <a:pt x="8569" y="15122"/>
                  <a:pt x="8650" y="15044"/>
                  <a:pt x="8729" y="14967"/>
                </a:cubicBezTo>
                <a:lnTo>
                  <a:pt x="8729" y="14967"/>
                </a:lnTo>
                <a:cubicBezTo>
                  <a:pt x="8809" y="14890"/>
                  <a:pt x="8887" y="14810"/>
                  <a:pt x="8966" y="14731"/>
                </a:cubicBezTo>
                <a:lnTo>
                  <a:pt x="8966" y="14731"/>
                </a:lnTo>
                <a:cubicBezTo>
                  <a:pt x="9044" y="14651"/>
                  <a:pt x="9121" y="14570"/>
                  <a:pt x="9198" y="14488"/>
                </a:cubicBezTo>
                <a:cubicBezTo>
                  <a:pt x="9318" y="14358"/>
                  <a:pt x="9394" y="14336"/>
                  <a:pt x="9541" y="14437"/>
                </a:cubicBezTo>
                <a:cubicBezTo>
                  <a:pt x="10140" y="14847"/>
                  <a:pt x="10808" y="15049"/>
                  <a:pt x="11622" y="15058"/>
                </a:cubicBezTo>
                <a:cubicBezTo>
                  <a:pt x="12109" y="15041"/>
                  <a:pt x="12660" y="14909"/>
                  <a:pt x="13163" y="14629"/>
                </a:cubicBezTo>
                <a:cubicBezTo>
                  <a:pt x="15369" y="13396"/>
                  <a:pt x="15608" y="10424"/>
                  <a:pt x="13632" y="8856"/>
                </a:cubicBezTo>
                <a:cubicBezTo>
                  <a:pt x="13498" y="8750"/>
                  <a:pt x="13454" y="8651"/>
                  <a:pt x="13494" y="8480"/>
                </a:cubicBezTo>
                <a:cubicBezTo>
                  <a:pt x="13627" y="7888"/>
                  <a:pt x="13742" y="7292"/>
                  <a:pt x="13869" y="6697"/>
                </a:cubicBezTo>
                <a:cubicBezTo>
                  <a:pt x="14096" y="5642"/>
                  <a:pt x="14321" y="4587"/>
                  <a:pt x="14548" y="3532"/>
                </a:cubicBezTo>
                <a:cubicBezTo>
                  <a:pt x="14578" y="3388"/>
                  <a:pt x="14609" y="3244"/>
                  <a:pt x="14641" y="3099"/>
                </a:cubicBezTo>
                <a:cubicBezTo>
                  <a:pt x="14642" y="3101"/>
                  <a:pt x="14642" y="3101"/>
                  <a:pt x="14642" y="3101"/>
                </a:cubicBezTo>
                <a:cubicBezTo>
                  <a:pt x="14800" y="2366"/>
                  <a:pt x="14958" y="1632"/>
                  <a:pt x="15117" y="898"/>
                </a:cubicBezTo>
                <a:cubicBezTo>
                  <a:pt x="14576" y="528"/>
                  <a:pt x="13986" y="225"/>
                  <a:pt x="13359" y="0"/>
                </a:cubicBezTo>
                <a:cubicBezTo>
                  <a:pt x="13281" y="31"/>
                  <a:pt x="13240" y="103"/>
                  <a:pt x="13214" y="225"/>
                </a:cubicBezTo>
                <a:cubicBezTo>
                  <a:pt x="13170" y="435"/>
                  <a:pt x="13125" y="645"/>
                  <a:pt x="13080" y="853"/>
                </a:cubicBezTo>
                <a:cubicBezTo>
                  <a:pt x="13074" y="873"/>
                  <a:pt x="13068" y="894"/>
                  <a:pt x="13064" y="917"/>
                </a:cubicBezTo>
                <a:cubicBezTo>
                  <a:pt x="12896" y="1712"/>
                  <a:pt x="12723" y="2509"/>
                  <a:pt x="12553" y="3304"/>
                </a:cubicBezTo>
                <a:cubicBezTo>
                  <a:pt x="12525" y="3431"/>
                  <a:pt x="12498" y="3559"/>
                  <a:pt x="12470" y="3687"/>
                </a:cubicBezTo>
                <a:cubicBezTo>
                  <a:pt x="12172" y="5092"/>
                  <a:pt x="11873" y="6498"/>
                  <a:pt x="11576" y="7904"/>
                </a:cubicBezTo>
                <a:cubicBezTo>
                  <a:pt x="11549" y="8037"/>
                  <a:pt x="11486" y="8106"/>
                  <a:pt x="11347" y="8112"/>
                </a:cubicBezTo>
                <a:cubicBezTo>
                  <a:pt x="11257" y="8116"/>
                  <a:pt x="11168" y="8136"/>
                  <a:pt x="11078" y="8149"/>
                </a:cubicBezTo>
                <a:cubicBezTo>
                  <a:pt x="9994" y="8297"/>
                  <a:pt x="9142" y="8823"/>
                  <a:pt x="8575" y="9753"/>
                </a:cubicBezTo>
                <a:cubicBezTo>
                  <a:pt x="7855" y="10933"/>
                  <a:pt x="7848" y="12147"/>
                  <a:pt x="8535" y="13350"/>
                </a:cubicBezTo>
                <a:cubicBezTo>
                  <a:pt x="8640" y="13536"/>
                  <a:pt x="8630" y="13647"/>
                  <a:pt x="8482" y="13795"/>
                </a:cubicBezTo>
                <a:cubicBezTo>
                  <a:pt x="8069" y="14208"/>
                  <a:pt x="7659" y="14620"/>
                  <a:pt x="7197" y="14979"/>
                </a:cubicBezTo>
                <a:cubicBezTo>
                  <a:pt x="7191" y="14984"/>
                  <a:pt x="7184" y="14988"/>
                  <a:pt x="7177" y="14993"/>
                </a:cubicBezTo>
                <a:cubicBezTo>
                  <a:pt x="6000" y="15904"/>
                  <a:pt x="4701" y="16501"/>
                  <a:pt x="3183" y="16543"/>
                </a:cubicBezTo>
                <a:cubicBezTo>
                  <a:pt x="2987" y="16550"/>
                  <a:pt x="2875" y="16496"/>
                  <a:pt x="2785" y="16306"/>
                </a:cubicBezTo>
                <a:cubicBezTo>
                  <a:pt x="2503" y="15717"/>
                  <a:pt x="1865" y="15418"/>
                  <a:pt x="1225" y="15545"/>
                </a:cubicBezTo>
                <a:cubicBezTo>
                  <a:pt x="571" y="15674"/>
                  <a:pt x="115" y="16196"/>
                  <a:pt x="52" y="16891"/>
                </a:cubicBezTo>
                <a:cubicBezTo>
                  <a:pt x="0" y="17454"/>
                  <a:pt x="422" y="18096"/>
                  <a:pt x="978" y="18303"/>
                </a:cubicBezTo>
                <a:cubicBezTo>
                  <a:pt x="1613" y="18540"/>
                  <a:pt x="2298" y="18338"/>
                  <a:pt x="2679" y="17784"/>
                </a:cubicBezTo>
                <a:cubicBezTo>
                  <a:pt x="2784" y="17629"/>
                  <a:pt x="2901" y="17572"/>
                  <a:pt x="3085" y="17572"/>
                </a:cubicBezTo>
                <a:cubicBezTo>
                  <a:pt x="3663" y="17574"/>
                  <a:pt x="4231" y="17480"/>
                  <a:pt x="4787" y="17331"/>
                </a:cubicBezTo>
                <a:close/>
                <a:moveTo>
                  <a:pt x="3963" y="9588"/>
                </a:moveTo>
                <a:lnTo>
                  <a:pt x="3963" y="9588"/>
                </a:lnTo>
                <a:cubicBezTo>
                  <a:pt x="3963" y="9986"/>
                  <a:pt x="4286" y="10308"/>
                  <a:pt x="4684" y="10308"/>
                </a:cubicBezTo>
                <a:cubicBezTo>
                  <a:pt x="5081" y="10308"/>
                  <a:pt x="5404" y="9986"/>
                  <a:pt x="5404" y="9588"/>
                </a:cubicBezTo>
                <a:cubicBezTo>
                  <a:pt x="5404" y="9190"/>
                  <a:pt x="5081" y="8868"/>
                  <a:pt x="4684" y="8868"/>
                </a:cubicBezTo>
                <a:cubicBezTo>
                  <a:pt x="4286" y="8868"/>
                  <a:pt x="3963" y="9191"/>
                  <a:pt x="3963" y="9588"/>
                </a:cubicBezTo>
                <a:close/>
                <a:moveTo>
                  <a:pt x="767" y="12548"/>
                </a:moveTo>
                <a:lnTo>
                  <a:pt x="767" y="12548"/>
                </a:lnTo>
                <a:cubicBezTo>
                  <a:pt x="2389" y="9454"/>
                  <a:pt x="2389" y="9454"/>
                  <a:pt x="2389" y="9454"/>
                </a:cubicBezTo>
                <a:cubicBezTo>
                  <a:pt x="2389" y="8134"/>
                  <a:pt x="2389" y="8134"/>
                  <a:pt x="2389" y="8134"/>
                </a:cubicBezTo>
                <a:cubicBezTo>
                  <a:pt x="2389" y="4942"/>
                  <a:pt x="4272" y="2190"/>
                  <a:pt x="6989" y="929"/>
                </a:cubicBezTo>
                <a:cubicBezTo>
                  <a:pt x="8020" y="440"/>
                  <a:pt x="9173" y="168"/>
                  <a:pt x="10387" y="168"/>
                </a:cubicBezTo>
                <a:cubicBezTo>
                  <a:pt x="11173" y="168"/>
                  <a:pt x="11888" y="267"/>
                  <a:pt x="12615" y="478"/>
                </a:cubicBezTo>
                <a:cubicBezTo>
                  <a:pt x="12574" y="680"/>
                  <a:pt x="12574" y="680"/>
                  <a:pt x="12546" y="809"/>
                </a:cubicBezTo>
                <a:cubicBezTo>
                  <a:pt x="12429" y="1361"/>
                  <a:pt x="12308" y="1923"/>
                  <a:pt x="12191" y="2467"/>
                </a:cubicBezTo>
                <a:cubicBezTo>
                  <a:pt x="12111" y="2838"/>
                  <a:pt x="12031" y="3208"/>
                  <a:pt x="11953" y="3577"/>
                </a:cubicBezTo>
                <a:cubicBezTo>
                  <a:pt x="11639" y="5048"/>
                  <a:pt x="11358" y="6370"/>
                  <a:pt x="11097" y="7611"/>
                </a:cubicBezTo>
                <a:cubicBezTo>
                  <a:pt x="11091" y="7612"/>
                  <a:pt x="11086" y="7613"/>
                  <a:pt x="11081" y="7613"/>
                </a:cubicBezTo>
                <a:cubicBezTo>
                  <a:pt x="11056" y="7617"/>
                  <a:pt x="11032" y="7621"/>
                  <a:pt x="11008" y="7625"/>
                </a:cubicBezTo>
                <a:cubicBezTo>
                  <a:pt x="10387" y="7709"/>
                  <a:pt x="9830" y="7907"/>
                  <a:pt x="9349" y="8211"/>
                </a:cubicBezTo>
                <a:cubicBezTo>
                  <a:pt x="8859" y="8524"/>
                  <a:pt x="8446" y="8950"/>
                  <a:pt x="8123" y="9478"/>
                </a:cubicBezTo>
                <a:cubicBezTo>
                  <a:pt x="7330" y="10779"/>
                  <a:pt x="7294" y="12172"/>
                  <a:pt x="8019" y="13512"/>
                </a:cubicBezTo>
                <a:cubicBezTo>
                  <a:pt x="7639" y="13891"/>
                  <a:pt x="7277" y="14249"/>
                  <a:pt x="6874" y="14563"/>
                </a:cubicBezTo>
                <a:cubicBezTo>
                  <a:pt x="5681" y="15490"/>
                  <a:pt x="4490" y="15965"/>
                  <a:pt x="3232" y="16015"/>
                </a:cubicBezTo>
                <a:cubicBezTo>
                  <a:pt x="3040" y="15651"/>
                  <a:pt x="2745" y="15367"/>
                  <a:pt x="2390" y="15191"/>
                </a:cubicBezTo>
                <a:cubicBezTo>
                  <a:pt x="2390" y="13973"/>
                  <a:pt x="2390" y="13973"/>
                  <a:pt x="2390" y="13973"/>
                </a:cubicBezTo>
                <a:cubicBezTo>
                  <a:pt x="1627" y="13973"/>
                  <a:pt x="1627" y="13973"/>
                  <a:pt x="1627" y="13973"/>
                </a:cubicBezTo>
                <a:cubicBezTo>
                  <a:pt x="744" y="13970"/>
                  <a:pt x="358" y="13330"/>
                  <a:pt x="767" y="12548"/>
                </a:cubicBezTo>
                <a:close/>
                <a:moveTo>
                  <a:pt x="18342" y="8123"/>
                </a:moveTo>
                <a:lnTo>
                  <a:pt x="18342" y="8123"/>
                </a:lnTo>
                <a:cubicBezTo>
                  <a:pt x="18144" y="11646"/>
                  <a:pt x="15754" y="12629"/>
                  <a:pt x="15762" y="15507"/>
                </a:cubicBezTo>
                <a:cubicBezTo>
                  <a:pt x="15762" y="18850"/>
                  <a:pt x="15762" y="18850"/>
                  <a:pt x="15762" y="18850"/>
                </a:cubicBezTo>
                <a:cubicBezTo>
                  <a:pt x="15762" y="19166"/>
                  <a:pt x="15507" y="19470"/>
                  <a:pt x="15196" y="19525"/>
                </a:cubicBezTo>
                <a:cubicBezTo>
                  <a:pt x="6927" y="20990"/>
                  <a:pt x="6927" y="20990"/>
                  <a:pt x="6927" y="20990"/>
                </a:cubicBezTo>
                <a:cubicBezTo>
                  <a:pt x="6621" y="21045"/>
                  <a:pt x="6370" y="20848"/>
                  <a:pt x="6360" y="20555"/>
                </a:cubicBezTo>
                <a:cubicBezTo>
                  <a:pt x="6358" y="20555"/>
                  <a:pt x="6358" y="20555"/>
                  <a:pt x="6358" y="20555"/>
                </a:cubicBezTo>
                <a:cubicBezTo>
                  <a:pt x="6358" y="20536"/>
                  <a:pt x="6358" y="20536"/>
                  <a:pt x="6358" y="20536"/>
                </a:cubicBezTo>
                <a:cubicBezTo>
                  <a:pt x="6356" y="18242"/>
                  <a:pt x="6356" y="18242"/>
                  <a:pt x="6356" y="18242"/>
                </a:cubicBezTo>
                <a:cubicBezTo>
                  <a:pt x="4061" y="18582"/>
                  <a:pt x="4061" y="18582"/>
                  <a:pt x="4061" y="18582"/>
                </a:cubicBezTo>
                <a:cubicBezTo>
                  <a:pt x="3668" y="18582"/>
                  <a:pt x="3304" y="18445"/>
                  <a:pt x="3017" y="18214"/>
                </a:cubicBezTo>
                <a:cubicBezTo>
                  <a:pt x="3048" y="18177"/>
                  <a:pt x="3076" y="18140"/>
                  <a:pt x="3103" y="18103"/>
                </a:cubicBezTo>
                <a:cubicBezTo>
                  <a:pt x="3671" y="18103"/>
                  <a:pt x="4266" y="18018"/>
                  <a:pt x="4923" y="17844"/>
                </a:cubicBezTo>
                <a:cubicBezTo>
                  <a:pt x="5829" y="17602"/>
                  <a:pt x="6671" y="17217"/>
                  <a:pt x="7492" y="16666"/>
                </a:cubicBezTo>
                <a:cubicBezTo>
                  <a:pt x="8155" y="16222"/>
                  <a:pt x="8795" y="15675"/>
                  <a:pt x="9441" y="15001"/>
                </a:cubicBezTo>
                <a:cubicBezTo>
                  <a:pt x="10080" y="15385"/>
                  <a:pt x="10794" y="15578"/>
                  <a:pt x="11618" y="15586"/>
                </a:cubicBezTo>
                <a:cubicBezTo>
                  <a:pt x="11621" y="15586"/>
                  <a:pt x="11622" y="15586"/>
                  <a:pt x="11625" y="15586"/>
                </a:cubicBezTo>
                <a:cubicBezTo>
                  <a:pt x="11631" y="15586"/>
                  <a:pt x="11637" y="15586"/>
                  <a:pt x="11642" y="15586"/>
                </a:cubicBezTo>
                <a:cubicBezTo>
                  <a:pt x="12255" y="15566"/>
                  <a:pt x="12888" y="15389"/>
                  <a:pt x="13423" y="15090"/>
                </a:cubicBezTo>
                <a:cubicBezTo>
                  <a:pt x="14035" y="14747"/>
                  <a:pt x="14532" y="14282"/>
                  <a:pt x="14894" y="13708"/>
                </a:cubicBezTo>
                <a:cubicBezTo>
                  <a:pt x="15237" y="13168"/>
                  <a:pt x="15445" y="12545"/>
                  <a:pt x="15496" y="11907"/>
                </a:cubicBezTo>
                <a:cubicBezTo>
                  <a:pt x="15547" y="11271"/>
                  <a:pt x="15441" y="10623"/>
                  <a:pt x="15191" y="10037"/>
                </a:cubicBezTo>
                <a:cubicBezTo>
                  <a:pt x="14937" y="9441"/>
                  <a:pt x="14546" y="8924"/>
                  <a:pt x="14032" y="8499"/>
                </a:cubicBezTo>
                <a:cubicBezTo>
                  <a:pt x="14110" y="8153"/>
                  <a:pt x="14183" y="7805"/>
                  <a:pt x="14251" y="7467"/>
                </a:cubicBezTo>
                <a:cubicBezTo>
                  <a:pt x="14294" y="7251"/>
                  <a:pt x="14341" y="7028"/>
                  <a:pt x="14389" y="6809"/>
                </a:cubicBezTo>
                <a:cubicBezTo>
                  <a:pt x="14414" y="6688"/>
                  <a:pt x="14414" y="6688"/>
                  <a:pt x="14414" y="6688"/>
                </a:cubicBezTo>
                <a:cubicBezTo>
                  <a:pt x="14748" y="5123"/>
                  <a:pt x="15093" y="3510"/>
                  <a:pt x="15438" y="1916"/>
                </a:cubicBezTo>
                <a:cubicBezTo>
                  <a:pt x="17299" y="3374"/>
                  <a:pt x="18483" y="5616"/>
                  <a:pt x="18342" y="8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00" name="ZoneTexte 65"/>
          <p:cNvSpPr txBox="1"/>
          <p:nvPr/>
        </p:nvSpPr>
        <p:spPr>
          <a:xfrm>
            <a:off x="326364" y="5872995"/>
            <a:ext cx="45336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du                     au 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6" name="Nb_Contact_Service_Client"/>
          <p:cNvSpPr txBox="1"/>
          <p:nvPr/>
        </p:nvSpPr>
        <p:spPr>
          <a:xfrm>
            <a:off x="6626795" y="4754228"/>
            <a:ext cx="1878013" cy="769441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5400" b="1" smtClean="0">
                <a:solidFill>
                  <a:schemeClr val="bg1"/>
                </a:solidFill>
                <a:latin typeface="Arial Narrow" pitchFamily="34" charset="0"/>
              </a:rPr>
              <a:t>497</a:t>
            </a:r>
            <a:endParaRPr lang="fr-FR" sz="54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1" name="TextBox 65"/>
          <p:cNvSpPr txBox="1"/>
          <p:nvPr/>
        </p:nvSpPr>
        <p:spPr>
          <a:xfrm>
            <a:off x="7255222" y="4006805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Arial"/>
                <a:cs typeface="Arial"/>
              </a:rPr>
              <a:t>Nombre</a:t>
            </a: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</a:p>
          <a:p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de contacts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02" name="NB_Reclamations"/>
          <p:cNvSpPr/>
          <p:nvPr/>
        </p:nvSpPr>
        <p:spPr>
          <a:xfrm>
            <a:off x="3684794" y="4725144"/>
            <a:ext cx="1800000" cy="881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</a:pPr>
            <a:r>
              <a:rPr lang="fr-FR" sz="5700" b="1" smtClean="0">
                <a:solidFill>
                  <a:schemeClr val="bg1"/>
                </a:solidFill>
                <a:latin typeface="Arial Narrow" pitchFamily="34" charset="0"/>
                <a:ea typeface="+mn-ea"/>
                <a:cs typeface="Arial" pitchFamily="34" charset="0"/>
              </a:rPr>
              <a:t>1</a:t>
            </a:r>
            <a:endParaRPr lang="fr-FR" sz="5700" b="1" dirty="0" smtClean="0">
              <a:solidFill>
                <a:schemeClr val="bg1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71" name="ZoneTexte 70"/>
          <p:cNvSpPr txBox="1"/>
          <p:nvPr/>
        </p:nvSpPr>
        <p:spPr>
          <a:xfrm>
            <a:off x="326363" y="6201308"/>
            <a:ext cx="5913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rgbClr val="A6A6A6"/>
                </a:solidFill>
              </a:rPr>
              <a:t>*Indicateurs Groupe Malakoff Médéric au titre de l’année 2015</a:t>
            </a:r>
            <a:endParaRPr lang="fr-FR" sz="1200" dirty="0">
              <a:solidFill>
                <a:srgbClr val="A6A6A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numéro de diapositive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14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VOTRE ENTREPRISE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Périmètre</a:t>
            </a:r>
          </a:p>
        </p:txBody>
      </p:sp>
      <p:cxnSp>
        <p:nvCxnSpPr>
          <p:cNvPr id="20" name="Straight Connector 23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ZoneTexte 21"/>
          <p:cNvSpPr txBox="1"/>
          <p:nvPr/>
        </p:nvSpPr>
        <p:spPr>
          <a:xfrm>
            <a:off x="449056" y="3544138"/>
            <a:ext cx="3706384" cy="1652471"/>
          </a:xfrm>
          <a:prstGeom prst="rect">
            <a:avLst/>
          </a:prstGeom>
          <a:solidFill>
            <a:srgbClr val="5989BD"/>
          </a:solidFill>
          <a:ln w="12700"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rgbClr val="28B7E4">
                  <a:lumMod val="60000"/>
                  <a:lumOff val="4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771800" y="4500809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Contrat(s)   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49056" y="1924252"/>
            <a:ext cx="3706384" cy="1509827"/>
          </a:xfrm>
          <a:prstGeom prst="rect">
            <a:avLst/>
          </a:prstGeom>
          <a:noFill/>
          <a:ln w="127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6" name="RS_Siren_Chef_File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40793784"/>
              </p:ext>
            </p:extLst>
          </p:nvPr>
        </p:nvGraphicFramePr>
        <p:xfrm>
          <a:off x="449056" y="1924252"/>
          <a:ext cx="3706384" cy="150982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129425"/>
                <a:gridCol w="2576959"/>
              </a:tblGrid>
              <a:tr h="78773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00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RAISON SOCIALE  </a:t>
                      </a:r>
                      <a:endParaRPr lang="fr-FR" sz="1000" b="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94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smtClean="0">
                          <a:solidFill>
                            <a:srgbClr val="7F7F7F"/>
                          </a:solidFill>
                          <a:latin typeface="Arial"/>
                          <a:cs typeface="Arial"/>
                        </a:rPr>
                        <a:t>ATOUT FRANCE AGENCE FRANCAISE DE DEVELOPPEMENT TOURISTIQUE</a:t>
                      </a:r>
                      <a:endParaRPr lang="fr-FR" sz="1000" dirty="0">
                        <a:solidFill>
                          <a:srgbClr val="7F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2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00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SIREN </a:t>
                      </a:r>
                      <a:endParaRPr lang="fr-FR" sz="1000" b="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94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000" smtClean="0">
                          <a:solidFill>
                            <a:srgbClr val="7F7F7F"/>
                          </a:solidFill>
                          <a:latin typeface="Arial"/>
                          <a:cs typeface="Arial"/>
                        </a:rPr>
                        <a:t>340709211</a:t>
                      </a:r>
                      <a:endParaRPr lang="fr-FR" sz="1000" dirty="0">
                        <a:solidFill>
                          <a:srgbClr val="7F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7" name="Group 4"/>
          <p:cNvGrpSpPr/>
          <p:nvPr/>
        </p:nvGrpSpPr>
        <p:grpSpPr>
          <a:xfrm>
            <a:off x="4711631" y="1924253"/>
            <a:ext cx="4109629" cy="3272356"/>
            <a:chOff x="4978332" y="1924253"/>
            <a:chExt cx="3630756" cy="2891046"/>
          </a:xfrm>
        </p:grpSpPr>
        <p:sp>
          <p:nvSpPr>
            <p:cNvPr id="28" name="ZoneTexte 21"/>
            <p:cNvSpPr txBox="1"/>
            <p:nvPr/>
          </p:nvSpPr>
          <p:spPr>
            <a:xfrm rot="10800000">
              <a:off x="7556669" y="2888884"/>
              <a:ext cx="1052419" cy="945093"/>
            </a:xfrm>
            <a:custGeom>
              <a:avLst/>
              <a:gdLst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4098925 w 4098925"/>
                <a:gd name="connsiteY2" fmla="*/ 384421 h 384421"/>
                <a:gd name="connsiteX3" fmla="*/ 0 w 4098925"/>
                <a:gd name="connsiteY3" fmla="*/ 384421 h 384421"/>
                <a:gd name="connsiteX4" fmla="*/ 0 w 4098925"/>
                <a:gd name="connsiteY4" fmla="*/ 0 h 384421"/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4090347 w 4098925"/>
                <a:gd name="connsiteY2" fmla="*/ 192006 h 384421"/>
                <a:gd name="connsiteX3" fmla="*/ 4098925 w 4098925"/>
                <a:gd name="connsiteY3" fmla="*/ 384421 h 384421"/>
                <a:gd name="connsiteX4" fmla="*/ 0 w 4098925"/>
                <a:gd name="connsiteY4" fmla="*/ 384421 h 384421"/>
                <a:gd name="connsiteX5" fmla="*/ 0 w 4098925"/>
                <a:gd name="connsiteY5" fmla="*/ 0 h 384421"/>
                <a:gd name="connsiteX0" fmla="*/ 0 w 4276353"/>
                <a:gd name="connsiteY0" fmla="*/ 0 h 384421"/>
                <a:gd name="connsiteX1" fmla="*/ 4098925 w 4276353"/>
                <a:gd name="connsiteY1" fmla="*/ 0 h 384421"/>
                <a:gd name="connsiteX2" fmla="*/ 4276353 w 4276353"/>
                <a:gd name="connsiteY2" fmla="*/ 204834 h 384421"/>
                <a:gd name="connsiteX3" fmla="*/ 4098925 w 4276353"/>
                <a:gd name="connsiteY3" fmla="*/ 384421 h 384421"/>
                <a:gd name="connsiteX4" fmla="*/ 0 w 4276353"/>
                <a:gd name="connsiteY4" fmla="*/ 384421 h 384421"/>
                <a:gd name="connsiteX5" fmla="*/ 0 w 4276353"/>
                <a:gd name="connsiteY5" fmla="*/ 0 h 384421"/>
                <a:gd name="connsiteX0" fmla="*/ 0 w 4254128"/>
                <a:gd name="connsiteY0" fmla="*/ 0 h 384421"/>
                <a:gd name="connsiteX1" fmla="*/ 4098925 w 4254128"/>
                <a:gd name="connsiteY1" fmla="*/ 0 h 384421"/>
                <a:gd name="connsiteX2" fmla="*/ 4254128 w 4254128"/>
                <a:gd name="connsiteY2" fmla="*/ 188959 h 384421"/>
                <a:gd name="connsiteX3" fmla="*/ 4098925 w 4254128"/>
                <a:gd name="connsiteY3" fmla="*/ 384421 h 384421"/>
                <a:gd name="connsiteX4" fmla="*/ 0 w 4254128"/>
                <a:gd name="connsiteY4" fmla="*/ 384421 h 384421"/>
                <a:gd name="connsiteX5" fmla="*/ 0 w 4254128"/>
                <a:gd name="connsiteY5" fmla="*/ 0 h 384421"/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3759493 w 4098925"/>
                <a:gd name="connsiteY2" fmla="*/ 188959 h 384421"/>
                <a:gd name="connsiteX3" fmla="*/ 4098925 w 4098925"/>
                <a:gd name="connsiteY3" fmla="*/ 384421 h 384421"/>
                <a:gd name="connsiteX4" fmla="*/ 0 w 4098925"/>
                <a:gd name="connsiteY4" fmla="*/ 384421 h 384421"/>
                <a:gd name="connsiteX5" fmla="*/ 0 w 4098925"/>
                <a:gd name="connsiteY5" fmla="*/ 0 h 38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8925" h="384421">
                  <a:moveTo>
                    <a:pt x="0" y="0"/>
                  </a:moveTo>
                  <a:lnTo>
                    <a:pt x="4098925" y="0"/>
                  </a:lnTo>
                  <a:lnTo>
                    <a:pt x="3759493" y="188959"/>
                  </a:lnTo>
                  <a:lnTo>
                    <a:pt x="4098925" y="384421"/>
                  </a:lnTo>
                  <a:lnTo>
                    <a:pt x="0" y="38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CDE5"/>
            </a:solidFill>
            <a:ln w="12700">
              <a:noFill/>
            </a:ln>
          </p:spPr>
          <p:txBody>
            <a:bodyPr wrap="square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29" name="ZoneTexte 21"/>
            <p:cNvSpPr txBox="1"/>
            <p:nvPr/>
          </p:nvSpPr>
          <p:spPr>
            <a:xfrm rot="10800000">
              <a:off x="7556669" y="3870206"/>
              <a:ext cx="1052419" cy="945093"/>
            </a:xfrm>
            <a:custGeom>
              <a:avLst/>
              <a:gdLst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4098925 w 4098925"/>
                <a:gd name="connsiteY2" fmla="*/ 384421 h 384421"/>
                <a:gd name="connsiteX3" fmla="*/ 0 w 4098925"/>
                <a:gd name="connsiteY3" fmla="*/ 384421 h 384421"/>
                <a:gd name="connsiteX4" fmla="*/ 0 w 4098925"/>
                <a:gd name="connsiteY4" fmla="*/ 0 h 384421"/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4090347 w 4098925"/>
                <a:gd name="connsiteY2" fmla="*/ 192006 h 384421"/>
                <a:gd name="connsiteX3" fmla="*/ 4098925 w 4098925"/>
                <a:gd name="connsiteY3" fmla="*/ 384421 h 384421"/>
                <a:gd name="connsiteX4" fmla="*/ 0 w 4098925"/>
                <a:gd name="connsiteY4" fmla="*/ 384421 h 384421"/>
                <a:gd name="connsiteX5" fmla="*/ 0 w 4098925"/>
                <a:gd name="connsiteY5" fmla="*/ 0 h 384421"/>
                <a:gd name="connsiteX0" fmla="*/ 0 w 4276353"/>
                <a:gd name="connsiteY0" fmla="*/ 0 h 384421"/>
                <a:gd name="connsiteX1" fmla="*/ 4098925 w 4276353"/>
                <a:gd name="connsiteY1" fmla="*/ 0 h 384421"/>
                <a:gd name="connsiteX2" fmla="*/ 4276353 w 4276353"/>
                <a:gd name="connsiteY2" fmla="*/ 204834 h 384421"/>
                <a:gd name="connsiteX3" fmla="*/ 4098925 w 4276353"/>
                <a:gd name="connsiteY3" fmla="*/ 384421 h 384421"/>
                <a:gd name="connsiteX4" fmla="*/ 0 w 4276353"/>
                <a:gd name="connsiteY4" fmla="*/ 384421 h 384421"/>
                <a:gd name="connsiteX5" fmla="*/ 0 w 4276353"/>
                <a:gd name="connsiteY5" fmla="*/ 0 h 384421"/>
                <a:gd name="connsiteX0" fmla="*/ 0 w 4254128"/>
                <a:gd name="connsiteY0" fmla="*/ 0 h 384421"/>
                <a:gd name="connsiteX1" fmla="*/ 4098925 w 4254128"/>
                <a:gd name="connsiteY1" fmla="*/ 0 h 384421"/>
                <a:gd name="connsiteX2" fmla="*/ 4254128 w 4254128"/>
                <a:gd name="connsiteY2" fmla="*/ 188959 h 384421"/>
                <a:gd name="connsiteX3" fmla="*/ 4098925 w 4254128"/>
                <a:gd name="connsiteY3" fmla="*/ 384421 h 384421"/>
                <a:gd name="connsiteX4" fmla="*/ 0 w 4254128"/>
                <a:gd name="connsiteY4" fmla="*/ 384421 h 384421"/>
                <a:gd name="connsiteX5" fmla="*/ 0 w 4254128"/>
                <a:gd name="connsiteY5" fmla="*/ 0 h 384421"/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3759493 w 4098925"/>
                <a:gd name="connsiteY2" fmla="*/ 188959 h 384421"/>
                <a:gd name="connsiteX3" fmla="*/ 4098925 w 4098925"/>
                <a:gd name="connsiteY3" fmla="*/ 384421 h 384421"/>
                <a:gd name="connsiteX4" fmla="*/ 0 w 4098925"/>
                <a:gd name="connsiteY4" fmla="*/ 384421 h 384421"/>
                <a:gd name="connsiteX5" fmla="*/ 0 w 4098925"/>
                <a:gd name="connsiteY5" fmla="*/ 0 h 38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8925" h="384421">
                  <a:moveTo>
                    <a:pt x="0" y="0"/>
                  </a:moveTo>
                  <a:lnTo>
                    <a:pt x="4098925" y="0"/>
                  </a:lnTo>
                  <a:lnTo>
                    <a:pt x="3759493" y="188959"/>
                  </a:lnTo>
                  <a:lnTo>
                    <a:pt x="4098925" y="384421"/>
                  </a:lnTo>
                  <a:lnTo>
                    <a:pt x="0" y="38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CDE5"/>
            </a:solidFill>
            <a:ln w="12700">
              <a:noFill/>
            </a:ln>
          </p:spPr>
          <p:txBody>
            <a:bodyPr wrap="square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0" name="ZoneTexte 21"/>
            <p:cNvSpPr txBox="1"/>
            <p:nvPr/>
          </p:nvSpPr>
          <p:spPr>
            <a:xfrm rot="10800000">
              <a:off x="7556669" y="1924253"/>
              <a:ext cx="1052419" cy="945093"/>
            </a:xfrm>
            <a:custGeom>
              <a:avLst/>
              <a:gdLst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4098925 w 4098925"/>
                <a:gd name="connsiteY2" fmla="*/ 384421 h 384421"/>
                <a:gd name="connsiteX3" fmla="*/ 0 w 4098925"/>
                <a:gd name="connsiteY3" fmla="*/ 384421 h 384421"/>
                <a:gd name="connsiteX4" fmla="*/ 0 w 4098925"/>
                <a:gd name="connsiteY4" fmla="*/ 0 h 384421"/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4090347 w 4098925"/>
                <a:gd name="connsiteY2" fmla="*/ 192006 h 384421"/>
                <a:gd name="connsiteX3" fmla="*/ 4098925 w 4098925"/>
                <a:gd name="connsiteY3" fmla="*/ 384421 h 384421"/>
                <a:gd name="connsiteX4" fmla="*/ 0 w 4098925"/>
                <a:gd name="connsiteY4" fmla="*/ 384421 h 384421"/>
                <a:gd name="connsiteX5" fmla="*/ 0 w 4098925"/>
                <a:gd name="connsiteY5" fmla="*/ 0 h 384421"/>
                <a:gd name="connsiteX0" fmla="*/ 0 w 4276353"/>
                <a:gd name="connsiteY0" fmla="*/ 0 h 384421"/>
                <a:gd name="connsiteX1" fmla="*/ 4098925 w 4276353"/>
                <a:gd name="connsiteY1" fmla="*/ 0 h 384421"/>
                <a:gd name="connsiteX2" fmla="*/ 4276353 w 4276353"/>
                <a:gd name="connsiteY2" fmla="*/ 204834 h 384421"/>
                <a:gd name="connsiteX3" fmla="*/ 4098925 w 4276353"/>
                <a:gd name="connsiteY3" fmla="*/ 384421 h 384421"/>
                <a:gd name="connsiteX4" fmla="*/ 0 w 4276353"/>
                <a:gd name="connsiteY4" fmla="*/ 384421 h 384421"/>
                <a:gd name="connsiteX5" fmla="*/ 0 w 4276353"/>
                <a:gd name="connsiteY5" fmla="*/ 0 h 384421"/>
                <a:gd name="connsiteX0" fmla="*/ 0 w 4254128"/>
                <a:gd name="connsiteY0" fmla="*/ 0 h 384421"/>
                <a:gd name="connsiteX1" fmla="*/ 4098925 w 4254128"/>
                <a:gd name="connsiteY1" fmla="*/ 0 h 384421"/>
                <a:gd name="connsiteX2" fmla="*/ 4254128 w 4254128"/>
                <a:gd name="connsiteY2" fmla="*/ 188959 h 384421"/>
                <a:gd name="connsiteX3" fmla="*/ 4098925 w 4254128"/>
                <a:gd name="connsiteY3" fmla="*/ 384421 h 384421"/>
                <a:gd name="connsiteX4" fmla="*/ 0 w 4254128"/>
                <a:gd name="connsiteY4" fmla="*/ 384421 h 384421"/>
                <a:gd name="connsiteX5" fmla="*/ 0 w 4254128"/>
                <a:gd name="connsiteY5" fmla="*/ 0 h 384421"/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3759493 w 4098925"/>
                <a:gd name="connsiteY2" fmla="*/ 188959 h 384421"/>
                <a:gd name="connsiteX3" fmla="*/ 4098925 w 4098925"/>
                <a:gd name="connsiteY3" fmla="*/ 384421 h 384421"/>
                <a:gd name="connsiteX4" fmla="*/ 0 w 4098925"/>
                <a:gd name="connsiteY4" fmla="*/ 384421 h 384421"/>
                <a:gd name="connsiteX5" fmla="*/ 0 w 4098925"/>
                <a:gd name="connsiteY5" fmla="*/ 0 h 38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8925" h="384421">
                  <a:moveTo>
                    <a:pt x="0" y="0"/>
                  </a:moveTo>
                  <a:lnTo>
                    <a:pt x="4098925" y="0"/>
                  </a:lnTo>
                  <a:lnTo>
                    <a:pt x="3759493" y="188959"/>
                  </a:lnTo>
                  <a:lnTo>
                    <a:pt x="4098925" y="384421"/>
                  </a:lnTo>
                  <a:lnTo>
                    <a:pt x="0" y="38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CDE5"/>
            </a:solidFill>
            <a:ln w="12700">
              <a:noFill/>
            </a:ln>
          </p:spPr>
          <p:txBody>
            <a:bodyPr wrap="square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1" name="ZoneTexte 21"/>
            <p:cNvSpPr txBox="1"/>
            <p:nvPr/>
          </p:nvSpPr>
          <p:spPr>
            <a:xfrm>
              <a:off x="4978332" y="1924253"/>
              <a:ext cx="2621280" cy="945093"/>
            </a:xfrm>
            <a:custGeom>
              <a:avLst/>
              <a:gdLst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4098925 w 4098925"/>
                <a:gd name="connsiteY2" fmla="*/ 384421 h 384421"/>
                <a:gd name="connsiteX3" fmla="*/ 0 w 4098925"/>
                <a:gd name="connsiteY3" fmla="*/ 384421 h 384421"/>
                <a:gd name="connsiteX4" fmla="*/ 0 w 4098925"/>
                <a:gd name="connsiteY4" fmla="*/ 0 h 384421"/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4090347 w 4098925"/>
                <a:gd name="connsiteY2" fmla="*/ 192006 h 384421"/>
                <a:gd name="connsiteX3" fmla="*/ 4098925 w 4098925"/>
                <a:gd name="connsiteY3" fmla="*/ 384421 h 384421"/>
                <a:gd name="connsiteX4" fmla="*/ 0 w 4098925"/>
                <a:gd name="connsiteY4" fmla="*/ 384421 h 384421"/>
                <a:gd name="connsiteX5" fmla="*/ 0 w 4098925"/>
                <a:gd name="connsiteY5" fmla="*/ 0 h 384421"/>
                <a:gd name="connsiteX0" fmla="*/ 0 w 4276353"/>
                <a:gd name="connsiteY0" fmla="*/ 0 h 384421"/>
                <a:gd name="connsiteX1" fmla="*/ 4098925 w 4276353"/>
                <a:gd name="connsiteY1" fmla="*/ 0 h 384421"/>
                <a:gd name="connsiteX2" fmla="*/ 4276353 w 4276353"/>
                <a:gd name="connsiteY2" fmla="*/ 204834 h 384421"/>
                <a:gd name="connsiteX3" fmla="*/ 4098925 w 4276353"/>
                <a:gd name="connsiteY3" fmla="*/ 384421 h 384421"/>
                <a:gd name="connsiteX4" fmla="*/ 0 w 4276353"/>
                <a:gd name="connsiteY4" fmla="*/ 384421 h 384421"/>
                <a:gd name="connsiteX5" fmla="*/ 0 w 4276353"/>
                <a:gd name="connsiteY5" fmla="*/ 0 h 384421"/>
                <a:gd name="connsiteX0" fmla="*/ 0 w 4254128"/>
                <a:gd name="connsiteY0" fmla="*/ 0 h 384421"/>
                <a:gd name="connsiteX1" fmla="*/ 4098925 w 4254128"/>
                <a:gd name="connsiteY1" fmla="*/ 0 h 384421"/>
                <a:gd name="connsiteX2" fmla="*/ 4254128 w 4254128"/>
                <a:gd name="connsiteY2" fmla="*/ 188959 h 384421"/>
                <a:gd name="connsiteX3" fmla="*/ 4098925 w 4254128"/>
                <a:gd name="connsiteY3" fmla="*/ 384421 h 384421"/>
                <a:gd name="connsiteX4" fmla="*/ 0 w 4254128"/>
                <a:gd name="connsiteY4" fmla="*/ 384421 h 384421"/>
                <a:gd name="connsiteX5" fmla="*/ 0 w 4254128"/>
                <a:gd name="connsiteY5" fmla="*/ 0 h 38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4128" h="384421">
                  <a:moveTo>
                    <a:pt x="0" y="0"/>
                  </a:moveTo>
                  <a:lnTo>
                    <a:pt x="4098925" y="0"/>
                  </a:lnTo>
                  <a:lnTo>
                    <a:pt x="4254128" y="188959"/>
                  </a:lnTo>
                  <a:lnTo>
                    <a:pt x="4098925" y="384421"/>
                  </a:lnTo>
                  <a:lnTo>
                    <a:pt x="0" y="38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CDE5"/>
            </a:solidFill>
            <a:ln w="12700">
              <a:noFill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cs typeface="Arial"/>
                </a:rPr>
                <a:t>Liquidation des</a:t>
              </a:r>
              <a:br>
                <a:rPr kumimoji="0" lang="fr-FR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cs typeface="Arial"/>
                </a:rPr>
              </a:br>
              <a:r>
                <a:rPr kumimoji="0" lang="fr-FR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cs typeface="Arial"/>
                </a:rPr>
                <a:t>prestations santé </a:t>
              </a:r>
              <a:r>
                <a:rPr kumimoji="0" lang="fr-F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cs typeface="Arial"/>
                </a:rPr>
                <a:t>(1)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800" kern="0" dirty="0" smtClean="0">
                  <a:solidFill>
                    <a:schemeClr val="bg1"/>
                  </a:solidFill>
                  <a:latin typeface="Arial"/>
                  <a:cs typeface="Arial"/>
                </a:rPr>
                <a:t>(traitement manuel)</a:t>
              </a:r>
              <a:endPara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2" name="ZoneTexte 21"/>
            <p:cNvSpPr txBox="1"/>
            <p:nvPr/>
          </p:nvSpPr>
          <p:spPr>
            <a:xfrm>
              <a:off x="7708778" y="2212872"/>
              <a:ext cx="784498" cy="38442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noAutofit/>
            </a:bodyPr>
            <a:lstStyle/>
            <a:p>
              <a:pPr algn="ctr" defTabSz="914400">
                <a:defRPr/>
              </a:pPr>
              <a:r>
                <a:rPr lang="fr-FR" b="1" kern="0" dirty="0">
                  <a:solidFill>
                    <a:schemeClr val="bg1"/>
                  </a:solidFill>
                  <a:latin typeface="Arial"/>
                  <a:cs typeface="Arial"/>
                </a:rPr>
                <a:t>4 </a:t>
              </a:r>
              <a:r>
                <a:rPr lang="fr-FR" kern="0" dirty="0" smtClean="0">
                  <a:solidFill>
                    <a:schemeClr val="bg1"/>
                  </a:solidFill>
                  <a:latin typeface="Arial"/>
                  <a:cs typeface="Arial"/>
                </a:rPr>
                <a:t/>
              </a:r>
              <a:br>
                <a:rPr lang="fr-FR" kern="0" dirty="0" smtClean="0">
                  <a:solidFill>
                    <a:schemeClr val="bg1"/>
                  </a:solidFill>
                  <a:latin typeface="Arial"/>
                  <a:cs typeface="Arial"/>
                </a:rPr>
              </a:br>
              <a:r>
                <a:rPr lang="fr-FR" kern="0" dirty="0" smtClean="0">
                  <a:solidFill>
                    <a:schemeClr val="bg1"/>
                  </a:solidFill>
                  <a:latin typeface="Arial"/>
                  <a:cs typeface="Arial"/>
                </a:rPr>
                <a:t>jours</a:t>
              </a:r>
              <a:endPara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3" name="ZoneTexte 21"/>
            <p:cNvSpPr txBox="1"/>
            <p:nvPr/>
          </p:nvSpPr>
          <p:spPr>
            <a:xfrm>
              <a:off x="7708778" y="3163171"/>
              <a:ext cx="784498" cy="38442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noAutofit/>
            </a:bodyPr>
            <a:lstStyle/>
            <a:p>
              <a:pPr algn="ctr" defTabSz="914400">
                <a:defRPr/>
              </a:pPr>
              <a:r>
                <a:rPr lang="fr-FR" b="1" kern="0" dirty="0">
                  <a:solidFill>
                    <a:schemeClr val="bg1"/>
                  </a:solidFill>
                  <a:latin typeface="Arial"/>
                  <a:cs typeface="Arial"/>
                </a:rPr>
                <a:t>2</a:t>
              </a:r>
              <a:r>
                <a:rPr lang="fr-FR" kern="0" dirty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endParaRPr lang="fr-FR" kern="0" dirty="0" smtClean="0">
                <a:solidFill>
                  <a:schemeClr val="bg1"/>
                </a:solidFill>
                <a:latin typeface="Arial"/>
                <a:cs typeface="Arial"/>
              </a:endParaRPr>
            </a:p>
            <a:p>
              <a:pPr algn="ctr" defTabSz="914400">
                <a:defRPr/>
              </a:pPr>
              <a:r>
                <a:rPr lang="fr-FR" kern="0" dirty="0" smtClean="0">
                  <a:solidFill>
                    <a:schemeClr val="bg1"/>
                  </a:solidFill>
                  <a:latin typeface="Arial"/>
                  <a:cs typeface="Arial"/>
                </a:rPr>
                <a:t>jours</a:t>
              </a:r>
              <a:endParaRPr lang="fr-FR" kern="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34" name="ZoneTexte 21"/>
            <p:cNvSpPr txBox="1"/>
            <p:nvPr/>
          </p:nvSpPr>
          <p:spPr>
            <a:xfrm>
              <a:off x="7708778" y="4048402"/>
              <a:ext cx="784498" cy="38442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noAutofit/>
            </a:bodyPr>
            <a:lstStyle/>
            <a:p>
              <a:pPr algn="ctr" defTabSz="914400">
                <a:defRPr/>
              </a:pPr>
              <a:r>
                <a:rPr lang="fr-FR" b="1" kern="0" dirty="0" smtClean="0">
                  <a:solidFill>
                    <a:schemeClr val="bg1"/>
                  </a:solidFill>
                  <a:latin typeface="Arial"/>
                  <a:cs typeface="Arial"/>
                </a:rPr>
                <a:t>2 </a:t>
              </a:r>
            </a:p>
            <a:p>
              <a:pPr algn="ctr" defTabSz="914400">
                <a:defRPr/>
              </a:pPr>
              <a:r>
                <a:rPr lang="fr-FR" b="1" kern="0" dirty="0" smtClean="0">
                  <a:solidFill>
                    <a:schemeClr val="bg1"/>
                  </a:solidFill>
                  <a:latin typeface="Arial"/>
                  <a:cs typeface="Arial"/>
                </a:rPr>
                <a:t>mois</a:t>
              </a:r>
              <a:endParaRPr lang="fr-FR" kern="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35" name="ZoneTexte 21"/>
            <p:cNvSpPr txBox="1"/>
            <p:nvPr/>
          </p:nvSpPr>
          <p:spPr>
            <a:xfrm>
              <a:off x="4978332" y="2888884"/>
              <a:ext cx="2621280" cy="945093"/>
            </a:xfrm>
            <a:custGeom>
              <a:avLst/>
              <a:gdLst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4098925 w 4098925"/>
                <a:gd name="connsiteY2" fmla="*/ 384421 h 384421"/>
                <a:gd name="connsiteX3" fmla="*/ 0 w 4098925"/>
                <a:gd name="connsiteY3" fmla="*/ 384421 h 384421"/>
                <a:gd name="connsiteX4" fmla="*/ 0 w 4098925"/>
                <a:gd name="connsiteY4" fmla="*/ 0 h 384421"/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4090347 w 4098925"/>
                <a:gd name="connsiteY2" fmla="*/ 192006 h 384421"/>
                <a:gd name="connsiteX3" fmla="*/ 4098925 w 4098925"/>
                <a:gd name="connsiteY3" fmla="*/ 384421 h 384421"/>
                <a:gd name="connsiteX4" fmla="*/ 0 w 4098925"/>
                <a:gd name="connsiteY4" fmla="*/ 384421 h 384421"/>
                <a:gd name="connsiteX5" fmla="*/ 0 w 4098925"/>
                <a:gd name="connsiteY5" fmla="*/ 0 h 384421"/>
                <a:gd name="connsiteX0" fmla="*/ 0 w 4276353"/>
                <a:gd name="connsiteY0" fmla="*/ 0 h 384421"/>
                <a:gd name="connsiteX1" fmla="*/ 4098925 w 4276353"/>
                <a:gd name="connsiteY1" fmla="*/ 0 h 384421"/>
                <a:gd name="connsiteX2" fmla="*/ 4276353 w 4276353"/>
                <a:gd name="connsiteY2" fmla="*/ 204834 h 384421"/>
                <a:gd name="connsiteX3" fmla="*/ 4098925 w 4276353"/>
                <a:gd name="connsiteY3" fmla="*/ 384421 h 384421"/>
                <a:gd name="connsiteX4" fmla="*/ 0 w 4276353"/>
                <a:gd name="connsiteY4" fmla="*/ 384421 h 384421"/>
                <a:gd name="connsiteX5" fmla="*/ 0 w 4276353"/>
                <a:gd name="connsiteY5" fmla="*/ 0 h 384421"/>
                <a:gd name="connsiteX0" fmla="*/ 0 w 4254128"/>
                <a:gd name="connsiteY0" fmla="*/ 0 h 384421"/>
                <a:gd name="connsiteX1" fmla="*/ 4098925 w 4254128"/>
                <a:gd name="connsiteY1" fmla="*/ 0 h 384421"/>
                <a:gd name="connsiteX2" fmla="*/ 4254128 w 4254128"/>
                <a:gd name="connsiteY2" fmla="*/ 188959 h 384421"/>
                <a:gd name="connsiteX3" fmla="*/ 4098925 w 4254128"/>
                <a:gd name="connsiteY3" fmla="*/ 384421 h 384421"/>
                <a:gd name="connsiteX4" fmla="*/ 0 w 4254128"/>
                <a:gd name="connsiteY4" fmla="*/ 384421 h 384421"/>
                <a:gd name="connsiteX5" fmla="*/ 0 w 4254128"/>
                <a:gd name="connsiteY5" fmla="*/ 0 h 38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4128" h="384421">
                  <a:moveTo>
                    <a:pt x="0" y="0"/>
                  </a:moveTo>
                  <a:lnTo>
                    <a:pt x="4098925" y="0"/>
                  </a:lnTo>
                  <a:lnTo>
                    <a:pt x="4254128" y="188959"/>
                  </a:lnTo>
                  <a:lnTo>
                    <a:pt x="4098925" y="384421"/>
                  </a:lnTo>
                  <a:lnTo>
                    <a:pt x="0" y="38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CDE5"/>
            </a:solidFill>
            <a:ln w="12700">
              <a:noFill/>
            </a:ln>
          </p:spPr>
          <p:txBody>
            <a:bodyPr wrap="square" rtlCol="0" anchor="ctr">
              <a:noAutofit/>
            </a:bodyPr>
            <a:lstStyle/>
            <a:p>
              <a:pPr lvl="0" algn="ctr" defTabSz="914400">
                <a:defRPr/>
              </a:pPr>
              <a:r>
                <a:rPr lang="fr-FR" sz="1400" kern="0" dirty="0">
                  <a:solidFill>
                    <a:schemeClr val="bg1"/>
                  </a:solidFill>
                  <a:latin typeface="Arial"/>
                  <a:cs typeface="Arial"/>
                </a:rPr>
                <a:t>Traitement</a:t>
              </a:r>
              <a:br>
                <a:rPr lang="fr-FR" sz="1400" kern="0" dirty="0">
                  <a:solidFill>
                    <a:schemeClr val="bg1"/>
                  </a:solidFill>
                  <a:latin typeface="Arial"/>
                  <a:cs typeface="Arial"/>
                </a:rPr>
              </a:br>
              <a:r>
                <a:rPr lang="fr-FR" sz="1400" kern="0" dirty="0">
                  <a:solidFill>
                    <a:schemeClr val="bg1"/>
                  </a:solidFill>
                  <a:latin typeface="Arial"/>
                  <a:cs typeface="Arial"/>
                </a:rPr>
                <a:t>des devis</a:t>
              </a:r>
              <a:endParaRPr lang="fr-FR" sz="600" kern="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36" name="ZoneTexte 21"/>
            <p:cNvSpPr txBox="1"/>
            <p:nvPr/>
          </p:nvSpPr>
          <p:spPr>
            <a:xfrm>
              <a:off x="4978332" y="3870206"/>
              <a:ext cx="2621280" cy="945093"/>
            </a:xfrm>
            <a:custGeom>
              <a:avLst/>
              <a:gdLst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4098925 w 4098925"/>
                <a:gd name="connsiteY2" fmla="*/ 384421 h 384421"/>
                <a:gd name="connsiteX3" fmla="*/ 0 w 4098925"/>
                <a:gd name="connsiteY3" fmla="*/ 384421 h 384421"/>
                <a:gd name="connsiteX4" fmla="*/ 0 w 4098925"/>
                <a:gd name="connsiteY4" fmla="*/ 0 h 384421"/>
                <a:gd name="connsiteX0" fmla="*/ 0 w 4098925"/>
                <a:gd name="connsiteY0" fmla="*/ 0 h 384421"/>
                <a:gd name="connsiteX1" fmla="*/ 4098925 w 4098925"/>
                <a:gd name="connsiteY1" fmla="*/ 0 h 384421"/>
                <a:gd name="connsiteX2" fmla="*/ 4090347 w 4098925"/>
                <a:gd name="connsiteY2" fmla="*/ 192006 h 384421"/>
                <a:gd name="connsiteX3" fmla="*/ 4098925 w 4098925"/>
                <a:gd name="connsiteY3" fmla="*/ 384421 h 384421"/>
                <a:gd name="connsiteX4" fmla="*/ 0 w 4098925"/>
                <a:gd name="connsiteY4" fmla="*/ 384421 h 384421"/>
                <a:gd name="connsiteX5" fmla="*/ 0 w 4098925"/>
                <a:gd name="connsiteY5" fmla="*/ 0 h 384421"/>
                <a:gd name="connsiteX0" fmla="*/ 0 w 4276353"/>
                <a:gd name="connsiteY0" fmla="*/ 0 h 384421"/>
                <a:gd name="connsiteX1" fmla="*/ 4098925 w 4276353"/>
                <a:gd name="connsiteY1" fmla="*/ 0 h 384421"/>
                <a:gd name="connsiteX2" fmla="*/ 4276353 w 4276353"/>
                <a:gd name="connsiteY2" fmla="*/ 204834 h 384421"/>
                <a:gd name="connsiteX3" fmla="*/ 4098925 w 4276353"/>
                <a:gd name="connsiteY3" fmla="*/ 384421 h 384421"/>
                <a:gd name="connsiteX4" fmla="*/ 0 w 4276353"/>
                <a:gd name="connsiteY4" fmla="*/ 384421 h 384421"/>
                <a:gd name="connsiteX5" fmla="*/ 0 w 4276353"/>
                <a:gd name="connsiteY5" fmla="*/ 0 h 384421"/>
                <a:gd name="connsiteX0" fmla="*/ 0 w 4254128"/>
                <a:gd name="connsiteY0" fmla="*/ 0 h 384421"/>
                <a:gd name="connsiteX1" fmla="*/ 4098925 w 4254128"/>
                <a:gd name="connsiteY1" fmla="*/ 0 h 384421"/>
                <a:gd name="connsiteX2" fmla="*/ 4254128 w 4254128"/>
                <a:gd name="connsiteY2" fmla="*/ 188959 h 384421"/>
                <a:gd name="connsiteX3" fmla="*/ 4098925 w 4254128"/>
                <a:gd name="connsiteY3" fmla="*/ 384421 h 384421"/>
                <a:gd name="connsiteX4" fmla="*/ 0 w 4254128"/>
                <a:gd name="connsiteY4" fmla="*/ 384421 h 384421"/>
                <a:gd name="connsiteX5" fmla="*/ 0 w 4254128"/>
                <a:gd name="connsiteY5" fmla="*/ 0 h 38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4128" h="384421">
                  <a:moveTo>
                    <a:pt x="0" y="0"/>
                  </a:moveTo>
                  <a:lnTo>
                    <a:pt x="4098925" y="0"/>
                  </a:lnTo>
                  <a:lnTo>
                    <a:pt x="4254128" y="188959"/>
                  </a:lnTo>
                  <a:lnTo>
                    <a:pt x="4098925" y="384421"/>
                  </a:lnTo>
                  <a:lnTo>
                    <a:pt x="0" y="38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CDE5"/>
            </a:solidFill>
            <a:ln w="12700">
              <a:noFill/>
            </a:ln>
          </p:spPr>
          <p:txBody>
            <a:bodyPr wrap="square" rtlCol="0" anchor="ctr">
              <a:noAutofit/>
            </a:bodyPr>
            <a:lstStyle/>
            <a:p>
              <a:pPr lvl="0" algn="ctr" defTabSz="914400">
                <a:defRPr/>
              </a:pPr>
              <a:r>
                <a:rPr lang="fr-FR" sz="1400" kern="0" dirty="0">
                  <a:solidFill>
                    <a:schemeClr val="bg1"/>
                  </a:solidFill>
                  <a:latin typeface="Arial"/>
                  <a:cs typeface="Arial"/>
                </a:rPr>
                <a:t>Traitement</a:t>
              </a:r>
              <a:br>
                <a:rPr lang="fr-FR" sz="1400" kern="0" dirty="0">
                  <a:solidFill>
                    <a:schemeClr val="bg1"/>
                  </a:solidFill>
                  <a:latin typeface="Arial"/>
                  <a:cs typeface="Arial"/>
                </a:rPr>
              </a:br>
              <a:r>
                <a:rPr lang="fr-FR" sz="1400" kern="0" dirty="0">
                  <a:solidFill>
                    <a:schemeClr val="bg1"/>
                  </a:solidFill>
                  <a:latin typeface="Arial"/>
                  <a:cs typeface="Arial"/>
                </a:rPr>
                <a:t>d’une réclamation</a:t>
              </a:r>
              <a:r>
                <a:rPr lang="fr-FR" kern="0" dirty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r>
                <a:rPr lang="fr-FR" sz="800" kern="0" dirty="0">
                  <a:solidFill>
                    <a:schemeClr val="bg1"/>
                  </a:solidFill>
                  <a:latin typeface="Arial"/>
                  <a:cs typeface="Arial"/>
                </a:rPr>
                <a:t>(2</a:t>
              </a:r>
              <a:r>
                <a:rPr lang="fr-FR" sz="800" kern="0" dirty="0" smtClean="0">
                  <a:solidFill>
                    <a:schemeClr val="bg1"/>
                  </a:solidFill>
                  <a:latin typeface="Arial"/>
                  <a:cs typeface="Arial"/>
                </a:rPr>
                <a:t>)</a:t>
              </a:r>
            </a:p>
            <a:p>
              <a:pPr algn="ctr">
                <a:defRPr/>
              </a:pPr>
              <a:r>
                <a:rPr lang="fr-FR" sz="800" kern="0" dirty="0" smtClean="0">
                  <a:solidFill>
                    <a:schemeClr val="bg1"/>
                  </a:solidFill>
                  <a:latin typeface="Arial"/>
                  <a:cs typeface="Arial"/>
                </a:rPr>
                <a:t>(réponse définitive)</a:t>
              </a:r>
            </a:p>
          </p:txBody>
        </p:sp>
      </p:grpSp>
      <p:sp>
        <p:nvSpPr>
          <p:cNvPr id="37" name="TextBox 2"/>
          <p:cNvSpPr txBox="1"/>
          <p:nvPr/>
        </p:nvSpPr>
        <p:spPr>
          <a:xfrm>
            <a:off x="457200" y="6045424"/>
            <a:ext cx="5211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AutoNum type="arabicParenBoth"/>
            </a:pPr>
            <a:r>
              <a:rPr lang="fr-FR" sz="800">
                <a:solidFill>
                  <a:srgbClr val="A6A6A6"/>
                </a:solidFill>
                <a:latin typeface="Arial"/>
                <a:cs typeface="Arial"/>
              </a:rPr>
              <a:t>Cet engagement ne tient pas compte des délais de transfert bancaire</a:t>
            </a:r>
          </a:p>
          <a:p>
            <a:pPr marL="228600" indent="-228600">
              <a:buAutoNum type="arabicParenBoth"/>
            </a:pPr>
            <a:r>
              <a:rPr lang="fr-FR" sz="800">
                <a:solidFill>
                  <a:srgbClr val="A6A6A6"/>
                </a:solidFill>
                <a:latin typeface="Arial"/>
                <a:cs typeface="Arial"/>
              </a:rPr>
              <a:t>Cet engagement ne tient pas compte des délais d’acheminement de la réponse au salarié (délais postaux)</a:t>
            </a:r>
          </a:p>
        </p:txBody>
      </p:sp>
      <p:sp>
        <p:nvSpPr>
          <p:cNvPr id="38" name="TextBox 1"/>
          <p:cNvSpPr txBox="1"/>
          <p:nvPr/>
        </p:nvSpPr>
        <p:spPr>
          <a:xfrm>
            <a:off x="377936" y="1496396"/>
            <a:ext cx="710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7F7F7F"/>
                </a:solidFill>
                <a:latin typeface="Arial"/>
                <a:cs typeface="Arial"/>
              </a:rPr>
              <a:t>Vous</a:t>
            </a:r>
          </a:p>
        </p:txBody>
      </p:sp>
      <p:sp>
        <p:nvSpPr>
          <p:cNvPr id="39" name="TextBox 3"/>
          <p:cNvSpPr txBox="1"/>
          <p:nvPr/>
        </p:nvSpPr>
        <p:spPr>
          <a:xfrm>
            <a:off x="4711631" y="1496396"/>
            <a:ext cx="2058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>
                <a:solidFill>
                  <a:srgbClr val="7F7F7F"/>
                </a:solidFill>
                <a:latin typeface="Arial"/>
                <a:cs typeface="Arial"/>
              </a:rPr>
              <a:t>Nos engagements</a:t>
            </a:r>
          </a:p>
        </p:txBody>
      </p:sp>
      <p:sp>
        <p:nvSpPr>
          <p:cNvPr id="40" name="Freeform 1"/>
          <p:cNvSpPr>
            <a:spLocks noChangeArrowheads="1"/>
          </p:cNvSpPr>
          <p:nvPr/>
        </p:nvSpPr>
        <p:spPr bwMode="auto">
          <a:xfrm>
            <a:off x="1088825" y="3781138"/>
            <a:ext cx="1070330" cy="1287750"/>
          </a:xfrm>
          <a:custGeom>
            <a:avLst/>
            <a:gdLst>
              <a:gd name="T0" fmla="*/ 14566 w 17452"/>
              <a:gd name="T1" fmla="*/ 17702 h 21000"/>
              <a:gd name="T2" fmla="*/ 13947 w 17452"/>
              <a:gd name="T3" fmla="*/ 17702 h 21000"/>
              <a:gd name="T4" fmla="*/ 12723 w 17452"/>
              <a:gd name="T5" fmla="*/ 18198 h 21000"/>
              <a:gd name="T6" fmla="*/ 12106 w 17452"/>
              <a:gd name="T7" fmla="*/ 18198 h 21000"/>
              <a:gd name="T8" fmla="*/ 12762 w 17452"/>
              <a:gd name="T9" fmla="*/ 19380 h 21000"/>
              <a:gd name="T10" fmla="*/ 13381 w 17452"/>
              <a:gd name="T11" fmla="*/ 19380 h 21000"/>
              <a:gd name="T12" fmla="*/ 14566 w 17452"/>
              <a:gd name="T13" fmla="*/ 17702 h 21000"/>
              <a:gd name="T14" fmla="*/ 15389 w 17452"/>
              <a:gd name="T15" fmla="*/ 18452 h 21000"/>
              <a:gd name="T16" fmla="*/ 13337 w 17452"/>
              <a:gd name="T17" fmla="*/ 20359 h 21000"/>
              <a:gd name="T18" fmla="*/ 11284 w 17452"/>
              <a:gd name="T19" fmla="*/ 18452 h 21000"/>
              <a:gd name="T20" fmla="*/ 13337 w 17452"/>
              <a:gd name="T21" fmla="*/ 16541 h 21000"/>
              <a:gd name="T22" fmla="*/ 15389 w 17452"/>
              <a:gd name="T23" fmla="*/ 18452 h 21000"/>
              <a:gd name="T24" fmla="*/ 15029 w 17452"/>
              <a:gd name="T25" fmla="*/ 16014 h 21000"/>
              <a:gd name="T26" fmla="*/ 15029 w 17452"/>
              <a:gd name="T27" fmla="*/ 16362 h 21000"/>
              <a:gd name="T28" fmla="*/ 12310 w 17452"/>
              <a:gd name="T29" fmla="*/ 16014 h 21000"/>
              <a:gd name="T30" fmla="*/ 2305 w 17452"/>
              <a:gd name="T31" fmla="*/ 16014 h 21000"/>
              <a:gd name="T32" fmla="*/ 11226 w 17452"/>
              <a:gd name="T33" fmla="*/ 16724 h 21000"/>
              <a:gd name="T34" fmla="*/ 16179 w 17452"/>
              <a:gd name="T35" fmla="*/ 0 h 21000"/>
              <a:gd name="T36" fmla="*/ 1271 w 17452"/>
              <a:gd name="T37" fmla="*/ 0 h 21000"/>
              <a:gd name="T38" fmla="*/ 0 w 17452"/>
              <a:gd name="T39" fmla="*/ 19817 h 21000"/>
              <a:gd name="T40" fmla="*/ 12697 w 17452"/>
              <a:gd name="T41" fmla="*/ 20999 h 21000"/>
              <a:gd name="T42" fmla="*/ 1271 w 17452"/>
              <a:gd name="T43" fmla="*/ 20289 h 21000"/>
              <a:gd name="T44" fmla="*/ 762 w 17452"/>
              <a:gd name="T45" fmla="*/ 1184 h 21000"/>
              <a:gd name="T46" fmla="*/ 16179 w 17452"/>
              <a:gd name="T47" fmla="*/ 710 h 21000"/>
              <a:gd name="T48" fmla="*/ 16687 w 17452"/>
              <a:gd name="T49" fmla="*/ 19817 h 21000"/>
              <a:gd name="T50" fmla="*/ 15337 w 17452"/>
              <a:gd name="T51" fmla="*/ 20289 h 21000"/>
              <a:gd name="T52" fmla="*/ 16179 w 17452"/>
              <a:gd name="T53" fmla="*/ 20999 h 21000"/>
              <a:gd name="T54" fmla="*/ 17450 w 17452"/>
              <a:gd name="T55" fmla="*/ 1184 h 21000"/>
              <a:gd name="T56" fmla="*/ 15029 w 17452"/>
              <a:gd name="T57" fmla="*/ 14121 h 21000"/>
              <a:gd name="T58" fmla="*/ 2305 w 17452"/>
              <a:gd name="T59" fmla="*/ 14121 h 21000"/>
              <a:gd name="T60" fmla="*/ 15029 w 17452"/>
              <a:gd name="T61" fmla="*/ 14830 h 21000"/>
              <a:gd name="T62" fmla="*/ 15029 w 17452"/>
              <a:gd name="T63" fmla="*/ 12228 h 21000"/>
              <a:gd name="T64" fmla="*/ 2305 w 17452"/>
              <a:gd name="T65" fmla="*/ 12228 h 21000"/>
              <a:gd name="T66" fmla="*/ 15029 w 17452"/>
              <a:gd name="T67" fmla="*/ 12936 h 21000"/>
              <a:gd name="T68" fmla="*/ 15029 w 17452"/>
              <a:gd name="T69" fmla="*/ 10336 h 21000"/>
              <a:gd name="T70" fmla="*/ 2305 w 17452"/>
              <a:gd name="T71" fmla="*/ 10336 h 21000"/>
              <a:gd name="T72" fmla="*/ 15029 w 17452"/>
              <a:gd name="T73" fmla="*/ 11045 h 21000"/>
              <a:gd name="T74" fmla="*/ 15029 w 17452"/>
              <a:gd name="T75" fmla="*/ 8443 h 21000"/>
              <a:gd name="T76" fmla="*/ 2305 w 17452"/>
              <a:gd name="T77" fmla="*/ 8443 h 21000"/>
              <a:gd name="T78" fmla="*/ 15029 w 17452"/>
              <a:gd name="T79" fmla="*/ 9152 h 21000"/>
              <a:gd name="T80" fmla="*/ 12792 w 17452"/>
              <a:gd name="T81" fmla="*/ 3475 h 21000"/>
              <a:gd name="T82" fmla="*/ 4542 w 17452"/>
              <a:gd name="T83" fmla="*/ 3475 h 21000"/>
              <a:gd name="T84" fmla="*/ 12792 w 17452"/>
              <a:gd name="T85" fmla="*/ 4184 h 21000"/>
              <a:gd name="T86" fmla="*/ 15029 w 17452"/>
              <a:gd name="T87" fmla="*/ 7260 h 21000"/>
              <a:gd name="T88" fmla="*/ 2305 w 17452"/>
              <a:gd name="T89" fmla="*/ 7260 h 21000"/>
              <a:gd name="T90" fmla="*/ 15029 w 17452"/>
              <a:gd name="T91" fmla="*/ 6552 h 2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452" h="21000">
                <a:moveTo>
                  <a:pt x="14566" y="17702"/>
                </a:moveTo>
                <a:lnTo>
                  <a:pt x="14566" y="17702"/>
                </a:lnTo>
                <a:cubicBezTo>
                  <a:pt x="14480" y="17622"/>
                  <a:pt x="14368" y="17583"/>
                  <a:pt x="14256" y="17583"/>
                </a:cubicBezTo>
                <a:cubicBezTo>
                  <a:pt x="14145" y="17583"/>
                  <a:pt x="14033" y="17622"/>
                  <a:pt x="13947" y="17702"/>
                </a:cubicBezTo>
                <a:cubicBezTo>
                  <a:pt x="13067" y="18520"/>
                  <a:pt x="13067" y="18520"/>
                  <a:pt x="13067" y="18520"/>
                </a:cubicBezTo>
                <a:cubicBezTo>
                  <a:pt x="12723" y="18198"/>
                  <a:pt x="12723" y="18198"/>
                  <a:pt x="12723" y="18198"/>
                </a:cubicBezTo>
                <a:cubicBezTo>
                  <a:pt x="12638" y="18118"/>
                  <a:pt x="12526" y="18079"/>
                  <a:pt x="12414" y="18079"/>
                </a:cubicBezTo>
                <a:cubicBezTo>
                  <a:pt x="12302" y="18079"/>
                  <a:pt x="12191" y="18118"/>
                  <a:pt x="12106" y="18198"/>
                </a:cubicBezTo>
                <a:cubicBezTo>
                  <a:pt x="11935" y="18355"/>
                  <a:pt x="11935" y="18613"/>
                  <a:pt x="12106" y="18772"/>
                </a:cubicBezTo>
                <a:cubicBezTo>
                  <a:pt x="12762" y="19380"/>
                  <a:pt x="12762" y="19380"/>
                  <a:pt x="12762" y="19380"/>
                </a:cubicBezTo>
                <a:cubicBezTo>
                  <a:pt x="12843" y="19456"/>
                  <a:pt x="12954" y="19499"/>
                  <a:pt x="13071" y="19499"/>
                </a:cubicBezTo>
                <a:cubicBezTo>
                  <a:pt x="13186" y="19499"/>
                  <a:pt x="13298" y="19456"/>
                  <a:pt x="13381" y="19380"/>
                </a:cubicBezTo>
                <a:cubicBezTo>
                  <a:pt x="14569" y="18274"/>
                  <a:pt x="14569" y="18274"/>
                  <a:pt x="14569" y="18274"/>
                </a:cubicBezTo>
                <a:cubicBezTo>
                  <a:pt x="14737" y="18116"/>
                  <a:pt x="14737" y="17859"/>
                  <a:pt x="14566" y="17702"/>
                </a:cubicBezTo>
                <a:close/>
                <a:moveTo>
                  <a:pt x="15389" y="18452"/>
                </a:moveTo>
                <a:lnTo>
                  <a:pt x="15389" y="18452"/>
                </a:lnTo>
                <a:cubicBezTo>
                  <a:pt x="15389" y="19329"/>
                  <a:pt x="14751" y="20067"/>
                  <a:pt x="13884" y="20289"/>
                </a:cubicBezTo>
                <a:cubicBezTo>
                  <a:pt x="13709" y="20333"/>
                  <a:pt x="13527" y="20359"/>
                  <a:pt x="13337" y="20359"/>
                </a:cubicBezTo>
                <a:cubicBezTo>
                  <a:pt x="13146" y="20359"/>
                  <a:pt x="12965" y="20333"/>
                  <a:pt x="12790" y="20289"/>
                </a:cubicBezTo>
                <a:cubicBezTo>
                  <a:pt x="11922" y="20067"/>
                  <a:pt x="11284" y="19328"/>
                  <a:pt x="11284" y="18452"/>
                </a:cubicBezTo>
                <a:cubicBezTo>
                  <a:pt x="11284" y="17687"/>
                  <a:pt x="11769" y="17029"/>
                  <a:pt x="12465" y="16724"/>
                </a:cubicBezTo>
                <a:cubicBezTo>
                  <a:pt x="12730" y="16608"/>
                  <a:pt x="13024" y="16541"/>
                  <a:pt x="13337" y="16541"/>
                </a:cubicBezTo>
                <a:cubicBezTo>
                  <a:pt x="13649" y="16541"/>
                  <a:pt x="13943" y="16608"/>
                  <a:pt x="14208" y="16724"/>
                </a:cubicBezTo>
                <a:cubicBezTo>
                  <a:pt x="14904" y="17029"/>
                  <a:pt x="15389" y="17687"/>
                  <a:pt x="15389" y="18452"/>
                </a:cubicBezTo>
                <a:close/>
                <a:moveTo>
                  <a:pt x="15029" y="16014"/>
                </a:moveTo>
                <a:lnTo>
                  <a:pt x="15029" y="16014"/>
                </a:lnTo>
                <a:cubicBezTo>
                  <a:pt x="14363" y="16014"/>
                  <a:pt x="14363" y="16014"/>
                  <a:pt x="14363" y="16014"/>
                </a:cubicBezTo>
                <a:cubicBezTo>
                  <a:pt x="14602" y="16102"/>
                  <a:pt x="14826" y="16220"/>
                  <a:pt x="15029" y="16362"/>
                </a:cubicBezTo>
                <a:lnTo>
                  <a:pt x="15029" y="16014"/>
                </a:lnTo>
                <a:close/>
                <a:moveTo>
                  <a:pt x="12310" y="16014"/>
                </a:moveTo>
                <a:lnTo>
                  <a:pt x="12310" y="16014"/>
                </a:lnTo>
                <a:cubicBezTo>
                  <a:pt x="2305" y="16014"/>
                  <a:pt x="2305" y="16014"/>
                  <a:pt x="2305" y="16014"/>
                </a:cubicBezTo>
                <a:cubicBezTo>
                  <a:pt x="2305" y="16724"/>
                  <a:pt x="2305" y="16724"/>
                  <a:pt x="2305" y="16724"/>
                </a:cubicBezTo>
                <a:cubicBezTo>
                  <a:pt x="11226" y="16724"/>
                  <a:pt x="11226" y="16724"/>
                  <a:pt x="11226" y="16724"/>
                </a:cubicBezTo>
                <a:cubicBezTo>
                  <a:pt x="11519" y="16413"/>
                  <a:pt x="11889" y="16167"/>
                  <a:pt x="12310" y="16014"/>
                </a:cubicBezTo>
                <a:close/>
                <a:moveTo>
                  <a:pt x="16179" y="0"/>
                </a:moveTo>
                <a:lnTo>
                  <a:pt x="16179" y="0"/>
                </a:lnTo>
                <a:cubicBezTo>
                  <a:pt x="1271" y="0"/>
                  <a:pt x="1271" y="0"/>
                  <a:pt x="1271" y="0"/>
                </a:cubicBezTo>
                <a:cubicBezTo>
                  <a:pt x="568" y="0"/>
                  <a:pt x="0" y="530"/>
                  <a:pt x="0" y="1184"/>
                </a:cubicBezTo>
                <a:cubicBezTo>
                  <a:pt x="0" y="19817"/>
                  <a:pt x="0" y="19817"/>
                  <a:pt x="0" y="19817"/>
                </a:cubicBezTo>
                <a:cubicBezTo>
                  <a:pt x="0" y="20470"/>
                  <a:pt x="570" y="20999"/>
                  <a:pt x="1271" y="20999"/>
                </a:cubicBezTo>
                <a:cubicBezTo>
                  <a:pt x="12697" y="20999"/>
                  <a:pt x="12697" y="20999"/>
                  <a:pt x="12697" y="20999"/>
                </a:cubicBezTo>
                <a:cubicBezTo>
                  <a:pt x="12171" y="20884"/>
                  <a:pt x="11702" y="20634"/>
                  <a:pt x="11335" y="20289"/>
                </a:cubicBezTo>
                <a:cubicBezTo>
                  <a:pt x="1271" y="20289"/>
                  <a:pt x="1271" y="20289"/>
                  <a:pt x="1271" y="20289"/>
                </a:cubicBezTo>
                <a:cubicBezTo>
                  <a:pt x="990" y="20289"/>
                  <a:pt x="762" y="20078"/>
                  <a:pt x="762" y="19817"/>
                </a:cubicBezTo>
                <a:cubicBezTo>
                  <a:pt x="762" y="1184"/>
                  <a:pt x="762" y="1184"/>
                  <a:pt x="762" y="1184"/>
                </a:cubicBezTo>
                <a:cubicBezTo>
                  <a:pt x="762" y="921"/>
                  <a:pt x="989" y="710"/>
                  <a:pt x="1271" y="710"/>
                </a:cubicBezTo>
                <a:cubicBezTo>
                  <a:pt x="16179" y="710"/>
                  <a:pt x="16179" y="710"/>
                  <a:pt x="16179" y="710"/>
                </a:cubicBezTo>
                <a:cubicBezTo>
                  <a:pt x="16458" y="710"/>
                  <a:pt x="16687" y="921"/>
                  <a:pt x="16687" y="1184"/>
                </a:cubicBezTo>
                <a:cubicBezTo>
                  <a:pt x="16687" y="19817"/>
                  <a:pt x="16687" y="19817"/>
                  <a:pt x="16687" y="19817"/>
                </a:cubicBezTo>
                <a:cubicBezTo>
                  <a:pt x="16687" y="20078"/>
                  <a:pt x="16461" y="20289"/>
                  <a:pt x="16179" y="20289"/>
                </a:cubicBezTo>
                <a:cubicBezTo>
                  <a:pt x="15337" y="20289"/>
                  <a:pt x="15337" y="20289"/>
                  <a:pt x="15337" y="20289"/>
                </a:cubicBezTo>
                <a:cubicBezTo>
                  <a:pt x="14969" y="20636"/>
                  <a:pt x="14500" y="20884"/>
                  <a:pt x="13975" y="20999"/>
                </a:cubicBezTo>
                <a:cubicBezTo>
                  <a:pt x="16179" y="20999"/>
                  <a:pt x="16179" y="20999"/>
                  <a:pt x="16179" y="20999"/>
                </a:cubicBezTo>
                <a:cubicBezTo>
                  <a:pt x="16882" y="20999"/>
                  <a:pt x="17450" y="20469"/>
                  <a:pt x="17450" y="19817"/>
                </a:cubicBezTo>
                <a:cubicBezTo>
                  <a:pt x="17450" y="1184"/>
                  <a:pt x="17450" y="1184"/>
                  <a:pt x="17450" y="1184"/>
                </a:cubicBezTo>
                <a:cubicBezTo>
                  <a:pt x="17451" y="530"/>
                  <a:pt x="16882" y="0"/>
                  <a:pt x="16179" y="0"/>
                </a:cubicBezTo>
                <a:close/>
                <a:moveTo>
                  <a:pt x="15029" y="14121"/>
                </a:moveTo>
                <a:lnTo>
                  <a:pt x="15029" y="14121"/>
                </a:lnTo>
                <a:cubicBezTo>
                  <a:pt x="2305" y="14121"/>
                  <a:pt x="2305" y="14121"/>
                  <a:pt x="2305" y="14121"/>
                </a:cubicBezTo>
                <a:cubicBezTo>
                  <a:pt x="2305" y="14830"/>
                  <a:pt x="2305" y="14830"/>
                  <a:pt x="2305" y="14830"/>
                </a:cubicBezTo>
                <a:cubicBezTo>
                  <a:pt x="15029" y="14830"/>
                  <a:pt x="15029" y="14830"/>
                  <a:pt x="15029" y="14830"/>
                </a:cubicBezTo>
                <a:lnTo>
                  <a:pt x="15029" y="14121"/>
                </a:lnTo>
                <a:close/>
                <a:moveTo>
                  <a:pt x="15029" y="12228"/>
                </a:moveTo>
                <a:lnTo>
                  <a:pt x="15029" y="12228"/>
                </a:lnTo>
                <a:cubicBezTo>
                  <a:pt x="2305" y="12228"/>
                  <a:pt x="2305" y="12228"/>
                  <a:pt x="2305" y="12228"/>
                </a:cubicBezTo>
                <a:cubicBezTo>
                  <a:pt x="2305" y="12936"/>
                  <a:pt x="2305" y="12936"/>
                  <a:pt x="2305" y="12936"/>
                </a:cubicBezTo>
                <a:cubicBezTo>
                  <a:pt x="15029" y="12936"/>
                  <a:pt x="15029" y="12936"/>
                  <a:pt x="15029" y="12936"/>
                </a:cubicBezTo>
                <a:lnTo>
                  <a:pt x="15029" y="12228"/>
                </a:lnTo>
                <a:close/>
                <a:moveTo>
                  <a:pt x="15029" y="10336"/>
                </a:moveTo>
                <a:lnTo>
                  <a:pt x="15029" y="10336"/>
                </a:lnTo>
                <a:cubicBezTo>
                  <a:pt x="2305" y="10336"/>
                  <a:pt x="2305" y="10336"/>
                  <a:pt x="2305" y="10336"/>
                </a:cubicBezTo>
                <a:cubicBezTo>
                  <a:pt x="2305" y="11045"/>
                  <a:pt x="2305" y="11045"/>
                  <a:pt x="2305" y="11045"/>
                </a:cubicBezTo>
                <a:cubicBezTo>
                  <a:pt x="15029" y="11045"/>
                  <a:pt x="15029" y="11045"/>
                  <a:pt x="15029" y="11045"/>
                </a:cubicBezTo>
                <a:lnTo>
                  <a:pt x="15029" y="10336"/>
                </a:lnTo>
                <a:close/>
                <a:moveTo>
                  <a:pt x="15029" y="8443"/>
                </a:moveTo>
                <a:lnTo>
                  <a:pt x="15029" y="8443"/>
                </a:lnTo>
                <a:cubicBezTo>
                  <a:pt x="2305" y="8443"/>
                  <a:pt x="2305" y="8443"/>
                  <a:pt x="2305" y="8443"/>
                </a:cubicBezTo>
                <a:cubicBezTo>
                  <a:pt x="2305" y="9152"/>
                  <a:pt x="2305" y="9152"/>
                  <a:pt x="2305" y="9152"/>
                </a:cubicBezTo>
                <a:cubicBezTo>
                  <a:pt x="15029" y="9152"/>
                  <a:pt x="15029" y="9152"/>
                  <a:pt x="15029" y="9152"/>
                </a:cubicBezTo>
                <a:lnTo>
                  <a:pt x="15029" y="8443"/>
                </a:lnTo>
                <a:close/>
                <a:moveTo>
                  <a:pt x="12792" y="3475"/>
                </a:moveTo>
                <a:lnTo>
                  <a:pt x="12792" y="3475"/>
                </a:lnTo>
                <a:cubicBezTo>
                  <a:pt x="4542" y="3475"/>
                  <a:pt x="4542" y="3475"/>
                  <a:pt x="4542" y="3475"/>
                </a:cubicBezTo>
                <a:cubicBezTo>
                  <a:pt x="4542" y="4184"/>
                  <a:pt x="4542" y="4184"/>
                  <a:pt x="4542" y="4184"/>
                </a:cubicBezTo>
                <a:cubicBezTo>
                  <a:pt x="12792" y="4184"/>
                  <a:pt x="12792" y="4184"/>
                  <a:pt x="12792" y="4184"/>
                </a:cubicBezTo>
                <a:lnTo>
                  <a:pt x="12792" y="3475"/>
                </a:lnTo>
                <a:close/>
                <a:moveTo>
                  <a:pt x="15029" y="7260"/>
                </a:moveTo>
                <a:lnTo>
                  <a:pt x="15029" y="7260"/>
                </a:lnTo>
                <a:cubicBezTo>
                  <a:pt x="2305" y="7260"/>
                  <a:pt x="2305" y="7260"/>
                  <a:pt x="2305" y="7260"/>
                </a:cubicBezTo>
                <a:cubicBezTo>
                  <a:pt x="2305" y="6552"/>
                  <a:pt x="2305" y="6552"/>
                  <a:pt x="2305" y="6552"/>
                </a:cubicBezTo>
                <a:cubicBezTo>
                  <a:pt x="15029" y="6552"/>
                  <a:pt x="15029" y="6552"/>
                  <a:pt x="15029" y="6552"/>
                </a:cubicBezTo>
                <a:lnTo>
                  <a:pt x="15029" y="7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8" name="Nb_Contrats"/>
          <p:cNvSpPr txBox="1"/>
          <p:nvPr/>
        </p:nvSpPr>
        <p:spPr>
          <a:xfrm>
            <a:off x="2483768" y="3669812"/>
            <a:ext cx="15834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smtClean="0">
                <a:solidFill>
                  <a:schemeClr val="bg1"/>
                </a:solidFill>
              </a:rPr>
              <a:t>3</a:t>
            </a:r>
            <a:endParaRPr lang="fr-FR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096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numéro de diapositive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30</a:t>
            </a:fld>
            <a:endParaRPr lang="fr-FR" dirty="0"/>
          </a:p>
        </p:txBody>
      </p:sp>
      <p:sp>
        <p:nvSpPr>
          <p:cNvPr id="19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SUIVI DES CONTACTS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Relation client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469570" y="1472369"/>
            <a:ext cx="27879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Saisonnalité des contacts</a:t>
            </a:r>
            <a:endParaRPr lang="fr-FR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cxnSp>
        <p:nvCxnSpPr>
          <p:cNvPr id="30" name="Straight Connector 26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457199" y="5014951"/>
            <a:ext cx="8225171" cy="1214399"/>
          </a:xfrm>
          <a:prstGeom prst="rect">
            <a:avLst/>
          </a:prstGeom>
          <a:solidFill>
            <a:srgbClr val="F29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54" name="Lib_Mois_Contacts_Max_A00"/>
          <p:cNvSpPr txBox="1"/>
          <p:nvPr/>
        </p:nvSpPr>
        <p:spPr>
          <a:xfrm>
            <a:off x="2009775" y="5674321"/>
            <a:ext cx="654367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 defTabSz="914400">
              <a:defRPr/>
            </a:pPr>
            <a:r>
              <a:rPr lang="fr-FR" sz="1200" kern="0" dirty="0" smtClean="0">
                <a:solidFill>
                  <a:srgbClr val="FFFFFF"/>
                </a:solidFill>
                <a:latin typeface="Arial"/>
                <a:cs typeface="Arial"/>
              </a:rPr>
              <a:t>est le mois où les contacts enregistrés sont les plus importants </a:t>
            </a:r>
          </a:p>
          <a:p>
            <a:pPr lvl="0" algn="ctr" defTabSz="914400">
              <a:defRPr/>
            </a:pPr>
            <a:r>
              <a:rPr lang="fr-FR" sz="1200" kern="0" dirty="0" smtClean="0">
                <a:solidFill>
                  <a:srgbClr val="FFFFFF"/>
                </a:solidFill>
                <a:latin typeface="Arial"/>
                <a:cs typeface="Arial"/>
              </a:rPr>
              <a:t>auprès de notre service Relation Client  (10.5% des contacts en 2015)</a:t>
            </a:r>
          </a:p>
          <a:p>
            <a:pPr lvl="0" defTabSz="914400">
              <a:defRPr/>
            </a:pPr>
            <a:endParaRPr lang="fr-FR" sz="1200" kern="0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7" name="Freeform 1"/>
          <p:cNvSpPr>
            <a:spLocks noChangeArrowheads="1"/>
          </p:cNvSpPr>
          <p:nvPr/>
        </p:nvSpPr>
        <p:spPr bwMode="auto">
          <a:xfrm>
            <a:off x="642618" y="5236168"/>
            <a:ext cx="815944" cy="807485"/>
          </a:xfrm>
          <a:custGeom>
            <a:avLst/>
            <a:gdLst>
              <a:gd name="T0" fmla="*/ 3658 w 21267"/>
              <a:gd name="T1" fmla="*/ 17135 h 21046"/>
              <a:gd name="T2" fmla="*/ 3658 w 21267"/>
              <a:gd name="T3" fmla="*/ 17135 h 21046"/>
              <a:gd name="T4" fmla="*/ 10059 w 21267"/>
              <a:gd name="T5" fmla="*/ 19867 h 21046"/>
              <a:gd name="T6" fmla="*/ 12350 w 21267"/>
              <a:gd name="T7" fmla="*/ 17754 h 21046"/>
              <a:gd name="T8" fmla="*/ 12897 w 21267"/>
              <a:gd name="T9" fmla="*/ 17642 h 21046"/>
              <a:gd name="T10" fmla="*/ 16357 w 21267"/>
              <a:gd name="T11" fmla="*/ 18856 h 21046"/>
              <a:gd name="T12" fmla="*/ 18321 w 21267"/>
              <a:gd name="T13" fmla="*/ 17435 h 21046"/>
              <a:gd name="T14" fmla="*/ 16390 w 21267"/>
              <a:gd name="T15" fmla="*/ 12254 h 21046"/>
              <a:gd name="T16" fmla="*/ 16318 w 21267"/>
              <a:gd name="T17" fmla="*/ 11984 h 21046"/>
              <a:gd name="T18" fmla="*/ 16476 w 21267"/>
              <a:gd name="T19" fmla="*/ 11602 h 21046"/>
              <a:gd name="T20" fmla="*/ 19903 w 21267"/>
              <a:gd name="T21" fmla="*/ 6328 h 21046"/>
              <a:gd name="T22" fmla="*/ 12133 w 21267"/>
              <a:gd name="T23" fmla="*/ 1267 h 21046"/>
              <a:gd name="T24" fmla="*/ 8353 w 21267"/>
              <a:gd name="T25" fmla="*/ 4619 h 21046"/>
              <a:gd name="T26" fmla="*/ 7710 w 21267"/>
              <a:gd name="T27" fmla="*/ 4675 h 21046"/>
              <a:gd name="T28" fmla="*/ 6124 w 21267"/>
              <a:gd name="T29" fmla="*/ 3700 h 21046"/>
              <a:gd name="T30" fmla="*/ 5960 w 21267"/>
              <a:gd name="T31" fmla="*/ 5486 h 21046"/>
              <a:gd name="T32" fmla="*/ 5732 w 21267"/>
              <a:gd name="T33" fmla="*/ 5879 h 21046"/>
              <a:gd name="T34" fmla="*/ 5285 w 21267"/>
              <a:gd name="T35" fmla="*/ 5960 h 21046"/>
              <a:gd name="T36" fmla="*/ 1867 w 21267"/>
              <a:gd name="T37" fmla="*/ 5082 h 21046"/>
              <a:gd name="T38" fmla="*/ 5689 w 21267"/>
              <a:gd name="T39" fmla="*/ 10495 h 21046"/>
              <a:gd name="T40" fmla="*/ 5759 w 21267"/>
              <a:gd name="T41" fmla="*/ 10982 h 21046"/>
              <a:gd name="T42" fmla="*/ 3658 w 21267"/>
              <a:gd name="T43" fmla="*/ 17135 h 21046"/>
              <a:gd name="T44" fmla="*/ 10167 w 21267"/>
              <a:gd name="T45" fmla="*/ 21045 h 21046"/>
              <a:gd name="T46" fmla="*/ 10167 w 21267"/>
              <a:gd name="T47" fmla="*/ 21045 h 21046"/>
              <a:gd name="T48" fmla="*/ 9954 w 21267"/>
              <a:gd name="T49" fmla="*/ 21003 h 21046"/>
              <a:gd name="T50" fmla="*/ 2770 w 21267"/>
              <a:gd name="T51" fmla="*/ 17935 h 21046"/>
              <a:gd name="T52" fmla="*/ 2469 w 21267"/>
              <a:gd name="T53" fmla="*/ 17262 h 21046"/>
              <a:gd name="T54" fmla="*/ 4645 w 21267"/>
              <a:gd name="T55" fmla="*/ 10893 h 21046"/>
              <a:gd name="T56" fmla="*/ 133 w 21267"/>
              <a:gd name="T57" fmla="*/ 4504 h 21046"/>
              <a:gd name="T58" fmla="*/ 129 w 21267"/>
              <a:gd name="T59" fmla="*/ 3884 h 21046"/>
              <a:gd name="T60" fmla="*/ 709 w 21267"/>
              <a:gd name="T61" fmla="*/ 3668 h 21046"/>
              <a:gd name="T62" fmla="*/ 4938 w 21267"/>
              <a:gd name="T63" fmla="*/ 4755 h 21046"/>
              <a:gd name="T64" fmla="*/ 5124 w 21267"/>
              <a:gd name="T65" fmla="*/ 2734 h 21046"/>
              <a:gd name="T66" fmla="*/ 5421 w 21267"/>
              <a:gd name="T67" fmla="*/ 2299 h 21046"/>
              <a:gd name="T68" fmla="*/ 5947 w 21267"/>
              <a:gd name="T69" fmla="*/ 2322 h 21046"/>
              <a:gd name="T70" fmla="*/ 7935 w 21267"/>
              <a:gd name="T71" fmla="*/ 3543 h 21046"/>
              <a:gd name="T72" fmla="*/ 11724 w 21267"/>
              <a:gd name="T73" fmla="*/ 182 h 21046"/>
              <a:gd name="T74" fmla="*/ 12379 w 21267"/>
              <a:gd name="T75" fmla="*/ 134 h 21046"/>
              <a:gd name="T76" fmla="*/ 20946 w 21267"/>
              <a:gd name="T77" fmla="*/ 5714 h 21046"/>
              <a:gd name="T78" fmla="*/ 21105 w 21267"/>
              <a:gd name="T79" fmla="*/ 6460 h 21046"/>
              <a:gd name="T80" fmla="*/ 17473 w 21267"/>
              <a:gd name="T81" fmla="*/ 12055 h 21046"/>
              <a:gd name="T82" fmla="*/ 19478 w 21267"/>
              <a:gd name="T83" fmla="*/ 17445 h 21046"/>
              <a:gd name="T84" fmla="*/ 19288 w 21267"/>
              <a:gd name="T85" fmla="*/ 18071 h 21046"/>
              <a:gd name="T86" fmla="*/ 16762 w 21267"/>
              <a:gd name="T87" fmla="*/ 19901 h 21046"/>
              <a:gd name="T88" fmla="*/ 16266 w 21267"/>
              <a:gd name="T89" fmla="*/ 19973 h 21046"/>
              <a:gd name="T90" fmla="*/ 12845 w 21267"/>
              <a:gd name="T91" fmla="*/ 18772 h 21046"/>
              <a:gd name="T92" fmla="*/ 10536 w 21267"/>
              <a:gd name="T93" fmla="*/ 20902 h 21046"/>
              <a:gd name="T94" fmla="*/ 10167 w 21267"/>
              <a:gd name="T95" fmla="*/ 21045 h 2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267" h="21046">
                <a:moveTo>
                  <a:pt x="3658" y="17135"/>
                </a:moveTo>
                <a:lnTo>
                  <a:pt x="3658" y="17135"/>
                </a:lnTo>
                <a:cubicBezTo>
                  <a:pt x="10059" y="19867"/>
                  <a:pt x="10059" y="19867"/>
                  <a:pt x="10059" y="19867"/>
                </a:cubicBezTo>
                <a:cubicBezTo>
                  <a:pt x="12350" y="17754"/>
                  <a:pt x="12350" y="17754"/>
                  <a:pt x="12350" y="17754"/>
                </a:cubicBezTo>
                <a:cubicBezTo>
                  <a:pt x="12498" y="17619"/>
                  <a:pt x="12708" y="17575"/>
                  <a:pt x="12897" y="17642"/>
                </a:cubicBezTo>
                <a:cubicBezTo>
                  <a:pt x="16357" y="18856"/>
                  <a:pt x="16357" y="18856"/>
                  <a:pt x="16357" y="18856"/>
                </a:cubicBezTo>
                <a:cubicBezTo>
                  <a:pt x="18321" y="17435"/>
                  <a:pt x="18321" y="17435"/>
                  <a:pt x="18321" y="17435"/>
                </a:cubicBezTo>
                <a:cubicBezTo>
                  <a:pt x="17593" y="15454"/>
                  <a:pt x="16546" y="12626"/>
                  <a:pt x="16390" y="12254"/>
                </a:cubicBezTo>
                <a:cubicBezTo>
                  <a:pt x="16343" y="12172"/>
                  <a:pt x="16318" y="12080"/>
                  <a:pt x="16318" y="11984"/>
                </a:cubicBezTo>
                <a:cubicBezTo>
                  <a:pt x="16318" y="11834"/>
                  <a:pt x="16378" y="11700"/>
                  <a:pt x="16476" y="11602"/>
                </a:cubicBezTo>
                <a:cubicBezTo>
                  <a:pt x="16753" y="11221"/>
                  <a:pt x="18599" y="8363"/>
                  <a:pt x="19903" y="6328"/>
                </a:cubicBezTo>
                <a:cubicBezTo>
                  <a:pt x="12133" y="1267"/>
                  <a:pt x="12133" y="1267"/>
                  <a:pt x="12133" y="1267"/>
                </a:cubicBezTo>
                <a:cubicBezTo>
                  <a:pt x="8353" y="4619"/>
                  <a:pt x="8353" y="4619"/>
                  <a:pt x="8353" y="4619"/>
                </a:cubicBezTo>
                <a:cubicBezTo>
                  <a:pt x="8175" y="4777"/>
                  <a:pt x="7913" y="4800"/>
                  <a:pt x="7710" y="4675"/>
                </a:cubicBezTo>
                <a:cubicBezTo>
                  <a:pt x="6124" y="3700"/>
                  <a:pt x="6124" y="3700"/>
                  <a:pt x="6124" y="3700"/>
                </a:cubicBezTo>
                <a:cubicBezTo>
                  <a:pt x="5960" y="5486"/>
                  <a:pt x="5960" y="5486"/>
                  <a:pt x="5960" y="5486"/>
                </a:cubicBezTo>
                <a:cubicBezTo>
                  <a:pt x="5945" y="5644"/>
                  <a:pt x="5862" y="5787"/>
                  <a:pt x="5732" y="5879"/>
                </a:cubicBezTo>
                <a:cubicBezTo>
                  <a:pt x="5603" y="5970"/>
                  <a:pt x="5439" y="6000"/>
                  <a:pt x="5285" y="5960"/>
                </a:cubicBezTo>
                <a:cubicBezTo>
                  <a:pt x="1867" y="5082"/>
                  <a:pt x="1867" y="5082"/>
                  <a:pt x="1867" y="5082"/>
                </a:cubicBezTo>
                <a:cubicBezTo>
                  <a:pt x="5689" y="10495"/>
                  <a:pt x="5689" y="10495"/>
                  <a:pt x="5689" y="10495"/>
                </a:cubicBezTo>
                <a:cubicBezTo>
                  <a:pt x="5789" y="10635"/>
                  <a:pt x="5815" y="10817"/>
                  <a:pt x="5759" y="10982"/>
                </a:cubicBezTo>
                <a:lnTo>
                  <a:pt x="3658" y="17135"/>
                </a:lnTo>
                <a:close/>
                <a:moveTo>
                  <a:pt x="10167" y="21045"/>
                </a:moveTo>
                <a:lnTo>
                  <a:pt x="10167" y="21045"/>
                </a:lnTo>
                <a:cubicBezTo>
                  <a:pt x="10095" y="21045"/>
                  <a:pt x="10023" y="21031"/>
                  <a:pt x="9954" y="21003"/>
                </a:cubicBezTo>
                <a:cubicBezTo>
                  <a:pt x="2770" y="17935"/>
                  <a:pt x="2770" y="17935"/>
                  <a:pt x="2770" y="17935"/>
                </a:cubicBezTo>
                <a:cubicBezTo>
                  <a:pt x="2509" y="17824"/>
                  <a:pt x="2378" y="17530"/>
                  <a:pt x="2469" y="17262"/>
                </a:cubicBezTo>
                <a:cubicBezTo>
                  <a:pt x="4645" y="10893"/>
                  <a:pt x="4645" y="10893"/>
                  <a:pt x="4645" y="10893"/>
                </a:cubicBezTo>
                <a:cubicBezTo>
                  <a:pt x="133" y="4504"/>
                  <a:pt x="133" y="4504"/>
                  <a:pt x="133" y="4504"/>
                </a:cubicBezTo>
                <a:cubicBezTo>
                  <a:pt x="1" y="4319"/>
                  <a:pt x="0" y="4072"/>
                  <a:pt x="129" y="3884"/>
                </a:cubicBezTo>
                <a:cubicBezTo>
                  <a:pt x="257" y="3696"/>
                  <a:pt x="491" y="3610"/>
                  <a:pt x="709" y="3668"/>
                </a:cubicBezTo>
                <a:cubicBezTo>
                  <a:pt x="4938" y="4755"/>
                  <a:pt x="4938" y="4755"/>
                  <a:pt x="4938" y="4755"/>
                </a:cubicBezTo>
                <a:cubicBezTo>
                  <a:pt x="5124" y="2734"/>
                  <a:pt x="5124" y="2734"/>
                  <a:pt x="5124" y="2734"/>
                </a:cubicBezTo>
                <a:cubicBezTo>
                  <a:pt x="5141" y="2548"/>
                  <a:pt x="5253" y="2383"/>
                  <a:pt x="5421" y="2299"/>
                </a:cubicBezTo>
                <a:cubicBezTo>
                  <a:pt x="5588" y="2215"/>
                  <a:pt x="5788" y="2224"/>
                  <a:pt x="5947" y="2322"/>
                </a:cubicBezTo>
                <a:cubicBezTo>
                  <a:pt x="7935" y="3543"/>
                  <a:pt x="7935" y="3543"/>
                  <a:pt x="7935" y="3543"/>
                </a:cubicBezTo>
                <a:cubicBezTo>
                  <a:pt x="11724" y="182"/>
                  <a:pt x="11724" y="182"/>
                  <a:pt x="11724" y="182"/>
                </a:cubicBezTo>
                <a:cubicBezTo>
                  <a:pt x="11907" y="21"/>
                  <a:pt x="12175" y="0"/>
                  <a:pt x="12379" y="134"/>
                </a:cubicBezTo>
                <a:cubicBezTo>
                  <a:pt x="20946" y="5714"/>
                  <a:pt x="20946" y="5714"/>
                  <a:pt x="20946" y="5714"/>
                </a:cubicBezTo>
                <a:cubicBezTo>
                  <a:pt x="21195" y="5876"/>
                  <a:pt x="21266" y="6209"/>
                  <a:pt x="21105" y="6460"/>
                </a:cubicBezTo>
                <a:cubicBezTo>
                  <a:pt x="18759" y="10123"/>
                  <a:pt x="17854" y="11509"/>
                  <a:pt x="17473" y="12055"/>
                </a:cubicBezTo>
                <a:cubicBezTo>
                  <a:pt x="17682" y="12588"/>
                  <a:pt x="18189" y="13935"/>
                  <a:pt x="19478" y="17445"/>
                </a:cubicBezTo>
                <a:cubicBezTo>
                  <a:pt x="19561" y="17674"/>
                  <a:pt x="19483" y="17928"/>
                  <a:pt x="19288" y="18071"/>
                </a:cubicBezTo>
                <a:cubicBezTo>
                  <a:pt x="16762" y="19901"/>
                  <a:pt x="16762" y="19901"/>
                  <a:pt x="16762" y="19901"/>
                </a:cubicBezTo>
                <a:cubicBezTo>
                  <a:pt x="16618" y="20004"/>
                  <a:pt x="16434" y="20030"/>
                  <a:pt x="16266" y="19973"/>
                </a:cubicBezTo>
                <a:cubicBezTo>
                  <a:pt x="12845" y="18772"/>
                  <a:pt x="12845" y="18772"/>
                  <a:pt x="12845" y="18772"/>
                </a:cubicBezTo>
                <a:cubicBezTo>
                  <a:pt x="10536" y="20902"/>
                  <a:pt x="10536" y="20902"/>
                  <a:pt x="10536" y="20902"/>
                </a:cubicBezTo>
                <a:cubicBezTo>
                  <a:pt x="10433" y="20996"/>
                  <a:pt x="10302" y="21045"/>
                  <a:pt x="10167" y="210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58" name="Mois_Contacts_Max_A00"/>
          <p:cNvSpPr txBox="1"/>
          <p:nvPr/>
        </p:nvSpPr>
        <p:spPr>
          <a:xfrm>
            <a:off x="1869114" y="5197267"/>
            <a:ext cx="645180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solidFill>
                  <a:srgbClr val="FFFFFF"/>
                </a:solidFill>
                <a:latin typeface="Arial"/>
                <a:cs typeface="Arial"/>
              </a:rPr>
              <a:t>JANVIER</a:t>
            </a:r>
            <a:endParaRPr lang="fr-FR" sz="25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778000"/>
            <a:ext cx="8704263" cy="2759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necteur droit 22"/>
          <p:cNvCxnSpPr/>
          <p:nvPr/>
        </p:nvCxnSpPr>
        <p:spPr>
          <a:xfrm>
            <a:off x="6091238" y="5099050"/>
            <a:ext cx="7524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space réservé du numéro de diapositive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31</a:t>
            </a:fld>
            <a:endParaRPr lang="fr-FR" dirty="0"/>
          </a:p>
        </p:txBody>
      </p:sp>
      <p:sp>
        <p:nvSpPr>
          <p:cNvPr id="17" name="Rectangle 16"/>
          <p:cNvSpPr/>
          <p:nvPr/>
        </p:nvSpPr>
        <p:spPr>
          <a:xfrm>
            <a:off x="3124940" y="5335588"/>
            <a:ext cx="745725" cy="213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Date_Fin_Periode_n_1"/>
          <p:cNvSpPr/>
          <p:nvPr/>
        </p:nvSpPr>
        <p:spPr>
          <a:xfrm>
            <a:off x="2901019" y="6165304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31/12/2015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24" name="Date_Debut_Periode_n_1"/>
          <p:cNvSpPr/>
          <p:nvPr/>
        </p:nvSpPr>
        <p:spPr>
          <a:xfrm>
            <a:off x="1820899" y="6165304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01/01/2015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19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MOTIFS DES DEMANDES ET RÉCLAMATIONS 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Relation client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469570" y="1472369"/>
            <a:ext cx="2787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Objets </a:t>
            </a:r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des demandes</a:t>
            </a:r>
          </a:p>
        </p:txBody>
      </p:sp>
      <p:sp>
        <p:nvSpPr>
          <p:cNvPr id="27" name="TextBox 20"/>
          <p:cNvSpPr txBox="1"/>
          <p:nvPr/>
        </p:nvSpPr>
        <p:spPr>
          <a:xfrm>
            <a:off x="5963522" y="1472369"/>
            <a:ext cx="2550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Motifs </a:t>
            </a:r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des réclamations</a:t>
            </a:r>
          </a:p>
        </p:txBody>
      </p:sp>
      <p:cxnSp>
        <p:nvCxnSpPr>
          <p:cNvPr id="30" name="Straight Connector 26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6079687" y="3039030"/>
            <a:ext cx="864000" cy="864000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6079687" y="4010298"/>
            <a:ext cx="864000" cy="864000"/>
          </a:xfrm>
          <a:prstGeom prst="rect">
            <a:avLst/>
          </a:prstGeom>
          <a:solidFill>
            <a:srgbClr val="99B6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6086806" y="5014388"/>
            <a:ext cx="864000" cy="864000"/>
          </a:xfrm>
          <a:prstGeom prst="rect">
            <a:avLst/>
          </a:prstGeom>
          <a:solidFill>
            <a:srgbClr val="1146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6079687" y="2042464"/>
            <a:ext cx="864000" cy="864000"/>
          </a:xfrm>
          <a:prstGeom prst="rect">
            <a:avLst/>
          </a:prstGeom>
          <a:solidFill>
            <a:srgbClr val="BCCF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NB_réclamation_désaccord_AM1"/>
          <p:cNvSpPr txBox="1"/>
          <p:nvPr/>
        </p:nvSpPr>
        <p:spPr>
          <a:xfrm>
            <a:off x="6288373" y="2057943"/>
            <a:ext cx="4651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0</a:t>
            </a:r>
            <a:endParaRPr lang="en-US" sz="48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38" name="NB_reclamation_Incompréhension_AM1"/>
          <p:cNvSpPr txBox="1"/>
          <p:nvPr/>
        </p:nvSpPr>
        <p:spPr>
          <a:xfrm>
            <a:off x="6278868" y="4038163"/>
            <a:ext cx="4651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0</a:t>
            </a:r>
            <a:endParaRPr lang="en-US" sz="48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39" name="NB_réclamation_délai_AM1"/>
          <p:cNvSpPr txBox="1"/>
          <p:nvPr/>
        </p:nvSpPr>
        <p:spPr>
          <a:xfrm>
            <a:off x="6301053" y="3032956"/>
            <a:ext cx="465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0</a:t>
            </a:r>
            <a:endParaRPr lang="en-US" sz="48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0" name="NB_réclamation_qualité_relation_groupe"/>
          <p:cNvSpPr txBox="1"/>
          <p:nvPr/>
        </p:nvSpPr>
        <p:spPr>
          <a:xfrm>
            <a:off x="6324377" y="5013176"/>
            <a:ext cx="4651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0</a:t>
            </a:r>
            <a:endParaRPr lang="en-US" sz="48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1" name="TextBox 69"/>
          <p:cNvSpPr txBox="1"/>
          <p:nvPr/>
        </p:nvSpPr>
        <p:spPr>
          <a:xfrm>
            <a:off x="7028062" y="2229865"/>
            <a:ext cx="10314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Désaccord</a:t>
            </a:r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/>
            </a:r>
            <a:b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</a:br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service rendu</a:t>
            </a:r>
          </a:p>
        </p:txBody>
      </p:sp>
      <p:sp>
        <p:nvSpPr>
          <p:cNvPr id="42" name="TextBox 70"/>
          <p:cNvSpPr txBox="1"/>
          <p:nvPr/>
        </p:nvSpPr>
        <p:spPr>
          <a:xfrm>
            <a:off x="7028062" y="3156697"/>
            <a:ext cx="10314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Délai</a:t>
            </a:r>
            <a:br>
              <a:rPr lang="fr-FR"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</a:br>
            <a:r>
              <a:rPr lang="fr-FR" sz="11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service rendu</a:t>
            </a:r>
          </a:p>
        </p:txBody>
      </p:sp>
      <p:sp>
        <p:nvSpPr>
          <p:cNvPr id="43" name="TextBox 71"/>
          <p:cNvSpPr txBox="1"/>
          <p:nvPr/>
        </p:nvSpPr>
        <p:spPr>
          <a:xfrm>
            <a:off x="7028062" y="4254359"/>
            <a:ext cx="13603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Incompréhension</a:t>
            </a:r>
            <a:endParaRPr lang="fr-FR" sz="110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44" name="TextBox 72"/>
          <p:cNvSpPr txBox="1"/>
          <p:nvPr/>
        </p:nvSpPr>
        <p:spPr>
          <a:xfrm>
            <a:off x="7028062" y="5146652"/>
            <a:ext cx="11257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Qualité</a:t>
            </a:r>
            <a:endParaRPr lang="fr-FR" sz="11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  <a:p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relation groupe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276010" y="5305747"/>
            <a:ext cx="4181815" cy="854969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459384" y="5305747"/>
            <a:ext cx="883301" cy="854969"/>
            <a:chOff x="4459381" y="1679915"/>
            <a:chExt cx="1470774" cy="1469685"/>
          </a:xfrm>
          <a:solidFill>
            <a:srgbClr val="002060"/>
          </a:solidFill>
        </p:grpSpPr>
        <p:sp>
          <p:nvSpPr>
            <p:cNvPr id="47" name="Rectangle 46"/>
            <p:cNvSpPr/>
            <p:nvPr/>
          </p:nvSpPr>
          <p:spPr>
            <a:xfrm>
              <a:off x="4459381" y="1679915"/>
              <a:ext cx="1470774" cy="1469685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714375" lvl="0">
                <a:tabLst>
                  <a:tab pos="5918200" algn="r"/>
                </a:tabLst>
              </a:pPr>
              <a:endParaRPr lang="en-US" sz="1300">
                <a:solidFill>
                  <a:prstClr val="white"/>
                </a:solidFill>
                <a:latin typeface="Arial MT Lt"/>
                <a:cs typeface="Arial MT Lt"/>
              </a:endParaRPr>
            </a:p>
          </p:txBody>
        </p:sp>
        <p:grpSp>
          <p:nvGrpSpPr>
            <p:cNvPr id="3" name="Group 24"/>
            <p:cNvGrpSpPr/>
            <p:nvPr/>
          </p:nvGrpSpPr>
          <p:grpSpPr>
            <a:xfrm>
              <a:off x="4609175" y="1965107"/>
              <a:ext cx="1171186" cy="899300"/>
              <a:chOff x="2907895" y="-1588"/>
              <a:chExt cx="9847263" cy="7561263"/>
            </a:xfrm>
            <a:grpFill/>
          </p:grpSpPr>
          <p:sp>
            <p:nvSpPr>
              <p:cNvPr id="49" name="Freeform 1"/>
              <p:cNvSpPr>
                <a:spLocks noChangeArrowheads="1"/>
              </p:cNvSpPr>
              <p:nvPr/>
            </p:nvSpPr>
            <p:spPr bwMode="auto">
              <a:xfrm>
                <a:off x="7136996" y="3348044"/>
                <a:ext cx="5618162" cy="4211631"/>
              </a:xfrm>
              <a:custGeom>
                <a:avLst/>
                <a:gdLst>
                  <a:gd name="T0" fmla="*/ 7796 w 15608"/>
                  <a:gd name="T1" fmla="*/ 9978 h 11699"/>
                  <a:gd name="T2" fmla="*/ 7796 w 15608"/>
                  <a:gd name="T3" fmla="*/ 9978 h 11699"/>
                  <a:gd name="T4" fmla="*/ 1256 w 15608"/>
                  <a:gd name="T5" fmla="*/ 7653 h 11699"/>
                  <a:gd name="T6" fmla="*/ 0 w 15608"/>
                  <a:gd name="T7" fmla="*/ 4983 h 11699"/>
                  <a:gd name="T8" fmla="*/ 7796 w 15608"/>
                  <a:gd name="T9" fmla="*/ 0 h 11699"/>
                  <a:gd name="T10" fmla="*/ 12947 w 15608"/>
                  <a:gd name="T11" fmla="*/ 1273 h 11699"/>
                  <a:gd name="T12" fmla="*/ 15607 w 15608"/>
                  <a:gd name="T13" fmla="*/ 4983 h 11699"/>
                  <a:gd name="T14" fmla="*/ 13095 w 15608"/>
                  <a:gd name="T15" fmla="*/ 8648 h 11699"/>
                  <a:gd name="T16" fmla="*/ 12055 w 15608"/>
                  <a:gd name="T17" fmla="*/ 11698 h 11699"/>
                  <a:gd name="T18" fmla="*/ 9201 w 15608"/>
                  <a:gd name="T19" fmla="*/ 9930 h 11699"/>
                  <a:gd name="T20" fmla="*/ 9006 w 15608"/>
                  <a:gd name="T21" fmla="*/ 9958 h 11699"/>
                  <a:gd name="T22" fmla="*/ 8549 w 15608"/>
                  <a:gd name="T23" fmla="*/ 9994 h 11699"/>
                  <a:gd name="T24" fmla="*/ 8345 w 15608"/>
                  <a:gd name="T25" fmla="*/ 9984 h 11699"/>
                  <a:gd name="T26" fmla="*/ 7796 w 15608"/>
                  <a:gd name="T27" fmla="*/ 9978 h 11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08" h="11699">
                    <a:moveTo>
                      <a:pt x="7796" y="9978"/>
                    </a:moveTo>
                    <a:lnTo>
                      <a:pt x="7796" y="9978"/>
                    </a:lnTo>
                    <a:cubicBezTo>
                      <a:pt x="5097" y="9978"/>
                      <a:pt x="2661" y="9038"/>
                      <a:pt x="1256" y="7653"/>
                    </a:cubicBezTo>
                    <a:cubicBezTo>
                      <a:pt x="465" y="6883"/>
                      <a:pt x="0" y="5952"/>
                      <a:pt x="0" y="4983"/>
                    </a:cubicBezTo>
                    <a:cubicBezTo>
                      <a:pt x="0" y="2296"/>
                      <a:pt x="3571" y="0"/>
                      <a:pt x="7796" y="0"/>
                    </a:cubicBezTo>
                    <a:cubicBezTo>
                      <a:pt x="9749" y="0"/>
                      <a:pt x="11561" y="483"/>
                      <a:pt x="12947" y="1273"/>
                    </a:cubicBezTo>
                    <a:cubicBezTo>
                      <a:pt x="14565" y="2203"/>
                      <a:pt x="15607" y="3542"/>
                      <a:pt x="15607" y="4983"/>
                    </a:cubicBezTo>
                    <a:cubicBezTo>
                      <a:pt x="15607" y="6685"/>
                      <a:pt x="15216" y="7718"/>
                      <a:pt x="13095" y="8648"/>
                    </a:cubicBezTo>
                    <a:cubicBezTo>
                      <a:pt x="12865" y="8750"/>
                      <a:pt x="12425" y="8935"/>
                      <a:pt x="12055" y="11698"/>
                    </a:cubicBezTo>
                    <a:cubicBezTo>
                      <a:pt x="9201" y="9930"/>
                      <a:pt x="9201" y="9930"/>
                      <a:pt x="9201" y="9930"/>
                    </a:cubicBezTo>
                    <a:cubicBezTo>
                      <a:pt x="9006" y="9958"/>
                      <a:pt x="9006" y="9958"/>
                      <a:pt x="9006" y="9958"/>
                    </a:cubicBezTo>
                    <a:cubicBezTo>
                      <a:pt x="8754" y="9994"/>
                      <a:pt x="8644" y="9994"/>
                      <a:pt x="8549" y="9994"/>
                    </a:cubicBezTo>
                    <a:cubicBezTo>
                      <a:pt x="8484" y="9994"/>
                      <a:pt x="8419" y="9994"/>
                      <a:pt x="8345" y="9984"/>
                    </a:cubicBezTo>
                    <a:cubicBezTo>
                      <a:pt x="8215" y="9990"/>
                      <a:pt x="8047" y="9978"/>
                      <a:pt x="7796" y="997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50" name="Freeform 2"/>
              <p:cNvSpPr>
                <a:spLocks noChangeArrowheads="1"/>
              </p:cNvSpPr>
              <p:nvPr/>
            </p:nvSpPr>
            <p:spPr bwMode="auto">
              <a:xfrm>
                <a:off x="2907895" y="-1588"/>
                <a:ext cx="9029690" cy="7021502"/>
              </a:xfrm>
              <a:custGeom>
                <a:avLst/>
                <a:gdLst>
                  <a:gd name="T0" fmla="*/ 11290 w 25084"/>
                  <a:gd name="T1" fmla="*/ 16927 h 19505"/>
                  <a:gd name="T2" fmla="*/ 11290 w 25084"/>
                  <a:gd name="T3" fmla="*/ 16927 h 19505"/>
                  <a:gd name="T4" fmla="*/ 9636 w 25084"/>
                  <a:gd name="T5" fmla="*/ 16741 h 19505"/>
                  <a:gd name="T6" fmla="*/ 6482 w 25084"/>
                  <a:gd name="T7" fmla="*/ 19504 h 19505"/>
                  <a:gd name="T8" fmla="*/ 5760 w 25084"/>
                  <a:gd name="T9" fmla="*/ 15623 h 19505"/>
                  <a:gd name="T10" fmla="*/ 0 w 25084"/>
                  <a:gd name="T11" fmla="*/ 8481 h 19505"/>
                  <a:gd name="T12" fmla="*/ 12537 w 25084"/>
                  <a:gd name="T13" fmla="*/ 0 h 19505"/>
                  <a:gd name="T14" fmla="*/ 25083 w 25084"/>
                  <a:gd name="T15" fmla="*/ 8481 h 19505"/>
                  <a:gd name="T16" fmla="*/ 25035 w 25084"/>
                  <a:gd name="T17" fmla="*/ 9178 h 19505"/>
                  <a:gd name="T18" fmla="*/ 19541 w 25084"/>
                  <a:gd name="T19" fmla="*/ 7903 h 19505"/>
                  <a:gd name="T20" fmla="*/ 10520 w 25084"/>
                  <a:gd name="T21" fmla="*/ 14282 h 19505"/>
                  <a:gd name="T22" fmla="*/ 11290 w 25084"/>
                  <a:gd name="T23" fmla="*/ 16927 h 19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084" h="19505">
                    <a:moveTo>
                      <a:pt x="11290" y="16927"/>
                    </a:moveTo>
                    <a:lnTo>
                      <a:pt x="11290" y="16927"/>
                    </a:lnTo>
                    <a:cubicBezTo>
                      <a:pt x="10723" y="16891"/>
                      <a:pt x="10177" y="16823"/>
                      <a:pt x="9636" y="16741"/>
                    </a:cubicBezTo>
                    <a:cubicBezTo>
                      <a:pt x="6482" y="19504"/>
                      <a:pt x="6482" y="19504"/>
                      <a:pt x="6482" y="19504"/>
                    </a:cubicBezTo>
                    <a:cubicBezTo>
                      <a:pt x="5760" y="15623"/>
                      <a:pt x="5760" y="15623"/>
                      <a:pt x="5760" y="15623"/>
                    </a:cubicBezTo>
                    <a:cubicBezTo>
                      <a:pt x="2289" y="14118"/>
                      <a:pt x="0" y="11485"/>
                      <a:pt x="0" y="8481"/>
                    </a:cubicBezTo>
                    <a:cubicBezTo>
                      <a:pt x="0" y="3803"/>
                      <a:pt x="5617" y="0"/>
                      <a:pt x="12537" y="0"/>
                    </a:cubicBezTo>
                    <a:cubicBezTo>
                      <a:pt x="19466" y="0"/>
                      <a:pt x="25083" y="3805"/>
                      <a:pt x="25083" y="8481"/>
                    </a:cubicBezTo>
                    <a:cubicBezTo>
                      <a:pt x="25083" y="8723"/>
                      <a:pt x="25072" y="8957"/>
                      <a:pt x="25035" y="9178"/>
                    </a:cubicBezTo>
                    <a:cubicBezTo>
                      <a:pt x="23527" y="8379"/>
                      <a:pt x="21621" y="7903"/>
                      <a:pt x="19541" y="7903"/>
                    </a:cubicBezTo>
                    <a:cubicBezTo>
                      <a:pt x="14489" y="7903"/>
                      <a:pt x="10520" y="10711"/>
                      <a:pt x="10520" y="14282"/>
                    </a:cubicBezTo>
                    <a:cubicBezTo>
                      <a:pt x="10520" y="15225"/>
                      <a:pt x="10798" y="16127"/>
                      <a:pt x="11290" y="169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sp>
        <p:nvSpPr>
          <p:cNvPr id="51" name="TextBox 6"/>
          <p:cNvSpPr txBox="1"/>
          <p:nvPr/>
        </p:nvSpPr>
        <p:spPr>
          <a:xfrm>
            <a:off x="2991590" y="5511863"/>
            <a:ext cx="2126933" cy="430887"/>
          </a:xfrm>
          <a:prstGeom prst="rect">
            <a:avLst/>
          </a:prstGeom>
          <a:solidFill>
            <a:srgbClr val="002060"/>
          </a:solidFill>
        </p:spPr>
        <p:txBody>
          <a:bodyPr wrap="square" lIns="0" tIns="0" rIns="0" bIns="0" rtlCol="0">
            <a:spAutoFit/>
          </a:bodyPr>
          <a:lstStyle/>
          <a:p>
            <a:pPr lvl="0" algn="ctr" defTabSz="914400">
              <a:defRPr/>
            </a:pPr>
            <a:r>
              <a:rPr lang="fr-FR" sz="1400" kern="0" dirty="0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contacts auprès de notre service Relation Client sur cette période.</a:t>
            </a:r>
            <a:endParaRPr lang="fr-FR" sz="1400" kern="0" dirty="0">
              <a:solidFill>
                <a:srgbClr val="FFFFF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2" name="Nb_Contact_Service_Client_AM1"/>
          <p:cNvSpPr txBox="1"/>
          <p:nvPr/>
        </p:nvSpPr>
        <p:spPr>
          <a:xfrm>
            <a:off x="2101043" y="5338530"/>
            <a:ext cx="886781" cy="707886"/>
          </a:xfrm>
          <a:prstGeom prst="rect">
            <a:avLst/>
          </a:prstGeom>
          <a:solidFill>
            <a:srgbClr val="002060"/>
          </a:solidFill>
        </p:spPr>
        <p:txBody>
          <a:bodyPr wrap="none" rtlCol="0">
            <a:spAutoFit/>
          </a:bodyPr>
          <a:lstStyle/>
          <a:p>
            <a:pPr algn="r"/>
            <a:r>
              <a:rPr lang="fr-FR" sz="4000" b="1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433</a:t>
            </a:r>
            <a:endParaRPr lang="fr-FR" sz="4000" b="1" dirty="0">
              <a:solidFill>
                <a:srgbClr val="FFFFF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5" name="ZoneTexte 65"/>
          <p:cNvSpPr txBox="1"/>
          <p:nvPr/>
        </p:nvSpPr>
        <p:spPr>
          <a:xfrm>
            <a:off x="326364" y="6161027"/>
            <a:ext cx="45336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du                     au 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6" name="Année_n_1"/>
          <p:cNvSpPr txBox="1"/>
          <p:nvPr/>
        </p:nvSpPr>
        <p:spPr>
          <a:xfrm>
            <a:off x="2051720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2015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1778000"/>
            <a:ext cx="4760913" cy="344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necteur droit 22"/>
          <p:cNvCxnSpPr/>
          <p:nvPr/>
        </p:nvCxnSpPr>
        <p:spPr>
          <a:xfrm>
            <a:off x="6091238" y="5099050"/>
            <a:ext cx="7524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space réservé du numéro de diapositive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32</a:t>
            </a:fld>
            <a:endParaRPr lang="fr-FR" dirty="0"/>
          </a:p>
        </p:txBody>
      </p:sp>
      <p:sp>
        <p:nvSpPr>
          <p:cNvPr id="17" name="Rectangle 16"/>
          <p:cNvSpPr/>
          <p:nvPr/>
        </p:nvSpPr>
        <p:spPr>
          <a:xfrm>
            <a:off x="3124940" y="5335588"/>
            <a:ext cx="745725" cy="213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Date_Fin_Periode"/>
          <p:cNvSpPr/>
          <p:nvPr/>
        </p:nvSpPr>
        <p:spPr>
          <a:xfrm>
            <a:off x="2865015" y="6161027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31/12/2016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24" name="Date_Debut_Periode"/>
          <p:cNvSpPr/>
          <p:nvPr/>
        </p:nvSpPr>
        <p:spPr>
          <a:xfrm>
            <a:off x="1799692" y="6160716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01/01/2016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19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048494" y="643802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MOTIFS DES DEMANDES ET RÉCLAMATIONS 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Relation client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469570" y="1472369"/>
            <a:ext cx="2787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Objets </a:t>
            </a:r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des demandes</a:t>
            </a:r>
          </a:p>
        </p:txBody>
      </p:sp>
      <p:sp>
        <p:nvSpPr>
          <p:cNvPr id="27" name="TextBox 20"/>
          <p:cNvSpPr txBox="1"/>
          <p:nvPr/>
        </p:nvSpPr>
        <p:spPr>
          <a:xfrm>
            <a:off x="5963522" y="1472369"/>
            <a:ext cx="2550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Motifs </a:t>
            </a:r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des réclamations</a:t>
            </a:r>
          </a:p>
        </p:txBody>
      </p:sp>
      <p:cxnSp>
        <p:nvCxnSpPr>
          <p:cNvPr id="30" name="Straight Connector 26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6079687" y="3033052"/>
            <a:ext cx="864000" cy="864000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6079687" y="4016944"/>
            <a:ext cx="864000" cy="864000"/>
          </a:xfrm>
          <a:prstGeom prst="rect">
            <a:avLst/>
          </a:prstGeom>
          <a:solidFill>
            <a:srgbClr val="99B6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6086806" y="5013272"/>
            <a:ext cx="864000" cy="864000"/>
          </a:xfrm>
          <a:prstGeom prst="rect">
            <a:avLst/>
          </a:prstGeom>
          <a:solidFill>
            <a:srgbClr val="1146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6079688" y="2024940"/>
            <a:ext cx="864000" cy="864000"/>
          </a:xfrm>
          <a:prstGeom prst="rect">
            <a:avLst/>
          </a:prstGeom>
          <a:solidFill>
            <a:srgbClr val="BCCF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xtBox 69"/>
          <p:cNvSpPr txBox="1"/>
          <p:nvPr/>
        </p:nvSpPr>
        <p:spPr>
          <a:xfrm>
            <a:off x="7056276" y="2229865"/>
            <a:ext cx="10314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Désaccord</a:t>
            </a:r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/>
            </a:r>
            <a:b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</a:br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service rendu</a:t>
            </a:r>
          </a:p>
        </p:txBody>
      </p:sp>
      <p:sp>
        <p:nvSpPr>
          <p:cNvPr id="42" name="TextBox 70"/>
          <p:cNvSpPr txBox="1"/>
          <p:nvPr/>
        </p:nvSpPr>
        <p:spPr>
          <a:xfrm>
            <a:off x="7056276" y="3156697"/>
            <a:ext cx="10314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Délai</a:t>
            </a:r>
            <a:br>
              <a:rPr lang="fr-FR"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</a:br>
            <a:r>
              <a:rPr lang="fr-FR" sz="11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service rendu</a:t>
            </a:r>
          </a:p>
        </p:txBody>
      </p:sp>
      <p:sp>
        <p:nvSpPr>
          <p:cNvPr id="43" name="TextBox 71"/>
          <p:cNvSpPr txBox="1"/>
          <p:nvPr/>
        </p:nvSpPr>
        <p:spPr>
          <a:xfrm>
            <a:off x="7056276" y="4254359"/>
            <a:ext cx="13603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Incompréhension</a:t>
            </a:r>
            <a:endParaRPr lang="fr-FR" sz="110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44" name="TextBox 72"/>
          <p:cNvSpPr txBox="1"/>
          <p:nvPr/>
        </p:nvSpPr>
        <p:spPr>
          <a:xfrm>
            <a:off x="7056276" y="5146652"/>
            <a:ext cx="11257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Qualité</a:t>
            </a:r>
            <a:endParaRPr lang="fr-FR" sz="110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  <a:p>
            <a:r>
              <a:rPr lang="fr-FR" sz="11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relation groupe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276010" y="5305747"/>
            <a:ext cx="4181815" cy="854969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6" name="Group 1"/>
          <p:cNvGrpSpPr/>
          <p:nvPr/>
        </p:nvGrpSpPr>
        <p:grpSpPr>
          <a:xfrm>
            <a:off x="459384" y="5305747"/>
            <a:ext cx="883301" cy="854969"/>
            <a:chOff x="4459381" y="1679915"/>
            <a:chExt cx="1470774" cy="1469685"/>
          </a:xfrm>
          <a:solidFill>
            <a:srgbClr val="002060"/>
          </a:solidFill>
        </p:grpSpPr>
        <p:sp>
          <p:nvSpPr>
            <p:cNvPr id="47" name="Rectangle 46"/>
            <p:cNvSpPr/>
            <p:nvPr/>
          </p:nvSpPr>
          <p:spPr>
            <a:xfrm>
              <a:off x="4459381" y="1679915"/>
              <a:ext cx="1470774" cy="1469685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714375" lvl="0">
                <a:tabLst>
                  <a:tab pos="5918200" algn="r"/>
                </a:tabLst>
              </a:pPr>
              <a:endParaRPr lang="en-US" sz="1300">
                <a:solidFill>
                  <a:prstClr val="white"/>
                </a:solidFill>
                <a:latin typeface="Arial MT Lt"/>
                <a:cs typeface="Arial MT Lt"/>
              </a:endParaRPr>
            </a:p>
          </p:txBody>
        </p:sp>
        <p:grpSp>
          <p:nvGrpSpPr>
            <p:cNvPr id="48" name="Group 24"/>
            <p:cNvGrpSpPr/>
            <p:nvPr/>
          </p:nvGrpSpPr>
          <p:grpSpPr>
            <a:xfrm>
              <a:off x="4609175" y="1965107"/>
              <a:ext cx="1171186" cy="899300"/>
              <a:chOff x="2907895" y="-1588"/>
              <a:chExt cx="9847263" cy="7561263"/>
            </a:xfrm>
            <a:grpFill/>
          </p:grpSpPr>
          <p:sp>
            <p:nvSpPr>
              <p:cNvPr id="49" name="Freeform 1"/>
              <p:cNvSpPr>
                <a:spLocks noChangeArrowheads="1"/>
              </p:cNvSpPr>
              <p:nvPr/>
            </p:nvSpPr>
            <p:spPr bwMode="auto">
              <a:xfrm>
                <a:off x="7136996" y="3348044"/>
                <a:ext cx="5618162" cy="4211631"/>
              </a:xfrm>
              <a:custGeom>
                <a:avLst/>
                <a:gdLst>
                  <a:gd name="T0" fmla="*/ 7796 w 15608"/>
                  <a:gd name="T1" fmla="*/ 9978 h 11699"/>
                  <a:gd name="T2" fmla="*/ 7796 w 15608"/>
                  <a:gd name="T3" fmla="*/ 9978 h 11699"/>
                  <a:gd name="T4" fmla="*/ 1256 w 15608"/>
                  <a:gd name="T5" fmla="*/ 7653 h 11699"/>
                  <a:gd name="T6" fmla="*/ 0 w 15608"/>
                  <a:gd name="T7" fmla="*/ 4983 h 11699"/>
                  <a:gd name="T8" fmla="*/ 7796 w 15608"/>
                  <a:gd name="T9" fmla="*/ 0 h 11699"/>
                  <a:gd name="T10" fmla="*/ 12947 w 15608"/>
                  <a:gd name="T11" fmla="*/ 1273 h 11699"/>
                  <a:gd name="T12" fmla="*/ 15607 w 15608"/>
                  <a:gd name="T13" fmla="*/ 4983 h 11699"/>
                  <a:gd name="T14" fmla="*/ 13095 w 15608"/>
                  <a:gd name="T15" fmla="*/ 8648 h 11699"/>
                  <a:gd name="T16" fmla="*/ 12055 w 15608"/>
                  <a:gd name="T17" fmla="*/ 11698 h 11699"/>
                  <a:gd name="T18" fmla="*/ 9201 w 15608"/>
                  <a:gd name="T19" fmla="*/ 9930 h 11699"/>
                  <a:gd name="T20" fmla="*/ 9006 w 15608"/>
                  <a:gd name="T21" fmla="*/ 9958 h 11699"/>
                  <a:gd name="T22" fmla="*/ 8549 w 15608"/>
                  <a:gd name="T23" fmla="*/ 9994 h 11699"/>
                  <a:gd name="T24" fmla="*/ 8345 w 15608"/>
                  <a:gd name="T25" fmla="*/ 9984 h 11699"/>
                  <a:gd name="T26" fmla="*/ 7796 w 15608"/>
                  <a:gd name="T27" fmla="*/ 9978 h 11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08" h="11699">
                    <a:moveTo>
                      <a:pt x="7796" y="9978"/>
                    </a:moveTo>
                    <a:lnTo>
                      <a:pt x="7796" y="9978"/>
                    </a:lnTo>
                    <a:cubicBezTo>
                      <a:pt x="5097" y="9978"/>
                      <a:pt x="2661" y="9038"/>
                      <a:pt x="1256" y="7653"/>
                    </a:cubicBezTo>
                    <a:cubicBezTo>
                      <a:pt x="465" y="6883"/>
                      <a:pt x="0" y="5952"/>
                      <a:pt x="0" y="4983"/>
                    </a:cubicBezTo>
                    <a:cubicBezTo>
                      <a:pt x="0" y="2296"/>
                      <a:pt x="3571" y="0"/>
                      <a:pt x="7796" y="0"/>
                    </a:cubicBezTo>
                    <a:cubicBezTo>
                      <a:pt x="9749" y="0"/>
                      <a:pt x="11561" y="483"/>
                      <a:pt x="12947" y="1273"/>
                    </a:cubicBezTo>
                    <a:cubicBezTo>
                      <a:pt x="14565" y="2203"/>
                      <a:pt x="15607" y="3542"/>
                      <a:pt x="15607" y="4983"/>
                    </a:cubicBezTo>
                    <a:cubicBezTo>
                      <a:pt x="15607" y="6685"/>
                      <a:pt x="15216" y="7718"/>
                      <a:pt x="13095" y="8648"/>
                    </a:cubicBezTo>
                    <a:cubicBezTo>
                      <a:pt x="12865" y="8750"/>
                      <a:pt x="12425" y="8935"/>
                      <a:pt x="12055" y="11698"/>
                    </a:cubicBezTo>
                    <a:cubicBezTo>
                      <a:pt x="9201" y="9930"/>
                      <a:pt x="9201" y="9930"/>
                      <a:pt x="9201" y="9930"/>
                    </a:cubicBezTo>
                    <a:cubicBezTo>
                      <a:pt x="9006" y="9958"/>
                      <a:pt x="9006" y="9958"/>
                      <a:pt x="9006" y="9958"/>
                    </a:cubicBezTo>
                    <a:cubicBezTo>
                      <a:pt x="8754" y="9994"/>
                      <a:pt x="8644" y="9994"/>
                      <a:pt x="8549" y="9994"/>
                    </a:cubicBezTo>
                    <a:cubicBezTo>
                      <a:pt x="8484" y="9994"/>
                      <a:pt x="8419" y="9994"/>
                      <a:pt x="8345" y="9984"/>
                    </a:cubicBezTo>
                    <a:cubicBezTo>
                      <a:pt x="8215" y="9990"/>
                      <a:pt x="8047" y="9978"/>
                      <a:pt x="7796" y="997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50" name="Freeform 2"/>
              <p:cNvSpPr>
                <a:spLocks noChangeArrowheads="1"/>
              </p:cNvSpPr>
              <p:nvPr/>
            </p:nvSpPr>
            <p:spPr bwMode="auto">
              <a:xfrm>
                <a:off x="2907895" y="-1588"/>
                <a:ext cx="9029690" cy="7021502"/>
              </a:xfrm>
              <a:custGeom>
                <a:avLst/>
                <a:gdLst>
                  <a:gd name="T0" fmla="*/ 11290 w 25084"/>
                  <a:gd name="T1" fmla="*/ 16927 h 19505"/>
                  <a:gd name="T2" fmla="*/ 11290 w 25084"/>
                  <a:gd name="T3" fmla="*/ 16927 h 19505"/>
                  <a:gd name="T4" fmla="*/ 9636 w 25084"/>
                  <a:gd name="T5" fmla="*/ 16741 h 19505"/>
                  <a:gd name="T6" fmla="*/ 6482 w 25084"/>
                  <a:gd name="T7" fmla="*/ 19504 h 19505"/>
                  <a:gd name="T8" fmla="*/ 5760 w 25084"/>
                  <a:gd name="T9" fmla="*/ 15623 h 19505"/>
                  <a:gd name="T10" fmla="*/ 0 w 25084"/>
                  <a:gd name="T11" fmla="*/ 8481 h 19505"/>
                  <a:gd name="T12" fmla="*/ 12537 w 25084"/>
                  <a:gd name="T13" fmla="*/ 0 h 19505"/>
                  <a:gd name="T14" fmla="*/ 25083 w 25084"/>
                  <a:gd name="T15" fmla="*/ 8481 h 19505"/>
                  <a:gd name="T16" fmla="*/ 25035 w 25084"/>
                  <a:gd name="T17" fmla="*/ 9178 h 19505"/>
                  <a:gd name="T18" fmla="*/ 19541 w 25084"/>
                  <a:gd name="T19" fmla="*/ 7903 h 19505"/>
                  <a:gd name="T20" fmla="*/ 10520 w 25084"/>
                  <a:gd name="T21" fmla="*/ 14282 h 19505"/>
                  <a:gd name="T22" fmla="*/ 11290 w 25084"/>
                  <a:gd name="T23" fmla="*/ 16927 h 19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084" h="19505">
                    <a:moveTo>
                      <a:pt x="11290" y="16927"/>
                    </a:moveTo>
                    <a:lnTo>
                      <a:pt x="11290" y="16927"/>
                    </a:lnTo>
                    <a:cubicBezTo>
                      <a:pt x="10723" y="16891"/>
                      <a:pt x="10177" y="16823"/>
                      <a:pt x="9636" y="16741"/>
                    </a:cubicBezTo>
                    <a:cubicBezTo>
                      <a:pt x="6482" y="19504"/>
                      <a:pt x="6482" y="19504"/>
                      <a:pt x="6482" y="19504"/>
                    </a:cubicBezTo>
                    <a:cubicBezTo>
                      <a:pt x="5760" y="15623"/>
                      <a:pt x="5760" y="15623"/>
                      <a:pt x="5760" y="15623"/>
                    </a:cubicBezTo>
                    <a:cubicBezTo>
                      <a:pt x="2289" y="14118"/>
                      <a:pt x="0" y="11485"/>
                      <a:pt x="0" y="8481"/>
                    </a:cubicBezTo>
                    <a:cubicBezTo>
                      <a:pt x="0" y="3803"/>
                      <a:pt x="5617" y="0"/>
                      <a:pt x="12537" y="0"/>
                    </a:cubicBezTo>
                    <a:cubicBezTo>
                      <a:pt x="19466" y="0"/>
                      <a:pt x="25083" y="3805"/>
                      <a:pt x="25083" y="8481"/>
                    </a:cubicBezTo>
                    <a:cubicBezTo>
                      <a:pt x="25083" y="8723"/>
                      <a:pt x="25072" y="8957"/>
                      <a:pt x="25035" y="9178"/>
                    </a:cubicBezTo>
                    <a:cubicBezTo>
                      <a:pt x="23527" y="8379"/>
                      <a:pt x="21621" y="7903"/>
                      <a:pt x="19541" y="7903"/>
                    </a:cubicBezTo>
                    <a:cubicBezTo>
                      <a:pt x="14489" y="7903"/>
                      <a:pt x="10520" y="10711"/>
                      <a:pt x="10520" y="14282"/>
                    </a:cubicBezTo>
                    <a:cubicBezTo>
                      <a:pt x="10520" y="15225"/>
                      <a:pt x="10798" y="16127"/>
                      <a:pt x="11290" y="169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sp>
        <p:nvSpPr>
          <p:cNvPr id="51" name="TextBox 6"/>
          <p:cNvSpPr txBox="1"/>
          <p:nvPr/>
        </p:nvSpPr>
        <p:spPr>
          <a:xfrm>
            <a:off x="2991590" y="5511863"/>
            <a:ext cx="2126933" cy="430887"/>
          </a:xfrm>
          <a:prstGeom prst="rect">
            <a:avLst/>
          </a:prstGeom>
          <a:solidFill>
            <a:srgbClr val="002060"/>
          </a:solidFill>
        </p:spPr>
        <p:txBody>
          <a:bodyPr wrap="square" lIns="0" tIns="0" rIns="0" bIns="0" rtlCol="0">
            <a:spAutoFit/>
          </a:bodyPr>
          <a:lstStyle/>
          <a:p>
            <a:pPr lvl="0" algn="ctr" defTabSz="914400">
              <a:defRPr/>
            </a:pPr>
            <a:r>
              <a:rPr lang="fr-FR" sz="1400" kern="0" dirty="0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contacts auprès de notre service Relation Client sur cette période.</a:t>
            </a:r>
            <a:endParaRPr lang="fr-FR" sz="1400" kern="0" dirty="0">
              <a:solidFill>
                <a:srgbClr val="FFFFF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5" name="ZoneTexte 65"/>
          <p:cNvSpPr txBox="1"/>
          <p:nvPr/>
        </p:nvSpPr>
        <p:spPr>
          <a:xfrm>
            <a:off x="326364" y="6161027"/>
            <a:ext cx="45336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du                     au 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6" name="Nb_Contact_Service_Client"/>
          <p:cNvSpPr txBox="1"/>
          <p:nvPr/>
        </p:nvSpPr>
        <p:spPr>
          <a:xfrm>
            <a:off x="1295636" y="5318690"/>
            <a:ext cx="1612053" cy="769441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fr-FR" sz="4000" b="1" smtClean="0">
                <a:solidFill>
                  <a:schemeClr val="bg1"/>
                </a:solidFill>
                <a:latin typeface="Arial Narrow" pitchFamily="34" charset="0"/>
              </a:rPr>
              <a:t>497</a:t>
            </a:r>
            <a:endParaRPr lang="fr-FR" sz="40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7" name="Année_n"/>
          <p:cNvSpPr txBox="1"/>
          <p:nvPr/>
        </p:nvSpPr>
        <p:spPr>
          <a:xfrm>
            <a:off x="2051720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2016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37" name="NB_réclamation_désaccord_A00"/>
          <p:cNvSpPr txBox="1"/>
          <p:nvPr/>
        </p:nvSpPr>
        <p:spPr>
          <a:xfrm>
            <a:off x="6278868" y="2030198"/>
            <a:ext cx="4651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1</a:t>
            </a:r>
            <a:endParaRPr lang="en-US" sz="48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39" name="NB_réclamation_délai_A00"/>
          <p:cNvSpPr txBox="1"/>
          <p:nvPr/>
        </p:nvSpPr>
        <p:spPr>
          <a:xfrm>
            <a:off x="6265049" y="3049151"/>
            <a:ext cx="465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0</a:t>
            </a:r>
            <a:endParaRPr lang="en-US" sz="48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38" name="NB_réclamation_Incompréhension_A00"/>
          <p:cNvSpPr txBox="1"/>
          <p:nvPr/>
        </p:nvSpPr>
        <p:spPr>
          <a:xfrm>
            <a:off x="6274554" y="4005064"/>
            <a:ext cx="465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0</a:t>
            </a:r>
            <a:endParaRPr lang="en-US" sz="48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0" name="NB_reclamation_qualité_A00"/>
          <p:cNvSpPr txBox="1"/>
          <p:nvPr/>
        </p:nvSpPr>
        <p:spPr>
          <a:xfrm>
            <a:off x="6292685" y="5005427"/>
            <a:ext cx="465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0</a:t>
            </a:r>
            <a:endParaRPr lang="en-US" sz="48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1778000"/>
            <a:ext cx="4760913" cy="344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33</a:t>
            </a:fld>
            <a:endParaRPr lang="fr-FR" dirty="0"/>
          </a:p>
        </p:txBody>
      </p:sp>
      <p:sp>
        <p:nvSpPr>
          <p:cNvPr id="26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ESPACE CLIENT </a:t>
            </a:r>
            <a:r>
              <a:rPr lang="en-US" sz="2800" dirty="0">
                <a:solidFill>
                  <a:srgbClr val="4F81BD"/>
                </a:solidFill>
                <a:latin typeface="Arial Narrow" pitchFamily="34" charset="0"/>
              </a:rPr>
              <a:t>ENTREPRISE 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Relation client</a:t>
            </a:r>
            <a:endParaRPr lang="fr-FR" sz="1100" dirty="0">
              <a:solidFill>
                <a:srgbClr val="7F7F7F"/>
              </a:solidFill>
              <a:latin typeface="Arial Narrow" pitchFamily="34" charset="0"/>
            </a:endParaRPr>
          </a:p>
        </p:txBody>
      </p:sp>
      <p:cxnSp>
        <p:nvCxnSpPr>
          <p:cNvPr id="33" name="Straight Connector 15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Group 3"/>
          <p:cNvGrpSpPr/>
          <p:nvPr/>
        </p:nvGrpSpPr>
        <p:grpSpPr>
          <a:xfrm>
            <a:off x="510818" y="1507097"/>
            <a:ext cx="842057" cy="798959"/>
            <a:chOff x="747596" y="4886188"/>
            <a:chExt cx="1470774" cy="1469685"/>
          </a:xfrm>
        </p:grpSpPr>
        <p:sp>
          <p:nvSpPr>
            <p:cNvPr id="35" name="Rectangle 34"/>
            <p:cNvSpPr/>
            <p:nvPr/>
          </p:nvSpPr>
          <p:spPr>
            <a:xfrm>
              <a:off x="747596" y="4886188"/>
              <a:ext cx="1470774" cy="1469685"/>
            </a:xfrm>
            <a:prstGeom prst="rect">
              <a:avLst/>
            </a:prstGeom>
            <a:solidFill>
              <a:srgbClr val="5989B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714375" lvl="0">
                <a:tabLst>
                  <a:tab pos="5918200" algn="r"/>
                </a:tabLst>
              </a:pPr>
              <a:endParaRPr lang="en-US" sz="1300">
                <a:solidFill>
                  <a:prstClr val="white"/>
                </a:solidFill>
                <a:latin typeface="Arial MT Lt"/>
                <a:cs typeface="Arial MT Lt"/>
              </a:endParaRPr>
            </a:p>
          </p:txBody>
        </p:sp>
        <p:grpSp>
          <p:nvGrpSpPr>
            <p:cNvPr id="36" name="Group 43"/>
            <p:cNvGrpSpPr/>
            <p:nvPr/>
          </p:nvGrpSpPr>
          <p:grpSpPr>
            <a:xfrm>
              <a:off x="887988" y="5074923"/>
              <a:ext cx="1223179" cy="1092215"/>
              <a:chOff x="2932837" y="-1588"/>
              <a:chExt cx="8466137" cy="7559676"/>
            </a:xfrm>
            <a:solidFill>
              <a:srgbClr val="FFFFFF"/>
            </a:solidFill>
          </p:grpSpPr>
          <p:sp>
            <p:nvSpPr>
              <p:cNvPr id="37" name="Freeform 1"/>
              <p:cNvSpPr>
                <a:spLocks noChangeArrowheads="1"/>
              </p:cNvSpPr>
              <p:nvPr/>
            </p:nvSpPr>
            <p:spPr bwMode="auto">
              <a:xfrm>
                <a:off x="5772880" y="3443292"/>
                <a:ext cx="2787644" cy="1417643"/>
              </a:xfrm>
              <a:custGeom>
                <a:avLst/>
                <a:gdLst>
                  <a:gd name="T0" fmla="*/ 6989 w 7745"/>
                  <a:gd name="T1" fmla="*/ 799 h 3940"/>
                  <a:gd name="T2" fmla="*/ 6989 w 7745"/>
                  <a:gd name="T3" fmla="*/ 799 h 3940"/>
                  <a:gd name="T4" fmla="*/ 5240 w 7745"/>
                  <a:gd name="T5" fmla="*/ 0 h 3940"/>
                  <a:gd name="T6" fmla="*/ 4513 w 7745"/>
                  <a:gd name="T7" fmla="*/ 2298 h 3940"/>
                  <a:gd name="T8" fmla="*/ 4413 w 7745"/>
                  <a:gd name="T9" fmla="*/ 2611 h 3940"/>
                  <a:gd name="T10" fmla="*/ 4087 w 7745"/>
                  <a:gd name="T11" fmla="*/ 1687 h 3940"/>
                  <a:gd name="T12" fmla="*/ 3872 w 7745"/>
                  <a:gd name="T13" fmla="*/ 595 h 3940"/>
                  <a:gd name="T14" fmla="*/ 3657 w 7745"/>
                  <a:gd name="T15" fmla="*/ 1687 h 3940"/>
                  <a:gd name="T16" fmla="*/ 3333 w 7745"/>
                  <a:gd name="T17" fmla="*/ 2603 h 3940"/>
                  <a:gd name="T18" fmla="*/ 3233 w 7745"/>
                  <a:gd name="T19" fmla="*/ 2295 h 3940"/>
                  <a:gd name="T20" fmla="*/ 3231 w 7745"/>
                  <a:gd name="T21" fmla="*/ 2300 h 3940"/>
                  <a:gd name="T22" fmla="*/ 3116 w 7745"/>
                  <a:gd name="T23" fmla="*/ 1935 h 3940"/>
                  <a:gd name="T24" fmla="*/ 2504 w 7745"/>
                  <a:gd name="T25" fmla="*/ 0 h 3940"/>
                  <a:gd name="T26" fmla="*/ 754 w 7745"/>
                  <a:gd name="T27" fmla="*/ 799 h 3940"/>
                  <a:gd name="T28" fmla="*/ 28 w 7745"/>
                  <a:gd name="T29" fmla="*/ 2222 h 3940"/>
                  <a:gd name="T30" fmla="*/ 112 w 7745"/>
                  <a:gd name="T31" fmla="*/ 3025 h 3940"/>
                  <a:gd name="T32" fmla="*/ 3872 w 7745"/>
                  <a:gd name="T33" fmla="*/ 3939 h 3940"/>
                  <a:gd name="T34" fmla="*/ 3876 w 7745"/>
                  <a:gd name="T35" fmla="*/ 3886 h 3940"/>
                  <a:gd name="T36" fmla="*/ 3874 w 7745"/>
                  <a:gd name="T37" fmla="*/ 3939 h 3940"/>
                  <a:gd name="T38" fmla="*/ 7634 w 7745"/>
                  <a:gd name="T39" fmla="*/ 3025 h 3940"/>
                  <a:gd name="T40" fmla="*/ 7718 w 7745"/>
                  <a:gd name="T41" fmla="*/ 2222 h 3940"/>
                  <a:gd name="T42" fmla="*/ 7715 w 7745"/>
                  <a:gd name="T43" fmla="*/ 2223 h 3940"/>
                  <a:gd name="T44" fmla="*/ 6989 w 7745"/>
                  <a:gd name="T45" fmla="*/ 799 h 3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745" h="3940">
                    <a:moveTo>
                      <a:pt x="6989" y="799"/>
                    </a:moveTo>
                    <a:lnTo>
                      <a:pt x="6989" y="799"/>
                    </a:lnTo>
                    <a:cubicBezTo>
                      <a:pt x="6024" y="554"/>
                      <a:pt x="5240" y="0"/>
                      <a:pt x="5240" y="0"/>
                    </a:cubicBezTo>
                    <a:cubicBezTo>
                      <a:pt x="4513" y="2298"/>
                      <a:pt x="4513" y="2298"/>
                      <a:pt x="4513" y="2298"/>
                    </a:cubicBezTo>
                    <a:cubicBezTo>
                      <a:pt x="4413" y="2611"/>
                      <a:pt x="4413" y="2611"/>
                      <a:pt x="4413" y="2611"/>
                    </a:cubicBezTo>
                    <a:cubicBezTo>
                      <a:pt x="4087" y="1687"/>
                      <a:pt x="4087" y="1687"/>
                      <a:pt x="4087" y="1687"/>
                    </a:cubicBezTo>
                    <a:cubicBezTo>
                      <a:pt x="4904" y="550"/>
                      <a:pt x="3872" y="595"/>
                      <a:pt x="3872" y="595"/>
                    </a:cubicBezTo>
                    <a:cubicBezTo>
                      <a:pt x="3872" y="595"/>
                      <a:pt x="2840" y="550"/>
                      <a:pt x="3657" y="1687"/>
                    </a:cubicBezTo>
                    <a:cubicBezTo>
                      <a:pt x="3333" y="2603"/>
                      <a:pt x="3333" y="2603"/>
                      <a:pt x="3333" y="2603"/>
                    </a:cubicBezTo>
                    <a:cubicBezTo>
                      <a:pt x="3233" y="2295"/>
                      <a:pt x="3233" y="2295"/>
                      <a:pt x="3233" y="2295"/>
                    </a:cubicBezTo>
                    <a:cubicBezTo>
                      <a:pt x="3231" y="2300"/>
                      <a:pt x="3231" y="2300"/>
                      <a:pt x="3231" y="2300"/>
                    </a:cubicBezTo>
                    <a:cubicBezTo>
                      <a:pt x="3116" y="1935"/>
                      <a:pt x="3116" y="1935"/>
                      <a:pt x="3116" y="1935"/>
                    </a:cubicBezTo>
                    <a:cubicBezTo>
                      <a:pt x="2504" y="0"/>
                      <a:pt x="2504" y="0"/>
                      <a:pt x="2504" y="0"/>
                    </a:cubicBezTo>
                    <a:cubicBezTo>
                      <a:pt x="2504" y="0"/>
                      <a:pt x="1720" y="554"/>
                      <a:pt x="754" y="799"/>
                    </a:cubicBezTo>
                    <a:cubicBezTo>
                      <a:pt x="34" y="981"/>
                      <a:pt x="0" y="1811"/>
                      <a:pt x="28" y="2222"/>
                    </a:cubicBezTo>
                    <a:cubicBezTo>
                      <a:pt x="28" y="2222"/>
                      <a:pt x="20" y="2794"/>
                      <a:pt x="112" y="3025"/>
                    </a:cubicBezTo>
                    <a:cubicBezTo>
                      <a:pt x="112" y="3025"/>
                      <a:pt x="1518" y="3939"/>
                      <a:pt x="3872" y="3939"/>
                    </a:cubicBezTo>
                    <a:cubicBezTo>
                      <a:pt x="3876" y="3886"/>
                      <a:pt x="3876" y="3886"/>
                      <a:pt x="3876" y="3886"/>
                    </a:cubicBezTo>
                    <a:cubicBezTo>
                      <a:pt x="3874" y="3939"/>
                      <a:pt x="3874" y="3939"/>
                      <a:pt x="3874" y="3939"/>
                    </a:cubicBezTo>
                    <a:cubicBezTo>
                      <a:pt x="6228" y="3939"/>
                      <a:pt x="7634" y="3025"/>
                      <a:pt x="7634" y="3025"/>
                    </a:cubicBezTo>
                    <a:cubicBezTo>
                      <a:pt x="7726" y="2794"/>
                      <a:pt x="7718" y="2222"/>
                      <a:pt x="7718" y="2222"/>
                    </a:cubicBezTo>
                    <a:cubicBezTo>
                      <a:pt x="7715" y="2223"/>
                      <a:pt x="7715" y="2223"/>
                      <a:pt x="7715" y="2223"/>
                    </a:cubicBezTo>
                    <a:cubicBezTo>
                      <a:pt x="7744" y="1812"/>
                      <a:pt x="7710" y="981"/>
                      <a:pt x="6989" y="7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8" name="Freeform 2"/>
              <p:cNvSpPr>
                <a:spLocks noChangeArrowheads="1"/>
              </p:cNvSpPr>
              <p:nvPr/>
            </p:nvSpPr>
            <p:spPr bwMode="auto">
              <a:xfrm>
                <a:off x="6336442" y="1479541"/>
                <a:ext cx="1652578" cy="2120893"/>
              </a:xfrm>
              <a:custGeom>
                <a:avLst/>
                <a:gdLst>
                  <a:gd name="T0" fmla="*/ 578 w 4590"/>
                  <a:gd name="T1" fmla="*/ 3908 h 5891"/>
                  <a:gd name="T2" fmla="*/ 578 w 4590"/>
                  <a:gd name="T3" fmla="*/ 3908 h 5891"/>
                  <a:gd name="T4" fmla="*/ 646 w 4590"/>
                  <a:gd name="T5" fmla="*/ 3885 h 5891"/>
                  <a:gd name="T6" fmla="*/ 1308 w 4590"/>
                  <a:gd name="T7" fmla="*/ 5120 h 5891"/>
                  <a:gd name="T8" fmla="*/ 3302 w 4590"/>
                  <a:gd name="T9" fmla="*/ 5105 h 5891"/>
                  <a:gd name="T10" fmla="*/ 3947 w 4590"/>
                  <a:gd name="T11" fmla="*/ 3874 h 5891"/>
                  <a:gd name="T12" fmla="*/ 4026 w 4590"/>
                  <a:gd name="T13" fmla="*/ 3908 h 5891"/>
                  <a:gd name="T14" fmla="*/ 4372 w 4590"/>
                  <a:gd name="T15" fmla="*/ 3270 h 5891"/>
                  <a:gd name="T16" fmla="*/ 4231 w 4590"/>
                  <a:gd name="T17" fmla="*/ 2513 h 5891"/>
                  <a:gd name="T18" fmla="*/ 4169 w 4590"/>
                  <a:gd name="T19" fmla="*/ 2520 h 5891"/>
                  <a:gd name="T20" fmla="*/ 4169 w 4590"/>
                  <a:gd name="T21" fmla="*/ 2514 h 5891"/>
                  <a:gd name="T22" fmla="*/ 3575 w 4590"/>
                  <a:gd name="T23" fmla="*/ 687 h 5891"/>
                  <a:gd name="T24" fmla="*/ 3556 w 4590"/>
                  <a:gd name="T25" fmla="*/ 688 h 5891"/>
                  <a:gd name="T26" fmla="*/ 2620 w 4590"/>
                  <a:gd name="T27" fmla="*/ 1 h 5891"/>
                  <a:gd name="T28" fmla="*/ 2431 w 4590"/>
                  <a:gd name="T29" fmla="*/ 18 h 5891"/>
                  <a:gd name="T30" fmla="*/ 1853 w 4590"/>
                  <a:gd name="T31" fmla="*/ 60 h 5891"/>
                  <a:gd name="T32" fmla="*/ 895 w 4590"/>
                  <a:gd name="T33" fmla="*/ 4 h 5891"/>
                  <a:gd name="T34" fmla="*/ 1067 w 4590"/>
                  <a:gd name="T35" fmla="*/ 375 h 5891"/>
                  <a:gd name="T36" fmla="*/ 444 w 4590"/>
                  <a:gd name="T37" fmla="*/ 2508 h 5891"/>
                  <a:gd name="T38" fmla="*/ 443 w 4590"/>
                  <a:gd name="T39" fmla="*/ 2521 h 5891"/>
                  <a:gd name="T40" fmla="*/ 374 w 4590"/>
                  <a:gd name="T41" fmla="*/ 2513 h 5891"/>
                  <a:gd name="T42" fmla="*/ 233 w 4590"/>
                  <a:gd name="T43" fmla="*/ 3270 h 5891"/>
                  <a:gd name="T44" fmla="*/ 578 w 4590"/>
                  <a:gd name="T45" fmla="*/ 3908 h 5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90" h="5891">
                    <a:moveTo>
                      <a:pt x="578" y="3908"/>
                    </a:moveTo>
                    <a:lnTo>
                      <a:pt x="578" y="3908"/>
                    </a:lnTo>
                    <a:cubicBezTo>
                      <a:pt x="602" y="3910"/>
                      <a:pt x="626" y="3899"/>
                      <a:pt x="646" y="3885"/>
                    </a:cubicBezTo>
                    <a:cubicBezTo>
                      <a:pt x="712" y="4288"/>
                      <a:pt x="883" y="4777"/>
                      <a:pt x="1308" y="5120"/>
                    </a:cubicBezTo>
                    <a:cubicBezTo>
                      <a:pt x="1308" y="5120"/>
                      <a:pt x="2279" y="5890"/>
                      <a:pt x="3302" y="5105"/>
                    </a:cubicBezTo>
                    <a:cubicBezTo>
                      <a:pt x="3716" y="4759"/>
                      <a:pt x="3883" y="4273"/>
                      <a:pt x="3947" y="3874"/>
                    </a:cubicBezTo>
                    <a:cubicBezTo>
                      <a:pt x="3969" y="3894"/>
                      <a:pt x="3996" y="3908"/>
                      <a:pt x="4026" y="3908"/>
                    </a:cubicBezTo>
                    <a:cubicBezTo>
                      <a:pt x="4117" y="3908"/>
                      <a:pt x="4239" y="3779"/>
                      <a:pt x="4372" y="3270"/>
                    </a:cubicBezTo>
                    <a:cubicBezTo>
                      <a:pt x="4538" y="2636"/>
                      <a:pt x="4381" y="2512"/>
                      <a:pt x="4231" y="2513"/>
                    </a:cubicBezTo>
                    <a:cubicBezTo>
                      <a:pt x="4210" y="2513"/>
                      <a:pt x="4189" y="2516"/>
                      <a:pt x="4169" y="2520"/>
                    </a:cubicBezTo>
                    <a:cubicBezTo>
                      <a:pt x="4169" y="2516"/>
                      <a:pt x="4169" y="2514"/>
                      <a:pt x="4169" y="2514"/>
                    </a:cubicBezTo>
                    <a:cubicBezTo>
                      <a:pt x="4589" y="754"/>
                      <a:pt x="3714" y="687"/>
                      <a:pt x="3575" y="687"/>
                    </a:cubicBezTo>
                    <a:cubicBezTo>
                      <a:pt x="3563" y="687"/>
                      <a:pt x="3556" y="688"/>
                      <a:pt x="3556" y="688"/>
                    </a:cubicBezTo>
                    <a:cubicBezTo>
                      <a:pt x="3482" y="357"/>
                      <a:pt x="3060" y="13"/>
                      <a:pt x="2620" y="1"/>
                    </a:cubicBezTo>
                    <a:cubicBezTo>
                      <a:pt x="2557" y="0"/>
                      <a:pt x="2494" y="5"/>
                      <a:pt x="2431" y="18"/>
                    </a:cubicBezTo>
                    <a:cubicBezTo>
                      <a:pt x="2275" y="51"/>
                      <a:pt x="2066" y="62"/>
                      <a:pt x="1853" y="60"/>
                    </a:cubicBezTo>
                    <a:cubicBezTo>
                      <a:pt x="1383" y="60"/>
                      <a:pt x="895" y="4"/>
                      <a:pt x="895" y="4"/>
                    </a:cubicBezTo>
                    <a:cubicBezTo>
                      <a:pt x="880" y="223"/>
                      <a:pt x="1067" y="375"/>
                      <a:pt x="1067" y="375"/>
                    </a:cubicBezTo>
                    <a:cubicBezTo>
                      <a:pt x="0" y="1027"/>
                      <a:pt x="444" y="2508"/>
                      <a:pt x="444" y="2508"/>
                    </a:cubicBezTo>
                    <a:cubicBezTo>
                      <a:pt x="443" y="2521"/>
                      <a:pt x="443" y="2521"/>
                      <a:pt x="443" y="2521"/>
                    </a:cubicBezTo>
                    <a:cubicBezTo>
                      <a:pt x="414" y="2513"/>
                      <a:pt x="408" y="2513"/>
                      <a:pt x="374" y="2513"/>
                    </a:cubicBezTo>
                    <a:cubicBezTo>
                      <a:pt x="224" y="2512"/>
                      <a:pt x="68" y="2637"/>
                      <a:pt x="233" y="3270"/>
                    </a:cubicBezTo>
                    <a:cubicBezTo>
                      <a:pt x="365" y="3774"/>
                      <a:pt x="486" y="3906"/>
                      <a:pt x="578" y="390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9" name="Freeform 3"/>
              <p:cNvSpPr>
                <a:spLocks noChangeArrowheads="1"/>
              </p:cNvSpPr>
              <p:nvPr/>
            </p:nvSpPr>
            <p:spPr bwMode="auto">
              <a:xfrm>
                <a:off x="4301264" y="1093794"/>
                <a:ext cx="2276480" cy="2898772"/>
              </a:xfrm>
              <a:custGeom>
                <a:avLst/>
                <a:gdLst>
                  <a:gd name="T0" fmla="*/ 6221 w 6324"/>
                  <a:gd name="T1" fmla="*/ 6270 h 8051"/>
                  <a:gd name="T2" fmla="*/ 6234 w 6324"/>
                  <a:gd name="T3" fmla="*/ 6264 h 8051"/>
                  <a:gd name="T4" fmla="*/ 6322 w 6324"/>
                  <a:gd name="T5" fmla="*/ 6214 h 8051"/>
                  <a:gd name="T6" fmla="*/ 6303 w 6324"/>
                  <a:gd name="T7" fmla="*/ 6159 h 8051"/>
                  <a:gd name="T8" fmla="*/ 6292 w 6324"/>
                  <a:gd name="T9" fmla="*/ 6131 h 8051"/>
                  <a:gd name="T10" fmla="*/ 6277 w 6324"/>
                  <a:gd name="T11" fmla="*/ 6101 h 8051"/>
                  <a:gd name="T12" fmla="*/ 6263 w 6324"/>
                  <a:gd name="T13" fmla="*/ 6071 h 8051"/>
                  <a:gd name="T14" fmla="*/ 6247 w 6324"/>
                  <a:gd name="T15" fmla="*/ 6042 h 8051"/>
                  <a:gd name="T16" fmla="*/ 6230 w 6324"/>
                  <a:gd name="T17" fmla="*/ 6014 h 8051"/>
                  <a:gd name="T18" fmla="*/ 6144 w 6324"/>
                  <a:gd name="T19" fmla="*/ 5903 h 8051"/>
                  <a:gd name="T20" fmla="*/ 6116 w 6324"/>
                  <a:gd name="T21" fmla="*/ 5874 h 8051"/>
                  <a:gd name="T22" fmla="*/ 6084 w 6324"/>
                  <a:gd name="T23" fmla="*/ 5845 h 8051"/>
                  <a:gd name="T24" fmla="*/ 6051 w 6324"/>
                  <a:gd name="T25" fmla="*/ 5818 h 8051"/>
                  <a:gd name="T26" fmla="*/ 6019 w 6324"/>
                  <a:gd name="T27" fmla="*/ 5793 h 8051"/>
                  <a:gd name="T28" fmla="*/ 5219 w 6324"/>
                  <a:gd name="T29" fmla="*/ 5467 h 8051"/>
                  <a:gd name="T30" fmla="*/ 4918 w 6324"/>
                  <a:gd name="T31" fmla="*/ 5376 h 8051"/>
                  <a:gd name="T32" fmla="*/ 4883 w 6324"/>
                  <a:gd name="T33" fmla="*/ 5363 h 8051"/>
                  <a:gd name="T34" fmla="*/ 4847 w 6324"/>
                  <a:gd name="T35" fmla="*/ 5350 h 8051"/>
                  <a:gd name="T36" fmla="*/ 4806 w 6324"/>
                  <a:gd name="T37" fmla="*/ 5334 h 8051"/>
                  <a:gd name="T38" fmla="*/ 4760 w 6324"/>
                  <a:gd name="T39" fmla="*/ 5317 h 8051"/>
                  <a:gd name="T40" fmla="*/ 4725 w 6324"/>
                  <a:gd name="T41" fmla="*/ 5301 h 8051"/>
                  <a:gd name="T42" fmla="*/ 4688 w 6324"/>
                  <a:gd name="T43" fmla="*/ 5285 h 8051"/>
                  <a:gd name="T44" fmla="*/ 4653 w 6324"/>
                  <a:gd name="T45" fmla="*/ 5268 h 8051"/>
                  <a:gd name="T46" fmla="*/ 4616 w 6324"/>
                  <a:gd name="T47" fmla="*/ 5251 h 8051"/>
                  <a:gd name="T48" fmla="*/ 4572 w 6324"/>
                  <a:gd name="T49" fmla="*/ 5227 h 8051"/>
                  <a:gd name="T50" fmla="*/ 4541 w 6324"/>
                  <a:gd name="T51" fmla="*/ 5208 h 8051"/>
                  <a:gd name="T52" fmla="*/ 4510 w 6324"/>
                  <a:gd name="T53" fmla="*/ 5189 h 8051"/>
                  <a:gd name="T54" fmla="*/ 4482 w 6324"/>
                  <a:gd name="T55" fmla="*/ 5169 h 8051"/>
                  <a:gd name="T56" fmla="*/ 4455 w 6324"/>
                  <a:gd name="T57" fmla="*/ 5148 h 8051"/>
                  <a:gd name="T58" fmla="*/ 4424 w 6324"/>
                  <a:gd name="T59" fmla="*/ 5121 h 8051"/>
                  <a:gd name="T60" fmla="*/ 4340 w 6324"/>
                  <a:gd name="T61" fmla="*/ 6350 h 8051"/>
                  <a:gd name="T62" fmla="*/ 4336 w 6324"/>
                  <a:gd name="T63" fmla="*/ 6356 h 8051"/>
                  <a:gd name="T64" fmla="*/ 4073 w 6324"/>
                  <a:gd name="T65" fmla="*/ 5159 h 8051"/>
                  <a:gd name="T66" fmla="*/ 5527 w 6324"/>
                  <a:gd name="T67" fmla="*/ 4189 h 8051"/>
                  <a:gd name="T68" fmla="*/ 3819 w 6324"/>
                  <a:gd name="T69" fmla="*/ 519 h 8051"/>
                  <a:gd name="T70" fmla="*/ 1481 w 6324"/>
                  <a:gd name="T71" fmla="*/ 2441 h 8051"/>
                  <a:gd name="T72" fmla="*/ 2345 w 6324"/>
                  <a:gd name="T73" fmla="*/ 4647 h 8051"/>
                  <a:gd name="T74" fmla="*/ 3008 w 6324"/>
                  <a:gd name="T75" fmla="*/ 7460 h 8051"/>
                  <a:gd name="T76" fmla="*/ 2014 w 6324"/>
                  <a:gd name="T77" fmla="*/ 6350 h 8051"/>
                  <a:gd name="T78" fmla="*/ 2014 w 6324"/>
                  <a:gd name="T79" fmla="*/ 6349 h 8051"/>
                  <a:gd name="T80" fmla="*/ 1401 w 6324"/>
                  <a:gd name="T81" fmla="*/ 6440 h 8051"/>
                  <a:gd name="T82" fmla="*/ 1135 w 6324"/>
                  <a:gd name="T83" fmla="*/ 5467 h 8051"/>
                  <a:gd name="T84" fmla="*/ 0 w 6324"/>
                  <a:gd name="T85" fmla="*/ 6374 h 8051"/>
                  <a:gd name="T86" fmla="*/ 3177 w 6324"/>
                  <a:gd name="T87" fmla="*/ 8050 h 8051"/>
                  <a:gd name="T88" fmla="*/ 3177 w 6324"/>
                  <a:gd name="T89" fmla="*/ 8050 h 8051"/>
                  <a:gd name="T90" fmla="*/ 3177 w 6324"/>
                  <a:gd name="T91" fmla="*/ 8050 h 8051"/>
                  <a:gd name="T92" fmla="*/ 3177 w 6324"/>
                  <a:gd name="T93" fmla="*/ 8050 h 8051"/>
                  <a:gd name="T94" fmla="*/ 3714 w 6324"/>
                  <a:gd name="T95" fmla="*/ 8008 h 8051"/>
                  <a:gd name="T96" fmla="*/ 6221 w 6324"/>
                  <a:gd name="T97" fmla="*/ 6270 h 8051"/>
                  <a:gd name="T98" fmla="*/ 3179 w 6324"/>
                  <a:gd name="T99" fmla="*/ 8048 h 8051"/>
                  <a:gd name="T100" fmla="*/ 3177 w 6324"/>
                  <a:gd name="T101" fmla="*/ 8050 h 8051"/>
                  <a:gd name="T102" fmla="*/ 3179 w 6324"/>
                  <a:gd name="T103" fmla="*/ 8048 h 8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324" h="8051">
                    <a:moveTo>
                      <a:pt x="6221" y="6270"/>
                    </a:moveTo>
                    <a:lnTo>
                      <a:pt x="6221" y="6270"/>
                    </a:lnTo>
                    <a:cubicBezTo>
                      <a:pt x="6225" y="6268"/>
                      <a:pt x="6229" y="6266"/>
                      <a:pt x="6233" y="6264"/>
                    </a:cubicBezTo>
                    <a:cubicBezTo>
                      <a:pt x="6234" y="6264"/>
                      <a:pt x="6234" y="6264"/>
                      <a:pt x="6234" y="6264"/>
                    </a:cubicBezTo>
                    <a:cubicBezTo>
                      <a:pt x="6323" y="6217"/>
                      <a:pt x="6323" y="6217"/>
                      <a:pt x="6323" y="6217"/>
                    </a:cubicBezTo>
                    <a:cubicBezTo>
                      <a:pt x="6323" y="6216"/>
                      <a:pt x="6322" y="6216"/>
                      <a:pt x="6322" y="6214"/>
                    </a:cubicBezTo>
                    <a:lnTo>
                      <a:pt x="6322" y="6214"/>
                    </a:lnTo>
                    <a:cubicBezTo>
                      <a:pt x="6317" y="6197"/>
                      <a:pt x="6310" y="6178"/>
                      <a:pt x="6303" y="6159"/>
                    </a:cubicBezTo>
                    <a:cubicBezTo>
                      <a:pt x="6302" y="6157"/>
                      <a:pt x="6301" y="6156"/>
                      <a:pt x="6301" y="6153"/>
                    </a:cubicBezTo>
                    <a:cubicBezTo>
                      <a:pt x="6297" y="6146"/>
                      <a:pt x="6295" y="6138"/>
                      <a:pt x="6292" y="6131"/>
                    </a:cubicBezTo>
                    <a:cubicBezTo>
                      <a:pt x="6289" y="6127"/>
                      <a:pt x="6288" y="6122"/>
                      <a:pt x="6287" y="6119"/>
                    </a:cubicBezTo>
                    <a:cubicBezTo>
                      <a:pt x="6283" y="6113"/>
                      <a:pt x="6281" y="6107"/>
                      <a:pt x="6277" y="6101"/>
                    </a:cubicBezTo>
                    <a:cubicBezTo>
                      <a:pt x="6276" y="6097"/>
                      <a:pt x="6274" y="6092"/>
                      <a:pt x="6271" y="6087"/>
                    </a:cubicBezTo>
                    <a:cubicBezTo>
                      <a:pt x="6268" y="6081"/>
                      <a:pt x="6266" y="6076"/>
                      <a:pt x="6263" y="6071"/>
                    </a:cubicBezTo>
                    <a:cubicBezTo>
                      <a:pt x="6260" y="6066"/>
                      <a:pt x="6257" y="6060"/>
                      <a:pt x="6254" y="6055"/>
                    </a:cubicBezTo>
                    <a:cubicBezTo>
                      <a:pt x="6251" y="6050"/>
                      <a:pt x="6249" y="6046"/>
                      <a:pt x="6247" y="6042"/>
                    </a:cubicBezTo>
                    <a:cubicBezTo>
                      <a:pt x="6243" y="6035"/>
                      <a:pt x="6238" y="6029"/>
                      <a:pt x="6235" y="6022"/>
                    </a:cubicBezTo>
                    <a:cubicBezTo>
                      <a:pt x="6234" y="6020"/>
                      <a:pt x="6231" y="6017"/>
                      <a:pt x="6230" y="6014"/>
                    </a:cubicBezTo>
                    <a:cubicBezTo>
                      <a:pt x="6207" y="5979"/>
                      <a:pt x="6179" y="5942"/>
                      <a:pt x="6148" y="5907"/>
                    </a:cubicBezTo>
                    <a:cubicBezTo>
                      <a:pt x="6146" y="5905"/>
                      <a:pt x="6145" y="5904"/>
                      <a:pt x="6144" y="5903"/>
                    </a:cubicBezTo>
                    <a:cubicBezTo>
                      <a:pt x="6137" y="5895"/>
                      <a:pt x="6129" y="5887"/>
                      <a:pt x="6120" y="5878"/>
                    </a:cubicBezTo>
                    <a:cubicBezTo>
                      <a:pt x="6119" y="5877"/>
                      <a:pt x="6117" y="5875"/>
                      <a:pt x="6116" y="5874"/>
                    </a:cubicBezTo>
                    <a:cubicBezTo>
                      <a:pt x="6108" y="5865"/>
                      <a:pt x="6099" y="5858"/>
                      <a:pt x="6091" y="5850"/>
                    </a:cubicBezTo>
                    <a:cubicBezTo>
                      <a:pt x="6089" y="5849"/>
                      <a:pt x="6086" y="5846"/>
                      <a:pt x="6084" y="5845"/>
                    </a:cubicBezTo>
                    <a:cubicBezTo>
                      <a:pt x="6076" y="5837"/>
                      <a:pt x="6066" y="5830"/>
                      <a:pt x="6058" y="5823"/>
                    </a:cubicBezTo>
                    <a:cubicBezTo>
                      <a:pt x="6056" y="5820"/>
                      <a:pt x="6053" y="5819"/>
                      <a:pt x="6051" y="5818"/>
                    </a:cubicBezTo>
                    <a:cubicBezTo>
                      <a:pt x="6041" y="5810"/>
                      <a:pt x="6032" y="5803"/>
                      <a:pt x="6021" y="5796"/>
                    </a:cubicBezTo>
                    <a:cubicBezTo>
                      <a:pt x="6020" y="5795"/>
                      <a:pt x="6019" y="5793"/>
                      <a:pt x="6019" y="5793"/>
                    </a:cubicBezTo>
                    <a:cubicBezTo>
                      <a:pt x="5981" y="5767"/>
                      <a:pt x="5940" y="5743"/>
                      <a:pt x="5895" y="5721"/>
                    </a:cubicBezTo>
                    <a:cubicBezTo>
                      <a:pt x="5458" y="5516"/>
                      <a:pt x="5235" y="5475"/>
                      <a:pt x="5219" y="5467"/>
                    </a:cubicBezTo>
                    <a:cubicBezTo>
                      <a:pt x="5213" y="5463"/>
                      <a:pt x="5117" y="5439"/>
                      <a:pt x="4990" y="5399"/>
                    </a:cubicBezTo>
                    <a:cubicBezTo>
                      <a:pt x="4967" y="5392"/>
                      <a:pt x="4943" y="5384"/>
                      <a:pt x="4918" y="5376"/>
                    </a:cubicBezTo>
                    <a:cubicBezTo>
                      <a:pt x="4916" y="5375"/>
                      <a:pt x="4914" y="5373"/>
                      <a:pt x="4911" y="5373"/>
                    </a:cubicBezTo>
                    <a:cubicBezTo>
                      <a:pt x="4902" y="5370"/>
                      <a:pt x="4893" y="5366"/>
                      <a:pt x="4883" y="5363"/>
                    </a:cubicBezTo>
                    <a:cubicBezTo>
                      <a:pt x="4880" y="5362"/>
                      <a:pt x="4876" y="5360"/>
                      <a:pt x="4872" y="5359"/>
                    </a:cubicBezTo>
                    <a:cubicBezTo>
                      <a:pt x="4864" y="5357"/>
                      <a:pt x="4855" y="5353"/>
                      <a:pt x="4847" y="5350"/>
                    </a:cubicBezTo>
                    <a:cubicBezTo>
                      <a:pt x="4843" y="5349"/>
                      <a:pt x="4839" y="5347"/>
                      <a:pt x="4836" y="5346"/>
                    </a:cubicBezTo>
                    <a:cubicBezTo>
                      <a:pt x="4826" y="5343"/>
                      <a:pt x="4816" y="5338"/>
                      <a:pt x="4806" y="5334"/>
                    </a:cubicBezTo>
                    <a:cubicBezTo>
                      <a:pt x="4804" y="5333"/>
                      <a:pt x="4801" y="5333"/>
                      <a:pt x="4798" y="5332"/>
                    </a:cubicBezTo>
                    <a:cubicBezTo>
                      <a:pt x="4786" y="5326"/>
                      <a:pt x="4773" y="5321"/>
                      <a:pt x="4760" y="5317"/>
                    </a:cubicBezTo>
                    <a:lnTo>
                      <a:pt x="4759" y="5316"/>
                    </a:lnTo>
                    <a:cubicBezTo>
                      <a:pt x="4747" y="5311"/>
                      <a:pt x="4736" y="5306"/>
                      <a:pt x="4725" y="5301"/>
                    </a:cubicBezTo>
                    <a:cubicBezTo>
                      <a:pt x="4720" y="5300"/>
                      <a:pt x="4717" y="5298"/>
                      <a:pt x="4713" y="5297"/>
                    </a:cubicBezTo>
                    <a:cubicBezTo>
                      <a:pt x="4705" y="5293"/>
                      <a:pt x="4697" y="5290"/>
                      <a:pt x="4688" y="5285"/>
                    </a:cubicBezTo>
                    <a:cubicBezTo>
                      <a:pt x="4684" y="5284"/>
                      <a:pt x="4679" y="5281"/>
                      <a:pt x="4675" y="5279"/>
                    </a:cubicBezTo>
                    <a:cubicBezTo>
                      <a:pt x="4667" y="5275"/>
                      <a:pt x="4660" y="5272"/>
                      <a:pt x="4653" y="5268"/>
                    </a:cubicBezTo>
                    <a:cubicBezTo>
                      <a:pt x="4648" y="5266"/>
                      <a:pt x="4644" y="5265"/>
                      <a:pt x="4639" y="5262"/>
                    </a:cubicBezTo>
                    <a:cubicBezTo>
                      <a:pt x="4632" y="5259"/>
                      <a:pt x="4624" y="5254"/>
                      <a:pt x="4616" y="5251"/>
                    </a:cubicBezTo>
                    <a:cubicBezTo>
                      <a:pt x="4613" y="5248"/>
                      <a:pt x="4608" y="5247"/>
                      <a:pt x="4605" y="5245"/>
                    </a:cubicBezTo>
                    <a:cubicBezTo>
                      <a:pt x="4594" y="5239"/>
                      <a:pt x="4582" y="5233"/>
                      <a:pt x="4572" y="5227"/>
                    </a:cubicBezTo>
                    <a:cubicBezTo>
                      <a:pt x="4570" y="5227"/>
                      <a:pt x="4570" y="5226"/>
                      <a:pt x="4569" y="5226"/>
                    </a:cubicBezTo>
                    <a:cubicBezTo>
                      <a:pt x="4560" y="5220"/>
                      <a:pt x="4549" y="5214"/>
                      <a:pt x="4541" y="5208"/>
                    </a:cubicBezTo>
                    <a:cubicBezTo>
                      <a:pt x="4537" y="5206"/>
                      <a:pt x="4534" y="5205"/>
                      <a:pt x="4530" y="5202"/>
                    </a:cubicBezTo>
                    <a:cubicBezTo>
                      <a:pt x="4523" y="5198"/>
                      <a:pt x="4517" y="5194"/>
                      <a:pt x="4510" y="5189"/>
                    </a:cubicBezTo>
                    <a:cubicBezTo>
                      <a:pt x="4507" y="5187"/>
                      <a:pt x="4503" y="5185"/>
                      <a:pt x="4500" y="5182"/>
                    </a:cubicBezTo>
                    <a:cubicBezTo>
                      <a:pt x="4494" y="5178"/>
                      <a:pt x="4488" y="5174"/>
                      <a:pt x="4482" y="5169"/>
                    </a:cubicBezTo>
                    <a:cubicBezTo>
                      <a:pt x="4478" y="5167"/>
                      <a:pt x="4475" y="5165"/>
                      <a:pt x="4471" y="5162"/>
                    </a:cubicBezTo>
                    <a:cubicBezTo>
                      <a:pt x="4465" y="5158"/>
                      <a:pt x="4461" y="5153"/>
                      <a:pt x="4455" y="5148"/>
                    </a:cubicBezTo>
                    <a:cubicBezTo>
                      <a:pt x="4453" y="5146"/>
                      <a:pt x="4449" y="5143"/>
                      <a:pt x="4447" y="5142"/>
                    </a:cubicBezTo>
                    <a:cubicBezTo>
                      <a:pt x="4438" y="5135"/>
                      <a:pt x="4431" y="5128"/>
                      <a:pt x="4424" y="5121"/>
                    </a:cubicBezTo>
                    <a:cubicBezTo>
                      <a:pt x="4954" y="6440"/>
                      <a:pt x="4954" y="6440"/>
                      <a:pt x="4954" y="6440"/>
                    </a:cubicBezTo>
                    <a:cubicBezTo>
                      <a:pt x="4340" y="6350"/>
                      <a:pt x="4340" y="6350"/>
                      <a:pt x="4340" y="6350"/>
                    </a:cubicBezTo>
                    <a:cubicBezTo>
                      <a:pt x="4339" y="6349"/>
                      <a:pt x="4339" y="6349"/>
                      <a:pt x="4339" y="6349"/>
                    </a:cubicBezTo>
                    <a:cubicBezTo>
                      <a:pt x="4336" y="6356"/>
                      <a:pt x="4336" y="6356"/>
                      <a:pt x="4336" y="6356"/>
                    </a:cubicBezTo>
                    <a:cubicBezTo>
                      <a:pt x="3366" y="7441"/>
                      <a:pt x="3366" y="7441"/>
                      <a:pt x="3366" y="7441"/>
                    </a:cubicBezTo>
                    <a:cubicBezTo>
                      <a:pt x="4073" y="5159"/>
                      <a:pt x="4073" y="5159"/>
                      <a:pt x="4073" y="5159"/>
                    </a:cubicBezTo>
                    <a:cubicBezTo>
                      <a:pt x="4073" y="4636"/>
                      <a:pt x="4073" y="4636"/>
                      <a:pt x="4073" y="4636"/>
                    </a:cubicBezTo>
                    <a:cubicBezTo>
                      <a:pt x="4073" y="4636"/>
                      <a:pt x="5059" y="4667"/>
                      <a:pt x="5527" y="4189"/>
                    </a:cubicBezTo>
                    <a:cubicBezTo>
                      <a:pt x="5527" y="4189"/>
                      <a:pt x="4847" y="3996"/>
                      <a:pt x="4968" y="2756"/>
                    </a:cubicBezTo>
                    <a:cubicBezTo>
                      <a:pt x="5091" y="1516"/>
                      <a:pt x="4816" y="427"/>
                      <a:pt x="3819" y="519"/>
                    </a:cubicBezTo>
                    <a:cubicBezTo>
                      <a:pt x="3819" y="519"/>
                      <a:pt x="3387" y="0"/>
                      <a:pt x="2527" y="327"/>
                    </a:cubicBezTo>
                    <a:cubicBezTo>
                      <a:pt x="2233" y="439"/>
                      <a:pt x="1441" y="722"/>
                      <a:pt x="1481" y="2441"/>
                    </a:cubicBezTo>
                    <a:cubicBezTo>
                      <a:pt x="1521" y="4158"/>
                      <a:pt x="870" y="4168"/>
                      <a:pt x="870" y="4168"/>
                    </a:cubicBezTo>
                    <a:cubicBezTo>
                      <a:pt x="870" y="4168"/>
                      <a:pt x="1206" y="4656"/>
                      <a:pt x="2345" y="4647"/>
                    </a:cubicBezTo>
                    <a:cubicBezTo>
                      <a:pt x="2345" y="5159"/>
                      <a:pt x="2345" y="5159"/>
                      <a:pt x="2345" y="5159"/>
                    </a:cubicBezTo>
                    <a:cubicBezTo>
                      <a:pt x="3008" y="7460"/>
                      <a:pt x="3008" y="7460"/>
                      <a:pt x="3008" y="7460"/>
                    </a:cubicBezTo>
                    <a:cubicBezTo>
                      <a:pt x="2015" y="6350"/>
                      <a:pt x="2015" y="6350"/>
                      <a:pt x="2015" y="6350"/>
                    </a:cubicBezTo>
                    <a:cubicBezTo>
                      <a:pt x="2014" y="6350"/>
                      <a:pt x="2014" y="6350"/>
                      <a:pt x="2014" y="6350"/>
                    </a:cubicBezTo>
                    <a:lnTo>
                      <a:pt x="2014" y="6350"/>
                    </a:lnTo>
                    <a:cubicBezTo>
                      <a:pt x="2014" y="6349"/>
                      <a:pt x="2014" y="6349"/>
                      <a:pt x="2014" y="6349"/>
                    </a:cubicBezTo>
                    <a:cubicBezTo>
                      <a:pt x="2014" y="6350"/>
                      <a:pt x="2014" y="6350"/>
                      <a:pt x="2014" y="6350"/>
                    </a:cubicBezTo>
                    <a:cubicBezTo>
                      <a:pt x="1401" y="6440"/>
                      <a:pt x="1401" y="6440"/>
                      <a:pt x="1401" y="6440"/>
                    </a:cubicBezTo>
                    <a:cubicBezTo>
                      <a:pt x="1969" y="5123"/>
                      <a:pt x="1969" y="5123"/>
                      <a:pt x="1969" y="5123"/>
                    </a:cubicBezTo>
                    <a:cubicBezTo>
                      <a:pt x="1765" y="5326"/>
                      <a:pt x="1151" y="5458"/>
                      <a:pt x="1135" y="5467"/>
                    </a:cubicBezTo>
                    <a:cubicBezTo>
                      <a:pt x="1119" y="5475"/>
                      <a:pt x="897" y="5516"/>
                      <a:pt x="460" y="5721"/>
                    </a:cubicBezTo>
                    <a:cubicBezTo>
                      <a:pt x="22" y="5927"/>
                      <a:pt x="0" y="6374"/>
                      <a:pt x="0" y="6374"/>
                    </a:cubicBezTo>
                    <a:cubicBezTo>
                      <a:pt x="0" y="7098"/>
                      <a:pt x="0" y="7098"/>
                      <a:pt x="0" y="7098"/>
                    </a:cubicBezTo>
                    <a:cubicBezTo>
                      <a:pt x="746" y="7953"/>
                      <a:pt x="3177" y="8050"/>
                      <a:pt x="3177" y="8050"/>
                    </a:cubicBez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9" y="8050"/>
                    </a:lnTo>
                    <a:cubicBezTo>
                      <a:pt x="3193" y="8050"/>
                      <a:pt x="3404" y="8041"/>
                      <a:pt x="3714" y="8008"/>
                    </a:cubicBezTo>
                    <a:cubicBezTo>
                      <a:pt x="3795" y="7554"/>
                      <a:pt x="4022" y="7089"/>
                      <a:pt x="4588" y="6945"/>
                    </a:cubicBezTo>
                    <a:cubicBezTo>
                      <a:pt x="5170" y="6797"/>
                      <a:pt x="5777" y="6509"/>
                      <a:pt x="6221" y="6270"/>
                    </a:cubicBezTo>
                    <a:close/>
                    <a:moveTo>
                      <a:pt x="3179" y="8048"/>
                    </a:moveTo>
                    <a:lnTo>
                      <a:pt x="3179" y="8048"/>
                    </a:lnTo>
                    <a:cubicBezTo>
                      <a:pt x="3177" y="8050"/>
                      <a:pt x="3177" y="8050"/>
                      <a:pt x="3177" y="8050"/>
                    </a:cubicBezTo>
                    <a:lnTo>
                      <a:pt x="3177" y="8050"/>
                    </a:lnTo>
                    <a:cubicBezTo>
                      <a:pt x="3181" y="8040"/>
                      <a:pt x="3181" y="8040"/>
                      <a:pt x="3181" y="8040"/>
                    </a:cubicBezTo>
                    <a:lnTo>
                      <a:pt x="3179" y="804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" name="Freeform 4"/>
              <p:cNvSpPr>
                <a:spLocks noChangeArrowheads="1"/>
              </p:cNvSpPr>
              <p:nvPr/>
            </p:nvSpPr>
            <p:spPr bwMode="auto">
              <a:xfrm>
                <a:off x="8887541" y="2938459"/>
                <a:ext cx="1144579" cy="1054107"/>
              </a:xfrm>
              <a:custGeom>
                <a:avLst/>
                <a:gdLst>
                  <a:gd name="T0" fmla="*/ 2717 w 3178"/>
                  <a:gd name="T1" fmla="*/ 598 h 2928"/>
                  <a:gd name="T2" fmla="*/ 2717 w 3178"/>
                  <a:gd name="T3" fmla="*/ 598 h 2928"/>
                  <a:gd name="T4" fmla="*/ 2041 w 3178"/>
                  <a:gd name="T5" fmla="*/ 344 h 2928"/>
                  <a:gd name="T6" fmla="*/ 1208 w 3178"/>
                  <a:gd name="T7" fmla="*/ 0 h 2928"/>
                  <a:gd name="T8" fmla="*/ 1776 w 3178"/>
                  <a:gd name="T9" fmla="*/ 1317 h 2928"/>
                  <a:gd name="T10" fmla="*/ 1163 w 3178"/>
                  <a:gd name="T11" fmla="*/ 1226 h 2928"/>
                  <a:gd name="T12" fmla="*/ 0 w 3178"/>
                  <a:gd name="T13" fmla="*/ 2927 h 2928"/>
                  <a:gd name="T14" fmla="*/ 0 w 3178"/>
                  <a:gd name="T15" fmla="*/ 2927 h 2928"/>
                  <a:gd name="T16" fmla="*/ 3177 w 3178"/>
                  <a:gd name="T17" fmla="*/ 1975 h 2928"/>
                  <a:gd name="T18" fmla="*/ 3177 w 3178"/>
                  <a:gd name="T19" fmla="*/ 1251 h 2928"/>
                  <a:gd name="T20" fmla="*/ 2717 w 3178"/>
                  <a:gd name="T21" fmla="*/ 598 h 2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78" h="2928">
                    <a:moveTo>
                      <a:pt x="2717" y="598"/>
                    </a:moveTo>
                    <a:lnTo>
                      <a:pt x="2717" y="598"/>
                    </a:lnTo>
                    <a:cubicBezTo>
                      <a:pt x="2280" y="393"/>
                      <a:pt x="2058" y="352"/>
                      <a:pt x="2041" y="344"/>
                    </a:cubicBezTo>
                    <a:cubicBezTo>
                      <a:pt x="2026" y="335"/>
                      <a:pt x="1412" y="203"/>
                      <a:pt x="1208" y="0"/>
                    </a:cubicBezTo>
                    <a:cubicBezTo>
                      <a:pt x="1776" y="1317"/>
                      <a:pt x="1776" y="1317"/>
                      <a:pt x="1776" y="1317"/>
                    </a:cubicBezTo>
                    <a:cubicBezTo>
                      <a:pt x="1163" y="1226"/>
                      <a:pt x="1163" y="1226"/>
                      <a:pt x="1163" y="1226"/>
                    </a:cubicBezTo>
                    <a:cubicBezTo>
                      <a:pt x="0" y="2927"/>
                      <a:pt x="0" y="2927"/>
                      <a:pt x="0" y="2927"/>
                    </a:cubicBezTo>
                    <a:lnTo>
                      <a:pt x="0" y="2927"/>
                    </a:lnTo>
                    <a:cubicBezTo>
                      <a:pt x="0" y="2927"/>
                      <a:pt x="2431" y="2830"/>
                      <a:pt x="3177" y="1975"/>
                    </a:cubicBezTo>
                    <a:cubicBezTo>
                      <a:pt x="3177" y="1251"/>
                      <a:pt x="3177" y="1251"/>
                      <a:pt x="3177" y="1251"/>
                    </a:cubicBezTo>
                    <a:cubicBezTo>
                      <a:pt x="3177" y="1251"/>
                      <a:pt x="3155" y="804"/>
                      <a:pt x="2717" y="59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" name="Freeform 5"/>
              <p:cNvSpPr>
                <a:spLocks noChangeArrowheads="1"/>
              </p:cNvSpPr>
              <p:nvPr/>
            </p:nvSpPr>
            <p:spPr bwMode="auto">
              <a:xfrm>
                <a:off x="6762750" y="3990975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" name="Freeform 6"/>
              <p:cNvSpPr>
                <a:spLocks noChangeArrowheads="1"/>
              </p:cNvSpPr>
              <p:nvPr/>
            </p:nvSpPr>
            <p:spPr bwMode="auto">
              <a:xfrm>
                <a:off x="7755659" y="1093794"/>
                <a:ext cx="1963733" cy="2898772"/>
              </a:xfrm>
              <a:custGeom>
                <a:avLst/>
                <a:gdLst>
                  <a:gd name="T0" fmla="*/ 3315 w 5453"/>
                  <a:gd name="T1" fmla="*/ 7460 h 8051"/>
                  <a:gd name="T2" fmla="*/ 3977 w 5453"/>
                  <a:gd name="T3" fmla="*/ 4647 h 8051"/>
                  <a:gd name="T4" fmla="*/ 4842 w 5453"/>
                  <a:gd name="T5" fmla="*/ 2441 h 8051"/>
                  <a:gd name="T6" fmla="*/ 2503 w 5453"/>
                  <a:gd name="T7" fmla="*/ 520 h 8051"/>
                  <a:gd name="T8" fmla="*/ 796 w 5453"/>
                  <a:gd name="T9" fmla="*/ 4189 h 8051"/>
                  <a:gd name="T10" fmla="*/ 2250 w 5453"/>
                  <a:gd name="T11" fmla="*/ 5159 h 8051"/>
                  <a:gd name="T12" fmla="*/ 1987 w 5453"/>
                  <a:gd name="T13" fmla="*/ 6356 h 8051"/>
                  <a:gd name="T14" fmla="*/ 1981 w 5453"/>
                  <a:gd name="T15" fmla="*/ 6350 h 8051"/>
                  <a:gd name="T16" fmla="*/ 1899 w 5453"/>
                  <a:gd name="T17" fmla="*/ 5121 h 8051"/>
                  <a:gd name="T18" fmla="*/ 1868 w 5453"/>
                  <a:gd name="T19" fmla="*/ 5148 h 8051"/>
                  <a:gd name="T20" fmla="*/ 1841 w 5453"/>
                  <a:gd name="T21" fmla="*/ 5169 h 8051"/>
                  <a:gd name="T22" fmla="*/ 1813 w 5453"/>
                  <a:gd name="T23" fmla="*/ 5189 h 8051"/>
                  <a:gd name="T24" fmla="*/ 1782 w 5453"/>
                  <a:gd name="T25" fmla="*/ 5208 h 8051"/>
                  <a:gd name="T26" fmla="*/ 1750 w 5453"/>
                  <a:gd name="T27" fmla="*/ 5227 h 8051"/>
                  <a:gd name="T28" fmla="*/ 1706 w 5453"/>
                  <a:gd name="T29" fmla="*/ 5251 h 8051"/>
                  <a:gd name="T30" fmla="*/ 1670 w 5453"/>
                  <a:gd name="T31" fmla="*/ 5268 h 8051"/>
                  <a:gd name="T32" fmla="*/ 1635 w 5453"/>
                  <a:gd name="T33" fmla="*/ 5286 h 8051"/>
                  <a:gd name="T34" fmla="*/ 1598 w 5453"/>
                  <a:gd name="T35" fmla="*/ 5301 h 8051"/>
                  <a:gd name="T36" fmla="*/ 1561 w 5453"/>
                  <a:gd name="T37" fmla="*/ 5317 h 8051"/>
                  <a:gd name="T38" fmla="*/ 1515 w 5453"/>
                  <a:gd name="T39" fmla="*/ 5336 h 8051"/>
                  <a:gd name="T40" fmla="*/ 1476 w 5453"/>
                  <a:gd name="T41" fmla="*/ 5350 h 8051"/>
                  <a:gd name="T42" fmla="*/ 1440 w 5453"/>
                  <a:gd name="T43" fmla="*/ 5363 h 8051"/>
                  <a:gd name="T44" fmla="*/ 1403 w 5453"/>
                  <a:gd name="T45" fmla="*/ 5376 h 8051"/>
                  <a:gd name="T46" fmla="*/ 1104 w 5453"/>
                  <a:gd name="T47" fmla="*/ 5467 h 8051"/>
                  <a:gd name="T48" fmla="*/ 304 w 5453"/>
                  <a:gd name="T49" fmla="*/ 5793 h 8051"/>
                  <a:gd name="T50" fmla="*/ 271 w 5453"/>
                  <a:gd name="T51" fmla="*/ 5818 h 8051"/>
                  <a:gd name="T52" fmla="*/ 238 w 5453"/>
                  <a:gd name="T53" fmla="*/ 5845 h 8051"/>
                  <a:gd name="T54" fmla="*/ 207 w 5453"/>
                  <a:gd name="T55" fmla="*/ 5874 h 8051"/>
                  <a:gd name="T56" fmla="*/ 179 w 5453"/>
                  <a:gd name="T57" fmla="*/ 5903 h 8051"/>
                  <a:gd name="T58" fmla="*/ 93 w 5453"/>
                  <a:gd name="T59" fmla="*/ 6015 h 8051"/>
                  <a:gd name="T60" fmla="*/ 76 w 5453"/>
                  <a:gd name="T61" fmla="*/ 6042 h 8051"/>
                  <a:gd name="T62" fmla="*/ 60 w 5453"/>
                  <a:gd name="T63" fmla="*/ 6072 h 8051"/>
                  <a:gd name="T64" fmla="*/ 44 w 5453"/>
                  <a:gd name="T65" fmla="*/ 6101 h 8051"/>
                  <a:gd name="T66" fmla="*/ 31 w 5453"/>
                  <a:gd name="T67" fmla="*/ 6131 h 8051"/>
                  <a:gd name="T68" fmla="*/ 20 w 5453"/>
                  <a:gd name="T69" fmla="*/ 6159 h 8051"/>
                  <a:gd name="T70" fmla="*/ 0 w 5453"/>
                  <a:gd name="T71" fmla="*/ 6214 h 8051"/>
                  <a:gd name="T72" fmla="*/ 89 w 5453"/>
                  <a:gd name="T73" fmla="*/ 6264 h 8051"/>
                  <a:gd name="T74" fmla="*/ 102 w 5453"/>
                  <a:gd name="T75" fmla="*/ 6270 h 8051"/>
                  <a:gd name="T76" fmla="*/ 2609 w 5453"/>
                  <a:gd name="T77" fmla="*/ 8007 h 8051"/>
                  <a:gd name="T78" fmla="*/ 3146 w 5453"/>
                  <a:gd name="T79" fmla="*/ 8050 h 8051"/>
                  <a:gd name="T80" fmla="*/ 3142 w 5453"/>
                  <a:gd name="T81" fmla="*/ 8040 h 8051"/>
                  <a:gd name="T82" fmla="*/ 3146 w 5453"/>
                  <a:gd name="T83" fmla="*/ 8050 h 8051"/>
                  <a:gd name="T84" fmla="*/ 3315 w 5453"/>
                  <a:gd name="T85" fmla="*/ 7460 h 8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453" h="8051">
                    <a:moveTo>
                      <a:pt x="3315" y="7460"/>
                    </a:moveTo>
                    <a:lnTo>
                      <a:pt x="3315" y="7460"/>
                    </a:lnTo>
                    <a:cubicBezTo>
                      <a:pt x="3977" y="5159"/>
                      <a:pt x="3977" y="5159"/>
                      <a:pt x="3977" y="5159"/>
                    </a:cubicBezTo>
                    <a:cubicBezTo>
                      <a:pt x="3977" y="4647"/>
                      <a:pt x="3977" y="4647"/>
                      <a:pt x="3977" y="4647"/>
                    </a:cubicBezTo>
                    <a:cubicBezTo>
                      <a:pt x="5117" y="4656"/>
                      <a:pt x="5452" y="4169"/>
                      <a:pt x="5452" y="4169"/>
                    </a:cubicBezTo>
                    <a:cubicBezTo>
                      <a:pt x="5452" y="4169"/>
                      <a:pt x="4802" y="4158"/>
                      <a:pt x="4842" y="2441"/>
                    </a:cubicBezTo>
                    <a:cubicBezTo>
                      <a:pt x="4882" y="723"/>
                      <a:pt x="4090" y="439"/>
                      <a:pt x="3794" y="327"/>
                    </a:cubicBezTo>
                    <a:cubicBezTo>
                      <a:pt x="2936" y="0"/>
                      <a:pt x="2503" y="520"/>
                      <a:pt x="2503" y="520"/>
                    </a:cubicBezTo>
                    <a:cubicBezTo>
                      <a:pt x="1507" y="427"/>
                      <a:pt x="1232" y="1516"/>
                      <a:pt x="1354" y="2756"/>
                    </a:cubicBezTo>
                    <a:cubicBezTo>
                      <a:pt x="1476" y="3996"/>
                      <a:pt x="796" y="4189"/>
                      <a:pt x="796" y="4189"/>
                    </a:cubicBezTo>
                    <a:cubicBezTo>
                      <a:pt x="1264" y="4667"/>
                      <a:pt x="2250" y="4636"/>
                      <a:pt x="2250" y="4636"/>
                    </a:cubicBezTo>
                    <a:cubicBezTo>
                      <a:pt x="2250" y="5159"/>
                      <a:pt x="2250" y="5159"/>
                      <a:pt x="2250" y="5159"/>
                    </a:cubicBezTo>
                    <a:cubicBezTo>
                      <a:pt x="2957" y="7441"/>
                      <a:pt x="2957" y="7441"/>
                      <a:pt x="2957" y="7441"/>
                    </a:cubicBezTo>
                    <a:cubicBezTo>
                      <a:pt x="1987" y="6356"/>
                      <a:pt x="1987" y="6356"/>
                      <a:pt x="1987" y="6356"/>
                    </a:cubicBezTo>
                    <a:cubicBezTo>
                      <a:pt x="1983" y="6350"/>
                      <a:pt x="1983" y="6350"/>
                      <a:pt x="1983" y="6350"/>
                    </a:cubicBezTo>
                    <a:cubicBezTo>
                      <a:pt x="1981" y="6350"/>
                      <a:pt x="1981" y="6350"/>
                      <a:pt x="1981" y="6350"/>
                    </a:cubicBezTo>
                    <a:cubicBezTo>
                      <a:pt x="1369" y="6440"/>
                      <a:pt x="1369" y="6440"/>
                      <a:pt x="1369" y="6440"/>
                    </a:cubicBezTo>
                    <a:cubicBezTo>
                      <a:pt x="1899" y="5121"/>
                      <a:pt x="1899" y="5121"/>
                      <a:pt x="1899" y="5121"/>
                    </a:cubicBezTo>
                    <a:cubicBezTo>
                      <a:pt x="1892" y="5128"/>
                      <a:pt x="1883" y="5135"/>
                      <a:pt x="1876" y="5142"/>
                    </a:cubicBezTo>
                    <a:cubicBezTo>
                      <a:pt x="1874" y="5145"/>
                      <a:pt x="1870" y="5147"/>
                      <a:pt x="1868" y="5148"/>
                    </a:cubicBezTo>
                    <a:cubicBezTo>
                      <a:pt x="1862" y="5153"/>
                      <a:pt x="1856" y="5158"/>
                      <a:pt x="1850" y="5162"/>
                    </a:cubicBezTo>
                    <a:cubicBezTo>
                      <a:pt x="1847" y="5165"/>
                      <a:pt x="1843" y="5167"/>
                      <a:pt x="1841" y="5169"/>
                    </a:cubicBezTo>
                    <a:cubicBezTo>
                      <a:pt x="1835" y="5174"/>
                      <a:pt x="1829" y="5178"/>
                      <a:pt x="1823" y="5182"/>
                    </a:cubicBezTo>
                    <a:cubicBezTo>
                      <a:pt x="1820" y="5185"/>
                      <a:pt x="1816" y="5187"/>
                      <a:pt x="1813" y="5189"/>
                    </a:cubicBezTo>
                    <a:cubicBezTo>
                      <a:pt x="1806" y="5194"/>
                      <a:pt x="1799" y="5199"/>
                      <a:pt x="1793" y="5202"/>
                    </a:cubicBezTo>
                    <a:cubicBezTo>
                      <a:pt x="1789" y="5205"/>
                      <a:pt x="1786" y="5207"/>
                      <a:pt x="1782" y="5208"/>
                    </a:cubicBezTo>
                    <a:cubicBezTo>
                      <a:pt x="1773" y="5214"/>
                      <a:pt x="1763" y="5220"/>
                      <a:pt x="1754" y="5226"/>
                    </a:cubicBezTo>
                    <a:cubicBezTo>
                      <a:pt x="1752" y="5226"/>
                      <a:pt x="1751" y="5227"/>
                      <a:pt x="1750" y="5227"/>
                    </a:cubicBezTo>
                    <a:cubicBezTo>
                      <a:pt x="1740" y="5233"/>
                      <a:pt x="1729" y="5239"/>
                      <a:pt x="1718" y="5245"/>
                    </a:cubicBezTo>
                    <a:cubicBezTo>
                      <a:pt x="1714" y="5247"/>
                      <a:pt x="1710" y="5250"/>
                      <a:pt x="1706" y="5251"/>
                    </a:cubicBezTo>
                    <a:cubicBezTo>
                      <a:pt x="1699" y="5254"/>
                      <a:pt x="1691" y="5259"/>
                      <a:pt x="1683" y="5262"/>
                    </a:cubicBezTo>
                    <a:cubicBezTo>
                      <a:pt x="1679" y="5265"/>
                      <a:pt x="1675" y="5267"/>
                      <a:pt x="1670" y="5268"/>
                    </a:cubicBezTo>
                    <a:cubicBezTo>
                      <a:pt x="1663" y="5272"/>
                      <a:pt x="1655" y="5277"/>
                      <a:pt x="1648" y="5279"/>
                    </a:cubicBezTo>
                    <a:cubicBezTo>
                      <a:pt x="1643" y="5281"/>
                      <a:pt x="1638" y="5284"/>
                      <a:pt x="1635" y="5286"/>
                    </a:cubicBezTo>
                    <a:cubicBezTo>
                      <a:pt x="1626" y="5290"/>
                      <a:pt x="1618" y="5293"/>
                      <a:pt x="1610" y="5297"/>
                    </a:cubicBezTo>
                    <a:cubicBezTo>
                      <a:pt x="1606" y="5298"/>
                      <a:pt x="1602" y="5300"/>
                      <a:pt x="1598" y="5301"/>
                    </a:cubicBezTo>
                    <a:cubicBezTo>
                      <a:pt x="1586" y="5306"/>
                      <a:pt x="1576" y="5312"/>
                      <a:pt x="1564" y="5317"/>
                    </a:cubicBezTo>
                    <a:cubicBezTo>
                      <a:pt x="1563" y="5317"/>
                      <a:pt x="1563" y="5317"/>
                      <a:pt x="1561" y="5317"/>
                    </a:cubicBezTo>
                    <a:cubicBezTo>
                      <a:pt x="1550" y="5321"/>
                      <a:pt x="1537" y="5327"/>
                      <a:pt x="1525" y="5332"/>
                    </a:cubicBezTo>
                    <a:cubicBezTo>
                      <a:pt x="1521" y="5333"/>
                      <a:pt x="1519" y="5334"/>
                      <a:pt x="1515" y="5336"/>
                    </a:cubicBezTo>
                    <a:cubicBezTo>
                      <a:pt x="1506" y="5339"/>
                      <a:pt x="1497" y="5343"/>
                      <a:pt x="1487" y="5346"/>
                    </a:cubicBezTo>
                    <a:cubicBezTo>
                      <a:pt x="1484" y="5347"/>
                      <a:pt x="1480" y="5349"/>
                      <a:pt x="1476" y="5350"/>
                    </a:cubicBezTo>
                    <a:cubicBezTo>
                      <a:pt x="1467" y="5353"/>
                      <a:pt x="1459" y="5357"/>
                      <a:pt x="1449" y="5359"/>
                    </a:cubicBezTo>
                    <a:cubicBezTo>
                      <a:pt x="1447" y="5360"/>
                      <a:pt x="1443" y="5362"/>
                      <a:pt x="1440" y="5363"/>
                    </a:cubicBezTo>
                    <a:cubicBezTo>
                      <a:pt x="1429" y="5366"/>
                      <a:pt x="1420" y="5370"/>
                      <a:pt x="1410" y="5373"/>
                    </a:cubicBezTo>
                    <a:cubicBezTo>
                      <a:pt x="1408" y="5373"/>
                      <a:pt x="1406" y="5375"/>
                      <a:pt x="1403" y="5376"/>
                    </a:cubicBezTo>
                    <a:cubicBezTo>
                      <a:pt x="1379" y="5384"/>
                      <a:pt x="1355" y="5392"/>
                      <a:pt x="1333" y="5399"/>
                    </a:cubicBezTo>
                    <a:cubicBezTo>
                      <a:pt x="1206" y="5439"/>
                      <a:pt x="1110" y="5463"/>
                      <a:pt x="1104" y="5467"/>
                    </a:cubicBezTo>
                    <a:cubicBezTo>
                      <a:pt x="1088" y="5475"/>
                      <a:pt x="865" y="5516"/>
                      <a:pt x="428" y="5721"/>
                    </a:cubicBezTo>
                    <a:cubicBezTo>
                      <a:pt x="382" y="5743"/>
                      <a:pt x="342" y="5767"/>
                      <a:pt x="304" y="5793"/>
                    </a:cubicBezTo>
                    <a:cubicBezTo>
                      <a:pt x="303" y="5795"/>
                      <a:pt x="303" y="5795"/>
                      <a:pt x="302" y="5796"/>
                    </a:cubicBezTo>
                    <a:cubicBezTo>
                      <a:pt x="291" y="5803"/>
                      <a:pt x="280" y="5810"/>
                      <a:pt x="271" y="5818"/>
                    </a:cubicBezTo>
                    <a:cubicBezTo>
                      <a:pt x="270" y="5819"/>
                      <a:pt x="267" y="5822"/>
                      <a:pt x="265" y="5823"/>
                    </a:cubicBezTo>
                    <a:cubicBezTo>
                      <a:pt x="256" y="5830"/>
                      <a:pt x="247" y="5837"/>
                      <a:pt x="238" y="5845"/>
                    </a:cubicBezTo>
                    <a:cubicBezTo>
                      <a:pt x="237" y="5846"/>
                      <a:pt x="234" y="5849"/>
                      <a:pt x="232" y="5850"/>
                    </a:cubicBezTo>
                    <a:cubicBezTo>
                      <a:pt x="224" y="5858"/>
                      <a:pt x="215" y="5865"/>
                      <a:pt x="207" y="5874"/>
                    </a:cubicBezTo>
                    <a:cubicBezTo>
                      <a:pt x="205" y="5876"/>
                      <a:pt x="204" y="5877"/>
                      <a:pt x="201" y="5879"/>
                    </a:cubicBezTo>
                    <a:cubicBezTo>
                      <a:pt x="194" y="5887"/>
                      <a:pt x="186" y="5895"/>
                      <a:pt x="179" y="5903"/>
                    </a:cubicBezTo>
                    <a:cubicBezTo>
                      <a:pt x="178" y="5904"/>
                      <a:pt x="177" y="5905"/>
                      <a:pt x="175" y="5907"/>
                    </a:cubicBezTo>
                    <a:cubicBezTo>
                      <a:pt x="144" y="5942"/>
                      <a:pt x="116" y="5979"/>
                      <a:pt x="93" y="6015"/>
                    </a:cubicBezTo>
                    <a:cubicBezTo>
                      <a:pt x="92" y="6017"/>
                      <a:pt x="89" y="6020"/>
                      <a:pt x="88" y="6022"/>
                    </a:cubicBezTo>
                    <a:cubicBezTo>
                      <a:pt x="83" y="6029"/>
                      <a:pt x="80" y="6035"/>
                      <a:pt x="76" y="6042"/>
                    </a:cubicBezTo>
                    <a:cubicBezTo>
                      <a:pt x="74" y="6046"/>
                      <a:pt x="72" y="6050"/>
                      <a:pt x="69" y="6055"/>
                    </a:cubicBezTo>
                    <a:cubicBezTo>
                      <a:pt x="66" y="6060"/>
                      <a:pt x="63" y="6066"/>
                      <a:pt x="60" y="6072"/>
                    </a:cubicBezTo>
                    <a:cubicBezTo>
                      <a:pt x="57" y="6076"/>
                      <a:pt x="54" y="6082"/>
                      <a:pt x="51" y="6087"/>
                    </a:cubicBezTo>
                    <a:cubicBezTo>
                      <a:pt x="49" y="6092"/>
                      <a:pt x="47" y="6097"/>
                      <a:pt x="44" y="6101"/>
                    </a:cubicBezTo>
                    <a:cubicBezTo>
                      <a:pt x="42" y="6107"/>
                      <a:pt x="39" y="6113"/>
                      <a:pt x="36" y="6120"/>
                    </a:cubicBezTo>
                    <a:cubicBezTo>
                      <a:pt x="35" y="6124"/>
                      <a:pt x="33" y="6127"/>
                      <a:pt x="31" y="6131"/>
                    </a:cubicBezTo>
                    <a:cubicBezTo>
                      <a:pt x="28" y="6138"/>
                      <a:pt x="24" y="6146"/>
                      <a:pt x="22" y="6153"/>
                    </a:cubicBezTo>
                    <a:cubicBezTo>
                      <a:pt x="21" y="6156"/>
                      <a:pt x="21" y="6157"/>
                      <a:pt x="20" y="6159"/>
                    </a:cubicBezTo>
                    <a:cubicBezTo>
                      <a:pt x="11" y="6179"/>
                      <a:pt x="6" y="6197"/>
                      <a:pt x="0" y="6214"/>
                    </a:cubicBezTo>
                    <a:lnTo>
                      <a:pt x="0" y="6214"/>
                    </a:lnTo>
                    <a:cubicBezTo>
                      <a:pt x="0" y="6216"/>
                      <a:pt x="0" y="6216"/>
                      <a:pt x="0" y="6217"/>
                    </a:cubicBezTo>
                    <a:cubicBezTo>
                      <a:pt x="89" y="6264"/>
                      <a:pt x="89" y="6264"/>
                      <a:pt x="89" y="6264"/>
                    </a:cubicBezTo>
                    <a:lnTo>
                      <a:pt x="89" y="6264"/>
                    </a:lnTo>
                    <a:cubicBezTo>
                      <a:pt x="94" y="6266"/>
                      <a:pt x="97" y="6269"/>
                      <a:pt x="102" y="6270"/>
                    </a:cubicBezTo>
                    <a:cubicBezTo>
                      <a:pt x="546" y="6509"/>
                      <a:pt x="1152" y="6797"/>
                      <a:pt x="1735" y="6945"/>
                    </a:cubicBezTo>
                    <a:cubicBezTo>
                      <a:pt x="2301" y="7089"/>
                      <a:pt x="2527" y="7554"/>
                      <a:pt x="2609" y="8007"/>
                    </a:cubicBezTo>
                    <a:cubicBezTo>
                      <a:pt x="2919" y="8041"/>
                      <a:pt x="3130" y="8050"/>
                      <a:pt x="3144" y="8050"/>
                    </a:cubicBezTo>
                    <a:cubicBezTo>
                      <a:pt x="3144" y="8050"/>
                      <a:pt x="3144" y="8050"/>
                      <a:pt x="3146" y="8050"/>
                    </a:cubicBezTo>
                    <a:cubicBezTo>
                      <a:pt x="3143" y="8048"/>
                      <a:pt x="3143" y="8048"/>
                      <a:pt x="3143" y="8048"/>
                    </a:cubicBezTo>
                    <a:cubicBezTo>
                      <a:pt x="3142" y="8040"/>
                      <a:pt x="3142" y="8040"/>
                      <a:pt x="3142" y="8040"/>
                    </a:cubicBezTo>
                    <a:cubicBezTo>
                      <a:pt x="3146" y="8050"/>
                      <a:pt x="3146" y="8050"/>
                      <a:pt x="3146" y="8050"/>
                    </a:cubicBezTo>
                    <a:lnTo>
                      <a:pt x="3146" y="8050"/>
                    </a:lnTo>
                    <a:cubicBezTo>
                      <a:pt x="4309" y="6350"/>
                      <a:pt x="4309" y="6350"/>
                      <a:pt x="4309" y="6350"/>
                    </a:cubicBezTo>
                    <a:lnTo>
                      <a:pt x="3315" y="746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" name="Freeform 7"/>
              <p:cNvSpPr>
                <a:spLocks noChangeArrowheads="1"/>
              </p:cNvSpPr>
              <p:nvPr/>
            </p:nvSpPr>
            <p:spPr bwMode="auto">
              <a:xfrm>
                <a:off x="6762750" y="3990975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4" name="Freeform 8"/>
              <p:cNvSpPr>
                <a:spLocks noChangeArrowheads="1"/>
              </p:cNvSpPr>
              <p:nvPr/>
            </p:nvSpPr>
            <p:spPr bwMode="auto">
              <a:xfrm>
                <a:off x="5201377" y="6953250"/>
                <a:ext cx="3930650" cy="604838"/>
              </a:xfrm>
              <a:custGeom>
                <a:avLst/>
                <a:gdLst>
                  <a:gd name="T0" fmla="*/ 10079 w 10920"/>
                  <a:gd name="T1" fmla="*/ 0 h 1681"/>
                  <a:gd name="T2" fmla="*/ 10079 w 10920"/>
                  <a:gd name="T3" fmla="*/ 0 h 1681"/>
                  <a:gd name="T4" fmla="*/ 839 w 10920"/>
                  <a:gd name="T5" fmla="*/ 0 h 1681"/>
                  <a:gd name="T6" fmla="*/ 0 w 10920"/>
                  <a:gd name="T7" fmla="*/ 840 h 1681"/>
                  <a:gd name="T8" fmla="*/ 839 w 10920"/>
                  <a:gd name="T9" fmla="*/ 1680 h 1681"/>
                  <a:gd name="T10" fmla="*/ 10079 w 10920"/>
                  <a:gd name="T11" fmla="*/ 1680 h 1681"/>
                  <a:gd name="T12" fmla="*/ 10919 w 10920"/>
                  <a:gd name="T13" fmla="*/ 840 h 1681"/>
                  <a:gd name="T14" fmla="*/ 10079 w 10920"/>
                  <a:gd name="T15" fmla="*/ 0 h 1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20" h="1681">
                    <a:moveTo>
                      <a:pt x="10079" y="0"/>
                    </a:moveTo>
                    <a:lnTo>
                      <a:pt x="10079" y="0"/>
                    </a:lnTo>
                    <a:cubicBezTo>
                      <a:pt x="839" y="0"/>
                      <a:pt x="839" y="0"/>
                      <a:pt x="839" y="0"/>
                    </a:cubicBezTo>
                    <a:cubicBezTo>
                      <a:pt x="375" y="0"/>
                      <a:pt x="0" y="376"/>
                      <a:pt x="0" y="840"/>
                    </a:cubicBezTo>
                    <a:cubicBezTo>
                      <a:pt x="0" y="1305"/>
                      <a:pt x="375" y="1680"/>
                      <a:pt x="839" y="1680"/>
                    </a:cubicBezTo>
                    <a:cubicBezTo>
                      <a:pt x="10079" y="1680"/>
                      <a:pt x="10079" y="1680"/>
                      <a:pt x="10079" y="1680"/>
                    </a:cubicBezTo>
                    <a:cubicBezTo>
                      <a:pt x="10544" y="1680"/>
                      <a:pt x="10919" y="1305"/>
                      <a:pt x="10919" y="840"/>
                    </a:cubicBezTo>
                    <a:cubicBezTo>
                      <a:pt x="10919" y="376"/>
                      <a:pt x="10544" y="0"/>
                      <a:pt x="1007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5" name="Freeform 9"/>
              <p:cNvSpPr>
                <a:spLocks noChangeArrowheads="1"/>
              </p:cNvSpPr>
              <p:nvPr/>
            </p:nvSpPr>
            <p:spPr bwMode="auto">
              <a:xfrm>
                <a:off x="2932837" y="-1588"/>
                <a:ext cx="8466137" cy="6351592"/>
              </a:xfrm>
              <a:custGeom>
                <a:avLst/>
                <a:gdLst>
                  <a:gd name="T0" fmla="*/ 21943 w 23519"/>
                  <a:gd name="T1" fmla="*/ 0 h 17642"/>
                  <a:gd name="T2" fmla="*/ 21943 w 23519"/>
                  <a:gd name="T3" fmla="*/ 0 h 17642"/>
                  <a:gd name="T4" fmla="*/ 1575 w 23519"/>
                  <a:gd name="T5" fmla="*/ 0 h 17642"/>
                  <a:gd name="T6" fmla="*/ 0 w 23519"/>
                  <a:gd name="T7" fmla="*/ 1575 h 17642"/>
                  <a:gd name="T8" fmla="*/ 0 w 23519"/>
                  <a:gd name="T9" fmla="*/ 16065 h 17642"/>
                  <a:gd name="T10" fmla="*/ 1575 w 23519"/>
                  <a:gd name="T11" fmla="*/ 17641 h 17642"/>
                  <a:gd name="T12" fmla="*/ 21943 w 23519"/>
                  <a:gd name="T13" fmla="*/ 17641 h 17642"/>
                  <a:gd name="T14" fmla="*/ 23518 w 23519"/>
                  <a:gd name="T15" fmla="*/ 16065 h 17642"/>
                  <a:gd name="T16" fmla="*/ 23518 w 23519"/>
                  <a:gd name="T17" fmla="*/ 1575 h 17642"/>
                  <a:gd name="T18" fmla="*/ 21943 w 23519"/>
                  <a:gd name="T19" fmla="*/ 0 h 17642"/>
                  <a:gd name="T20" fmla="*/ 21839 w 23519"/>
                  <a:gd name="T21" fmla="*/ 14280 h 17642"/>
                  <a:gd name="T22" fmla="*/ 21839 w 23519"/>
                  <a:gd name="T23" fmla="*/ 14280 h 17642"/>
                  <a:gd name="T24" fmla="*/ 1681 w 23519"/>
                  <a:gd name="T25" fmla="*/ 14280 h 17642"/>
                  <a:gd name="T26" fmla="*/ 1681 w 23519"/>
                  <a:gd name="T27" fmla="*/ 1681 h 17642"/>
                  <a:gd name="T28" fmla="*/ 21839 w 23519"/>
                  <a:gd name="T29" fmla="*/ 1681 h 17642"/>
                  <a:gd name="T30" fmla="*/ 21839 w 23519"/>
                  <a:gd name="T31" fmla="*/ 14280 h 1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519" h="17642">
                    <a:moveTo>
                      <a:pt x="21943" y="0"/>
                    </a:moveTo>
                    <a:lnTo>
                      <a:pt x="21943" y="0"/>
                    </a:lnTo>
                    <a:cubicBezTo>
                      <a:pt x="1575" y="0"/>
                      <a:pt x="1575" y="0"/>
                      <a:pt x="1575" y="0"/>
                    </a:cubicBezTo>
                    <a:cubicBezTo>
                      <a:pt x="704" y="0"/>
                      <a:pt x="0" y="705"/>
                      <a:pt x="0" y="1575"/>
                    </a:cubicBezTo>
                    <a:cubicBezTo>
                      <a:pt x="0" y="16065"/>
                      <a:pt x="0" y="16065"/>
                      <a:pt x="0" y="16065"/>
                    </a:cubicBezTo>
                    <a:cubicBezTo>
                      <a:pt x="0" y="16935"/>
                      <a:pt x="704" y="17641"/>
                      <a:pt x="1575" y="17641"/>
                    </a:cubicBezTo>
                    <a:cubicBezTo>
                      <a:pt x="21943" y="17641"/>
                      <a:pt x="21943" y="17641"/>
                      <a:pt x="21943" y="17641"/>
                    </a:cubicBezTo>
                    <a:cubicBezTo>
                      <a:pt x="22814" y="17641"/>
                      <a:pt x="23518" y="16935"/>
                      <a:pt x="23518" y="16065"/>
                    </a:cubicBezTo>
                    <a:cubicBezTo>
                      <a:pt x="23518" y="1575"/>
                      <a:pt x="23518" y="1575"/>
                      <a:pt x="23518" y="1575"/>
                    </a:cubicBezTo>
                    <a:cubicBezTo>
                      <a:pt x="23518" y="705"/>
                      <a:pt x="22814" y="0"/>
                      <a:pt x="21943" y="0"/>
                    </a:cubicBezTo>
                    <a:close/>
                    <a:moveTo>
                      <a:pt x="21839" y="14280"/>
                    </a:moveTo>
                    <a:lnTo>
                      <a:pt x="21839" y="14280"/>
                    </a:lnTo>
                    <a:cubicBezTo>
                      <a:pt x="1681" y="14280"/>
                      <a:pt x="1681" y="14280"/>
                      <a:pt x="1681" y="14280"/>
                    </a:cubicBezTo>
                    <a:cubicBezTo>
                      <a:pt x="1681" y="1681"/>
                      <a:pt x="1681" y="1681"/>
                      <a:pt x="1681" y="1681"/>
                    </a:cubicBezTo>
                    <a:cubicBezTo>
                      <a:pt x="21839" y="1681"/>
                      <a:pt x="21839" y="1681"/>
                      <a:pt x="21839" y="1681"/>
                    </a:cubicBezTo>
                    <a:lnTo>
                      <a:pt x="21839" y="1428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sp>
        <p:nvSpPr>
          <p:cNvPr id="46" name="TextBox 35"/>
          <p:cNvSpPr txBox="1"/>
          <p:nvPr/>
        </p:nvSpPr>
        <p:spPr>
          <a:xfrm>
            <a:off x="1536370" y="1779042"/>
            <a:ext cx="5636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Votre </a:t>
            </a:r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outil de gestion de votre contrat au quotidien</a:t>
            </a:r>
            <a:endParaRPr lang="fr-FR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232400" y="2507318"/>
            <a:ext cx="3566160" cy="2943898"/>
          </a:xfrm>
          <a:prstGeom prst="rect">
            <a:avLst/>
          </a:prstGeom>
          <a:solidFill>
            <a:srgbClr val="1F497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Votre Espace Client Entreprise  </a:t>
            </a:r>
            <a:r>
              <a:rPr lang="fr-FR" sz="16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: </a:t>
            </a:r>
          </a:p>
          <a:p>
            <a:endParaRPr lang="fr-FR" sz="1600" dirty="0" smtClean="0">
              <a:solidFill>
                <a:schemeClr val="bg1"/>
              </a:solidFill>
              <a:latin typeface="Arial Narrow" pitchFamily="34" charset="0"/>
              <a:cs typeface="Arial"/>
            </a:endParaRPr>
          </a:p>
          <a:p>
            <a:pPr>
              <a:buFont typeface="Arial" pitchFamily="34" charset="0"/>
              <a:buChar char="•"/>
            </a:pPr>
            <a:r>
              <a:rPr lang="fr-FR" sz="16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un service sécurisé, simple et accessible 7j/7j et 24h/24h</a:t>
            </a:r>
          </a:p>
          <a:p>
            <a:pPr>
              <a:buFont typeface="Arial" pitchFamily="34" charset="0"/>
              <a:buChar char="•"/>
            </a:pPr>
            <a:endParaRPr lang="fr-FR" sz="1600" dirty="0" smtClean="0">
              <a:solidFill>
                <a:schemeClr val="bg1"/>
              </a:solidFill>
              <a:latin typeface="Arial Narrow" pitchFamily="34" charset="0"/>
              <a:cs typeface="Arial"/>
            </a:endParaRPr>
          </a:p>
          <a:p>
            <a:pPr>
              <a:buFont typeface="Arial" pitchFamily="34" charset="0"/>
              <a:buChar char="•"/>
            </a:pPr>
            <a:r>
              <a:rPr lang="fr-FR" sz="16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un outil vous permettant d’initier toutes vos démarches administratives en ligne (déclarer et payer vos cotisations, affilier vos salariés et suivre les arrêts de travail).</a:t>
            </a:r>
          </a:p>
        </p:txBody>
      </p:sp>
      <p:sp>
        <p:nvSpPr>
          <p:cNvPr id="48" name="Rectangle 47"/>
          <p:cNvSpPr/>
          <p:nvPr/>
        </p:nvSpPr>
        <p:spPr>
          <a:xfrm>
            <a:off x="436583" y="2497250"/>
            <a:ext cx="4673897" cy="1490500"/>
          </a:xfrm>
          <a:prstGeom prst="rect">
            <a:avLst/>
          </a:prstGeom>
          <a:solidFill>
            <a:srgbClr val="B9CD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49" name="Pct_I2E_Active"/>
          <p:cNvSpPr txBox="1"/>
          <p:nvPr/>
        </p:nvSpPr>
        <p:spPr>
          <a:xfrm>
            <a:off x="395536" y="2733675"/>
            <a:ext cx="1933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smtClean="0">
                <a:solidFill>
                  <a:schemeClr val="bg1"/>
                </a:solidFill>
                <a:latin typeface="Arial"/>
                <a:cs typeface="Arial"/>
              </a:rPr>
              <a:t>0%</a:t>
            </a:r>
            <a:endParaRPr lang="fr-FR" sz="48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0" name="TextBox 19"/>
          <p:cNvSpPr txBox="1"/>
          <p:nvPr/>
        </p:nvSpPr>
        <p:spPr>
          <a:xfrm>
            <a:off x="2280303" y="2816711"/>
            <a:ext cx="27663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des entreprises du périmètre d’analyse ont activé leur Espace Client Entreprise.  </a:t>
            </a:r>
            <a:endParaRPr lang="fr-FR" sz="1600" dirty="0">
              <a:solidFill>
                <a:srgbClr val="FFFFF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57201" y="4118304"/>
            <a:ext cx="4653279" cy="1332912"/>
          </a:xfrm>
          <a:prstGeom prst="rect">
            <a:avLst/>
          </a:prstGeom>
          <a:solidFill>
            <a:srgbClr val="5485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 dirty="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52" name="TextBox 12"/>
          <p:cNvSpPr txBox="1"/>
          <p:nvPr/>
        </p:nvSpPr>
        <p:spPr>
          <a:xfrm>
            <a:off x="715021" y="4272994"/>
            <a:ext cx="4152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Votre identifiant :</a:t>
            </a:r>
          </a:p>
          <a:p>
            <a:r>
              <a:rPr lang="fr-FR" dirty="0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Statut : </a:t>
            </a:r>
          </a:p>
          <a:p>
            <a:r>
              <a:rPr lang="fr-FR" dirty="0" smtClean="0">
                <a:solidFill>
                  <a:srgbClr val="FFFFFF"/>
                </a:solidFill>
                <a:latin typeface="Arial Narrow" pitchFamily="34" charset="0"/>
                <a:cs typeface="Arial"/>
              </a:rPr>
              <a:t>Date d’inscription :</a:t>
            </a:r>
          </a:p>
        </p:txBody>
      </p:sp>
      <p:sp>
        <p:nvSpPr>
          <p:cNvPr id="24" name="NUM_G3C"/>
          <p:cNvSpPr/>
          <p:nvPr/>
        </p:nvSpPr>
        <p:spPr>
          <a:xfrm>
            <a:off x="2028399" y="4272994"/>
            <a:ext cx="10214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mtClean="0">
                <a:solidFill>
                  <a:schemeClr val="bg1"/>
                </a:solidFill>
                <a:latin typeface="Arial Narrow" pitchFamily="34" charset="0"/>
              </a:rPr>
              <a:t>201653085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7" name="STATUT_I2E"/>
          <p:cNvSpPr/>
          <p:nvPr/>
        </p:nvSpPr>
        <p:spPr>
          <a:xfrm>
            <a:off x="1295636" y="4509120"/>
            <a:ext cx="16202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mtClean="0">
                <a:solidFill>
                  <a:schemeClr val="bg1"/>
                </a:solidFill>
                <a:latin typeface="Arial Narrow" pitchFamily="34" charset="0"/>
              </a:rPr>
              <a:t>INACTIF</a:t>
            </a:r>
            <a:endParaRPr lang="fr-FR" dirty="0">
              <a:solidFill>
                <a:schemeClr val="accent5"/>
              </a:solidFill>
              <a:latin typeface="Arial Narrow" pitchFamily="34" charset="0"/>
            </a:endParaRPr>
          </a:p>
        </p:txBody>
      </p:sp>
      <p:sp>
        <p:nvSpPr>
          <p:cNvPr id="28" name="DATE_INSCRIP_I2E"/>
          <p:cNvSpPr/>
          <p:nvPr/>
        </p:nvSpPr>
        <p:spPr>
          <a:xfrm>
            <a:off x="2142823" y="4761148"/>
            <a:ext cx="10214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mtClean="0">
                <a:solidFill>
                  <a:schemeClr val="bg1"/>
                </a:solidFill>
                <a:latin typeface="Arial Narrow" pitchFamily="34" charset="0"/>
              </a:rPr>
              <a:t>00/01/1900</a:t>
            </a:r>
            <a:endParaRPr lang="fr-FR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5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necteur droit 22"/>
          <p:cNvCxnSpPr/>
          <p:nvPr/>
        </p:nvCxnSpPr>
        <p:spPr>
          <a:xfrm>
            <a:off x="6091238" y="5099050"/>
            <a:ext cx="7524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space réservé du numéro de diapositive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34</a:t>
            </a:fld>
            <a:endParaRPr lang="fr-FR" dirty="0"/>
          </a:p>
        </p:txBody>
      </p:sp>
      <p:sp>
        <p:nvSpPr>
          <p:cNvPr id="19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4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ESPACE CLIENT </a:t>
            </a:r>
            <a:r>
              <a:rPr lang="en-US" sz="2800" dirty="0">
                <a:solidFill>
                  <a:srgbClr val="4F81BD"/>
                </a:solidFill>
                <a:latin typeface="Arial Narrow" pitchFamily="34" charset="0"/>
              </a:rPr>
              <a:t>ENTREPRISE 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Relation client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endParaRPr lang="fr-FR" sz="1100" dirty="0">
              <a:solidFill>
                <a:srgbClr val="7F7F7F"/>
              </a:solidFill>
              <a:latin typeface="Arial Narrow" pitchFamily="34" charset="0"/>
            </a:endParaRPr>
          </a:p>
        </p:txBody>
      </p:sp>
      <p:cxnSp>
        <p:nvCxnSpPr>
          <p:cNvPr id="25" name="Straight Connector 15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Année_n_1"/>
          <p:cNvSpPr txBox="1"/>
          <p:nvPr/>
        </p:nvSpPr>
        <p:spPr>
          <a:xfrm>
            <a:off x="2051720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2015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28" name="TextBox 43"/>
          <p:cNvSpPr txBox="1"/>
          <p:nvPr/>
        </p:nvSpPr>
        <p:spPr>
          <a:xfrm>
            <a:off x="466726" y="1416932"/>
            <a:ext cx="621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781300" algn="l"/>
              </a:tabLst>
            </a:pPr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Analyse des actes réalisés via </a:t>
            </a:r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votre  Espace </a:t>
            </a:r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Client </a:t>
            </a:r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Entreprise </a:t>
            </a:r>
            <a:endParaRPr lang="fr-FR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29" name="Espace réservé du contenu 16"/>
          <p:cNvSpPr>
            <a:spLocks noGrp="1"/>
          </p:cNvSpPr>
          <p:nvPr>
            <p:ph idx="15"/>
          </p:nvPr>
        </p:nvSpPr>
        <p:spPr>
          <a:xfrm>
            <a:off x="1318309" y="5373216"/>
            <a:ext cx="7368491" cy="798959"/>
          </a:xfrm>
          <a:solidFill>
            <a:srgbClr val="5989BD"/>
          </a:solidFill>
        </p:spPr>
        <p:txBody>
          <a:bodyPr lIns="72000" tIns="36000" rIns="72000" bIns="36000"/>
          <a:lstStyle/>
          <a:p>
            <a:endParaRPr lang="fr-FR" sz="1600" dirty="0" smtClean="0"/>
          </a:p>
          <a:p>
            <a:endParaRPr lang="fr-FR" sz="1600" dirty="0" smtClean="0"/>
          </a:p>
          <a:p>
            <a:endParaRPr lang="fr-FR" sz="1600" dirty="0" smtClean="0">
              <a:solidFill>
                <a:schemeClr val="bg1"/>
              </a:solidFill>
            </a:endParaRPr>
          </a:p>
          <a:p>
            <a:endParaRPr lang="fr-FR" sz="16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fr-FR" sz="1600" b="0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</p:txBody>
      </p:sp>
      <p:grpSp>
        <p:nvGrpSpPr>
          <p:cNvPr id="32" name="Group 3"/>
          <p:cNvGrpSpPr/>
          <p:nvPr/>
        </p:nvGrpSpPr>
        <p:grpSpPr>
          <a:xfrm>
            <a:off x="523877" y="5373216"/>
            <a:ext cx="842057" cy="798959"/>
            <a:chOff x="747596" y="4886188"/>
            <a:chExt cx="1470774" cy="1469685"/>
          </a:xfrm>
        </p:grpSpPr>
        <p:sp>
          <p:nvSpPr>
            <p:cNvPr id="33" name="Rectangle 32"/>
            <p:cNvSpPr/>
            <p:nvPr/>
          </p:nvSpPr>
          <p:spPr>
            <a:xfrm>
              <a:off x="747596" y="4886188"/>
              <a:ext cx="1470774" cy="1469685"/>
            </a:xfrm>
            <a:prstGeom prst="rect">
              <a:avLst/>
            </a:prstGeom>
            <a:solidFill>
              <a:srgbClr val="5989B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714375" lvl="0">
                <a:tabLst>
                  <a:tab pos="5918200" algn="r"/>
                </a:tabLst>
              </a:pPr>
              <a:endParaRPr lang="en-US" sz="1300">
                <a:solidFill>
                  <a:prstClr val="white"/>
                </a:solidFill>
                <a:latin typeface="Arial MT Lt"/>
                <a:cs typeface="Arial MT Lt"/>
              </a:endParaRPr>
            </a:p>
          </p:txBody>
        </p:sp>
        <p:grpSp>
          <p:nvGrpSpPr>
            <p:cNvPr id="34" name="Group 43"/>
            <p:cNvGrpSpPr/>
            <p:nvPr/>
          </p:nvGrpSpPr>
          <p:grpSpPr>
            <a:xfrm>
              <a:off x="887988" y="5074923"/>
              <a:ext cx="1223179" cy="1092215"/>
              <a:chOff x="2932837" y="-1588"/>
              <a:chExt cx="8466137" cy="7559676"/>
            </a:xfrm>
            <a:solidFill>
              <a:srgbClr val="FFFFFF"/>
            </a:solidFill>
          </p:grpSpPr>
          <p:sp>
            <p:nvSpPr>
              <p:cNvPr id="35" name="Freeform 1"/>
              <p:cNvSpPr>
                <a:spLocks noChangeArrowheads="1"/>
              </p:cNvSpPr>
              <p:nvPr/>
            </p:nvSpPr>
            <p:spPr bwMode="auto">
              <a:xfrm>
                <a:off x="5772880" y="3443292"/>
                <a:ext cx="2787644" cy="1417643"/>
              </a:xfrm>
              <a:custGeom>
                <a:avLst/>
                <a:gdLst>
                  <a:gd name="T0" fmla="*/ 6989 w 7745"/>
                  <a:gd name="T1" fmla="*/ 799 h 3940"/>
                  <a:gd name="T2" fmla="*/ 6989 w 7745"/>
                  <a:gd name="T3" fmla="*/ 799 h 3940"/>
                  <a:gd name="T4" fmla="*/ 5240 w 7745"/>
                  <a:gd name="T5" fmla="*/ 0 h 3940"/>
                  <a:gd name="T6" fmla="*/ 4513 w 7745"/>
                  <a:gd name="T7" fmla="*/ 2298 h 3940"/>
                  <a:gd name="T8" fmla="*/ 4413 w 7745"/>
                  <a:gd name="T9" fmla="*/ 2611 h 3940"/>
                  <a:gd name="T10" fmla="*/ 4087 w 7745"/>
                  <a:gd name="T11" fmla="*/ 1687 h 3940"/>
                  <a:gd name="T12" fmla="*/ 3872 w 7745"/>
                  <a:gd name="T13" fmla="*/ 595 h 3940"/>
                  <a:gd name="T14" fmla="*/ 3657 w 7745"/>
                  <a:gd name="T15" fmla="*/ 1687 h 3940"/>
                  <a:gd name="T16" fmla="*/ 3333 w 7745"/>
                  <a:gd name="T17" fmla="*/ 2603 h 3940"/>
                  <a:gd name="T18" fmla="*/ 3233 w 7745"/>
                  <a:gd name="T19" fmla="*/ 2295 h 3940"/>
                  <a:gd name="T20" fmla="*/ 3231 w 7745"/>
                  <a:gd name="T21" fmla="*/ 2300 h 3940"/>
                  <a:gd name="T22" fmla="*/ 3116 w 7745"/>
                  <a:gd name="T23" fmla="*/ 1935 h 3940"/>
                  <a:gd name="T24" fmla="*/ 2504 w 7745"/>
                  <a:gd name="T25" fmla="*/ 0 h 3940"/>
                  <a:gd name="T26" fmla="*/ 754 w 7745"/>
                  <a:gd name="T27" fmla="*/ 799 h 3940"/>
                  <a:gd name="T28" fmla="*/ 28 w 7745"/>
                  <a:gd name="T29" fmla="*/ 2222 h 3940"/>
                  <a:gd name="T30" fmla="*/ 112 w 7745"/>
                  <a:gd name="T31" fmla="*/ 3025 h 3940"/>
                  <a:gd name="T32" fmla="*/ 3872 w 7745"/>
                  <a:gd name="T33" fmla="*/ 3939 h 3940"/>
                  <a:gd name="T34" fmla="*/ 3876 w 7745"/>
                  <a:gd name="T35" fmla="*/ 3886 h 3940"/>
                  <a:gd name="T36" fmla="*/ 3874 w 7745"/>
                  <a:gd name="T37" fmla="*/ 3939 h 3940"/>
                  <a:gd name="T38" fmla="*/ 7634 w 7745"/>
                  <a:gd name="T39" fmla="*/ 3025 h 3940"/>
                  <a:gd name="T40" fmla="*/ 7718 w 7745"/>
                  <a:gd name="T41" fmla="*/ 2222 h 3940"/>
                  <a:gd name="T42" fmla="*/ 7715 w 7745"/>
                  <a:gd name="T43" fmla="*/ 2223 h 3940"/>
                  <a:gd name="T44" fmla="*/ 6989 w 7745"/>
                  <a:gd name="T45" fmla="*/ 799 h 3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745" h="3940">
                    <a:moveTo>
                      <a:pt x="6989" y="799"/>
                    </a:moveTo>
                    <a:lnTo>
                      <a:pt x="6989" y="799"/>
                    </a:lnTo>
                    <a:cubicBezTo>
                      <a:pt x="6024" y="554"/>
                      <a:pt x="5240" y="0"/>
                      <a:pt x="5240" y="0"/>
                    </a:cubicBezTo>
                    <a:cubicBezTo>
                      <a:pt x="4513" y="2298"/>
                      <a:pt x="4513" y="2298"/>
                      <a:pt x="4513" y="2298"/>
                    </a:cubicBezTo>
                    <a:cubicBezTo>
                      <a:pt x="4413" y="2611"/>
                      <a:pt x="4413" y="2611"/>
                      <a:pt x="4413" y="2611"/>
                    </a:cubicBezTo>
                    <a:cubicBezTo>
                      <a:pt x="4087" y="1687"/>
                      <a:pt x="4087" y="1687"/>
                      <a:pt x="4087" y="1687"/>
                    </a:cubicBezTo>
                    <a:cubicBezTo>
                      <a:pt x="4904" y="550"/>
                      <a:pt x="3872" y="595"/>
                      <a:pt x="3872" y="595"/>
                    </a:cubicBezTo>
                    <a:cubicBezTo>
                      <a:pt x="3872" y="595"/>
                      <a:pt x="2840" y="550"/>
                      <a:pt x="3657" y="1687"/>
                    </a:cubicBezTo>
                    <a:cubicBezTo>
                      <a:pt x="3333" y="2603"/>
                      <a:pt x="3333" y="2603"/>
                      <a:pt x="3333" y="2603"/>
                    </a:cubicBezTo>
                    <a:cubicBezTo>
                      <a:pt x="3233" y="2295"/>
                      <a:pt x="3233" y="2295"/>
                      <a:pt x="3233" y="2295"/>
                    </a:cubicBezTo>
                    <a:cubicBezTo>
                      <a:pt x="3231" y="2300"/>
                      <a:pt x="3231" y="2300"/>
                      <a:pt x="3231" y="2300"/>
                    </a:cubicBezTo>
                    <a:cubicBezTo>
                      <a:pt x="3116" y="1935"/>
                      <a:pt x="3116" y="1935"/>
                      <a:pt x="3116" y="1935"/>
                    </a:cubicBezTo>
                    <a:cubicBezTo>
                      <a:pt x="2504" y="0"/>
                      <a:pt x="2504" y="0"/>
                      <a:pt x="2504" y="0"/>
                    </a:cubicBezTo>
                    <a:cubicBezTo>
                      <a:pt x="2504" y="0"/>
                      <a:pt x="1720" y="554"/>
                      <a:pt x="754" y="799"/>
                    </a:cubicBezTo>
                    <a:cubicBezTo>
                      <a:pt x="34" y="981"/>
                      <a:pt x="0" y="1811"/>
                      <a:pt x="28" y="2222"/>
                    </a:cubicBezTo>
                    <a:cubicBezTo>
                      <a:pt x="28" y="2222"/>
                      <a:pt x="20" y="2794"/>
                      <a:pt x="112" y="3025"/>
                    </a:cubicBezTo>
                    <a:cubicBezTo>
                      <a:pt x="112" y="3025"/>
                      <a:pt x="1518" y="3939"/>
                      <a:pt x="3872" y="3939"/>
                    </a:cubicBezTo>
                    <a:cubicBezTo>
                      <a:pt x="3876" y="3886"/>
                      <a:pt x="3876" y="3886"/>
                      <a:pt x="3876" y="3886"/>
                    </a:cubicBezTo>
                    <a:cubicBezTo>
                      <a:pt x="3874" y="3939"/>
                      <a:pt x="3874" y="3939"/>
                      <a:pt x="3874" y="3939"/>
                    </a:cubicBezTo>
                    <a:cubicBezTo>
                      <a:pt x="6228" y="3939"/>
                      <a:pt x="7634" y="3025"/>
                      <a:pt x="7634" y="3025"/>
                    </a:cubicBezTo>
                    <a:cubicBezTo>
                      <a:pt x="7726" y="2794"/>
                      <a:pt x="7718" y="2222"/>
                      <a:pt x="7718" y="2222"/>
                    </a:cubicBezTo>
                    <a:cubicBezTo>
                      <a:pt x="7715" y="2223"/>
                      <a:pt x="7715" y="2223"/>
                      <a:pt x="7715" y="2223"/>
                    </a:cubicBezTo>
                    <a:cubicBezTo>
                      <a:pt x="7744" y="1812"/>
                      <a:pt x="7710" y="981"/>
                      <a:pt x="6989" y="7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6" name="Freeform 2"/>
              <p:cNvSpPr>
                <a:spLocks noChangeArrowheads="1"/>
              </p:cNvSpPr>
              <p:nvPr/>
            </p:nvSpPr>
            <p:spPr bwMode="auto">
              <a:xfrm>
                <a:off x="6336442" y="1479541"/>
                <a:ext cx="1652578" cy="2120893"/>
              </a:xfrm>
              <a:custGeom>
                <a:avLst/>
                <a:gdLst>
                  <a:gd name="T0" fmla="*/ 578 w 4590"/>
                  <a:gd name="T1" fmla="*/ 3908 h 5891"/>
                  <a:gd name="T2" fmla="*/ 578 w 4590"/>
                  <a:gd name="T3" fmla="*/ 3908 h 5891"/>
                  <a:gd name="T4" fmla="*/ 646 w 4590"/>
                  <a:gd name="T5" fmla="*/ 3885 h 5891"/>
                  <a:gd name="T6" fmla="*/ 1308 w 4590"/>
                  <a:gd name="T7" fmla="*/ 5120 h 5891"/>
                  <a:gd name="T8" fmla="*/ 3302 w 4590"/>
                  <a:gd name="T9" fmla="*/ 5105 h 5891"/>
                  <a:gd name="T10" fmla="*/ 3947 w 4590"/>
                  <a:gd name="T11" fmla="*/ 3874 h 5891"/>
                  <a:gd name="T12" fmla="*/ 4026 w 4590"/>
                  <a:gd name="T13" fmla="*/ 3908 h 5891"/>
                  <a:gd name="T14" fmla="*/ 4372 w 4590"/>
                  <a:gd name="T15" fmla="*/ 3270 h 5891"/>
                  <a:gd name="T16" fmla="*/ 4231 w 4590"/>
                  <a:gd name="T17" fmla="*/ 2513 h 5891"/>
                  <a:gd name="T18" fmla="*/ 4169 w 4590"/>
                  <a:gd name="T19" fmla="*/ 2520 h 5891"/>
                  <a:gd name="T20" fmla="*/ 4169 w 4590"/>
                  <a:gd name="T21" fmla="*/ 2514 h 5891"/>
                  <a:gd name="T22" fmla="*/ 3575 w 4590"/>
                  <a:gd name="T23" fmla="*/ 687 h 5891"/>
                  <a:gd name="T24" fmla="*/ 3556 w 4590"/>
                  <a:gd name="T25" fmla="*/ 688 h 5891"/>
                  <a:gd name="T26" fmla="*/ 2620 w 4590"/>
                  <a:gd name="T27" fmla="*/ 1 h 5891"/>
                  <a:gd name="T28" fmla="*/ 2431 w 4590"/>
                  <a:gd name="T29" fmla="*/ 18 h 5891"/>
                  <a:gd name="T30" fmla="*/ 1853 w 4590"/>
                  <a:gd name="T31" fmla="*/ 60 h 5891"/>
                  <a:gd name="T32" fmla="*/ 895 w 4590"/>
                  <a:gd name="T33" fmla="*/ 4 h 5891"/>
                  <a:gd name="T34" fmla="*/ 1067 w 4590"/>
                  <a:gd name="T35" fmla="*/ 375 h 5891"/>
                  <a:gd name="T36" fmla="*/ 444 w 4590"/>
                  <a:gd name="T37" fmla="*/ 2508 h 5891"/>
                  <a:gd name="T38" fmla="*/ 443 w 4590"/>
                  <a:gd name="T39" fmla="*/ 2521 h 5891"/>
                  <a:gd name="T40" fmla="*/ 374 w 4590"/>
                  <a:gd name="T41" fmla="*/ 2513 h 5891"/>
                  <a:gd name="T42" fmla="*/ 233 w 4590"/>
                  <a:gd name="T43" fmla="*/ 3270 h 5891"/>
                  <a:gd name="T44" fmla="*/ 578 w 4590"/>
                  <a:gd name="T45" fmla="*/ 3908 h 5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90" h="5891">
                    <a:moveTo>
                      <a:pt x="578" y="3908"/>
                    </a:moveTo>
                    <a:lnTo>
                      <a:pt x="578" y="3908"/>
                    </a:lnTo>
                    <a:cubicBezTo>
                      <a:pt x="602" y="3910"/>
                      <a:pt x="626" y="3899"/>
                      <a:pt x="646" y="3885"/>
                    </a:cubicBezTo>
                    <a:cubicBezTo>
                      <a:pt x="712" y="4288"/>
                      <a:pt x="883" y="4777"/>
                      <a:pt x="1308" y="5120"/>
                    </a:cubicBezTo>
                    <a:cubicBezTo>
                      <a:pt x="1308" y="5120"/>
                      <a:pt x="2279" y="5890"/>
                      <a:pt x="3302" y="5105"/>
                    </a:cubicBezTo>
                    <a:cubicBezTo>
                      <a:pt x="3716" y="4759"/>
                      <a:pt x="3883" y="4273"/>
                      <a:pt x="3947" y="3874"/>
                    </a:cubicBezTo>
                    <a:cubicBezTo>
                      <a:pt x="3969" y="3894"/>
                      <a:pt x="3996" y="3908"/>
                      <a:pt x="4026" y="3908"/>
                    </a:cubicBezTo>
                    <a:cubicBezTo>
                      <a:pt x="4117" y="3908"/>
                      <a:pt x="4239" y="3779"/>
                      <a:pt x="4372" y="3270"/>
                    </a:cubicBezTo>
                    <a:cubicBezTo>
                      <a:pt x="4538" y="2636"/>
                      <a:pt x="4381" y="2512"/>
                      <a:pt x="4231" y="2513"/>
                    </a:cubicBezTo>
                    <a:cubicBezTo>
                      <a:pt x="4210" y="2513"/>
                      <a:pt x="4189" y="2516"/>
                      <a:pt x="4169" y="2520"/>
                    </a:cubicBezTo>
                    <a:cubicBezTo>
                      <a:pt x="4169" y="2516"/>
                      <a:pt x="4169" y="2514"/>
                      <a:pt x="4169" y="2514"/>
                    </a:cubicBezTo>
                    <a:cubicBezTo>
                      <a:pt x="4589" y="754"/>
                      <a:pt x="3714" y="687"/>
                      <a:pt x="3575" y="687"/>
                    </a:cubicBezTo>
                    <a:cubicBezTo>
                      <a:pt x="3563" y="687"/>
                      <a:pt x="3556" y="688"/>
                      <a:pt x="3556" y="688"/>
                    </a:cubicBezTo>
                    <a:cubicBezTo>
                      <a:pt x="3482" y="357"/>
                      <a:pt x="3060" y="13"/>
                      <a:pt x="2620" y="1"/>
                    </a:cubicBezTo>
                    <a:cubicBezTo>
                      <a:pt x="2557" y="0"/>
                      <a:pt x="2494" y="5"/>
                      <a:pt x="2431" y="18"/>
                    </a:cubicBezTo>
                    <a:cubicBezTo>
                      <a:pt x="2275" y="51"/>
                      <a:pt x="2066" y="62"/>
                      <a:pt x="1853" y="60"/>
                    </a:cubicBezTo>
                    <a:cubicBezTo>
                      <a:pt x="1383" y="60"/>
                      <a:pt x="895" y="4"/>
                      <a:pt x="895" y="4"/>
                    </a:cubicBezTo>
                    <a:cubicBezTo>
                      <a:pt x="880" y="223"/>
                      <a:pt x="1067" y="375"/>
                      <a:pt x="1067" y="375"/>
                    </a:cubicBezTo>
                    <a:cubicBezTo>
                      <a:pt x="0" y="1027"/>
                      <a:pt x="444" y="2508"/>
                      <a:pt x="444" y="2508"/>
                    </a:cubicBezTo>
                    <a:cubicBezTo>
                      <a:pt x="443" y="2521"/>
                      <a:pt x="443" y="2521"/>
                      <a:pt x="443" y="2521"/>
                    </a:cubicBezTo>
                    <a:cubicBezTo>
                      <a:pt x="414" y="2513"/>
                      <a:pt x="408" y="2513"/>
                      <a:pt x="374" y="2513"/>
                    </a:cubicBezTo>
                    <a:cubicBezTo>
                      <a:pt x="224" y="2512"/>
                      <a:pt x="68" y="2637"/>
                      <a:pt x="233" y="3270"/>
                    </a:cubicBezTo>
                    <a:cubicBezTo>
                      <a:pt x="365" y="3774"/>
                      <a:pt x="486" y="3906"/>
                      <a:pt x="578" y="390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7" name="Freeform 3"/>
              <p:cNvSpPr>
                <a:spLocks noChangeArrowheads="1"/>
              </p:cNvSpPr>
              <p:nvPr/>
            </p:nvSpPr>
            <p:spPr bwMode="auto">
              <a:xfrm>
                <a:off x="4301264" y="1093794"/>
                <a:ext cx="2276480" cy="2898772"/>
              </a:xfrm>
              <a:custGeom>
                <a:avLst/>
                <a:gdLst>
                  <a:gd name="T0" fmla="*/ 6221 w 6324"/>
                  <a:gd name="T1" fmla="*/ 6270 h 8051"/>
                  <a:gd name="T2" fmla="*/ 6234 w 6324"/>
                  <a:gd name="T3" fmla="*/ 6264 h 8051"/>
                  <a:gd name="T4" fmla="*/ 6322 w 6324"/>
                  <a:gd name="T5" fmla="*/ 6214 h 8051"/>
                  <a:gd name="T6" fmla="*/ 6303 w 6324"/>
                  <a:gd name="T7" fmla="*/ 6159 h 8051"/>
                  <a:gd name="T8" fmla="*/ 6292 w 6324"/>
                  <a:gd name="T9" fmla="*/ 6131 h 8051"/>
                  <a:gd name="T10" fmla="*/ 6277 w 6324"/>
                  <a:gd name="T11" fmla="*/ 6101 h 8051"/>
                  <a:gd name="T12" fmla="*/ 6263 w 6324"/>
                  <a:gd name="T13" fmla="*/ 6071 h 8051"/>
                  <a:gd name="T14" fmla="*/ 6247 w 6324"/>
                  <a:gd name="T15" fmla="*/ 6042 h 8051"/>
                  <a:gd name="T16" fmla="*/ 6230 w 6324"/>
                  <a:gd name="T17" fmla="*/ 6014 h 8051"/>
                  <a:gd name="T18" fmla="*/ 6144 w 6324"/>
                  <a:gd name="T19" fmla="*/ 5903 h 8051"/>
                  <a:gd name="T20" fmla="*/ 6116 w 6324"/>
                  <a:gd name="T21" fmla="*/ 5874 h 8051"/>
                  <a:gd name="T22" fmla="*/ 6084 w 6324"/>
                  <a:gd name="T23" fmla="*/ 5845 h 8051"/>
                  <a:gd name="T24" fmla="*/ 6051 w 6324"/>
                  <a:gd name="T25" fmla="*/ 5818 h 8051"/>
                  <a:gd name="T26" fmla="*/ 6019 w 6324"/>
                  <a:gd name="T27" fmla="*/ 5793 h 8051"/>
                  <a:gd name="T28" fmla="*/ 5219 w 6324"/>
                  <a:gd name="T29" fmla="*/ 5467 h 8051"/>
                  <a:gd name="T30" fmla="*/ 4918 w 6324"/>
                  <a:gd name="T31" fmla="*/ 5376 h 8051"/>
                  <a:gd name="T32" fmla="*/ 4883 w 6324"/>
                  <a:gd name="T33" fmla="*/ 5363 h 8051"/>
                  <a:gd name="T34" fmla="*/ 4847 w 6324"/>
                  <a:gd name="T35" fmla="*/ 5350 h 8051"/>
                  <a:gd name="T36" fmla="*/ 4806 w 6324"/>
                  <a:gd name="T37" fmla="*/ 5334 h 8051"/>
                  <a:gd name="T38" fmla="*/ 4760 w 6324"/>
                  <a:gd name="T39" fmla="*/ 5317 h 8051"/>
                  <a:gd name="T40" fmla="*/ 4725 w 6324"/>
                  <a:gd name="T41" fmla="*/ 5301 h 8051"/>
                  <a:gd name="T42" fmla="*/ 4688 w 6324"/>
                  <a:gd name="T43" fmla="*/ 5285 h 8051"/>
                  <a:gd name="T44" fmla="*/ 4653 w 6324"/>
                  <a:gd name="T45" fmla="*/ 5268 h 8051"/>
                  <a:gd name="T46" fmla="*/ 4616 w 6324"/>
                  <a:gd name="T47" fmla="*/ 5251 h 8051"/>
                  <a:gd name="T48" fmla="*/ 4572 w 6324"/>
                  <a:gd name="T49" fmla="*/ 5227 h 8051"/>
                  <a:gd name="T50" fmla="*/ 4541 w 6324"/>
                  <a:gd name="T51" fmla="*/ 5208 h 8051"/>
                  <a:gd name="T52" fmla="*/ 4510 w 6324"/>
                  <a:gd name="T53" fmla="*/ 5189 h 8051"/>
                  <a:gd name="T54" fmla="*/ 4482 w 6324"/>
                  <a:gd name="T55" fmla="*/ 5169 h 8051"/>
                  <a:gd name="T56" fmla="*/ 4455 w 6324"/>
                  <a:gd name="T57" fmla="*/ 5148 h 8051"/>
                  <a:gd name="T58" fmla="*/ 4424 w 6324"/>
                  <a:gd name="T59" fmla="*/ 5121 h 8051"/>
                  <a:gd name="T60" fmla="*/ 4340 w 6324"/>
                  <a:gd name="T61" fmla="*/ 6350 h 8051"/>
                  <a:gd name="T62" fmla="*/ 4336 w 6324"/>
                  <a:gd name="T63" fmla="*/ 6356 h 8051"/>
                  <a:gd name="T64" fmla="*/ 4073 w 6324"/>
                  <a:gd name="T65" fmla="*/ 5159 h 8051"/>
                  <a:gd name="T66" fmla="*/ 5527 w 6324"/>
                  <a:gd name="T67" fmla="*/ 4189 h 8051"/>
                  <a:gd name="T68" fmla="*/ 3819 w 6324"/>
                  <a:gd name="T69" fmla="*/ 519 h 8051"/>
                  <a:gd name="T70" fmla="*/ 1481 w 6324"/>
                  <a:gd name="T71" fmla="*/ 2441 h 8051"/>
                  <a:gd name="T72" fmla="*/ 2345 w 6324"/>
                  <a:gd name="T73" fmla="*/ 4647 h 8051"/>
                  <a:gd name="T74" fmla="*/ 3008 w 6324"/>
                  <a:gd name="T75" fmla="*/ 7460 h 8051"/>
                  <a:gd name="T76" fmla="*/ 2014 w 6324"/>
                  <a:gd name="T77" fmla="*/ 6350 h 8051"/>
                  <a:gd name="T78" fmla="*/ 2014 w 6324"/>
                  <a:gd name="T79" fmla="*/ 6349 h 8051"/>
                  <a:gd name="T80" fmla="*/ 1401 w 6324"/>
                  <a:gd name="T81" fmla="*/ 6440 h 8051"/>
                  <a:gd name="T82" fmla="*/ 1135 w 6324"/>
                  <a:gd name="T83" fmla="*/ 5467 h 8051"/>
                  <a:gd name="T84" fmla="*/ 0 w 6324"/>
                  <a:gd name="T85" fmla="*/ 6374 h 8051"/>
                  <a:gd name="T86" fmla="*/ 3177 w 6324"/>
                  <a:gd name="T87" fmla="*/ 8050 h 8051"/>
                  <a:gd name="T88" fmla="*/ 3177 w 6324"/>
                  <a:gd name="T89" fmla="*/ 8050 h 8051"/>
                  <a:gd name="T90" fmla="*/ 3177 w 6324"/>
                  <a:gd name="T91" fmla="*/ 8050 h 8051"/>
                  <a:gd name="T92" fmla="*/ 3177 w 6324"/>
                  <a:gd name="T93" fmla="*/ 8050 h 8051"/>
                  <a:gd name="T94" fmla="*/ 3714 w 6324"/>
                  <a:gd name="T95" fmla="*/ 8008 h 8051"/>
                  <a:gd name="T96" fmla="*/ 6221 w 6324"/>
                  <a:gd name="T97" fmla="*/ 6270 h 8051"/>
                  <a:gd name="T98" fmla="*/ 3179 w 6324"/>
                  <a:gd name="T99" fmla="*/ 8048 h 8051"/>
                  <a:gd name="T100" fmla="*/ 3177 w 6324"/>
                  <a:gd name="T101" fmla="*/ 8050 h 8051"/>
                  <a:gd name="T102" fmla="*/ 3179 w 6324"/>
                  <a:gd name="T103" fmla="*/ 8048 h 8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324" h="8051">
                    <a:moveTo>
                      <a:pt x="6221" y="6270"/>
                    </a:moveTo>
                    <a:lnTo>
                      <a:pt x="6221" y="6270"/>
                    </a:lnTo>
                    <a:cubicBezTo>
                      <a:pt x="6225" y="6268"/>
                      <a:pt x="6229" y="6266"/>
                      <a:pt x="6233" y="6264"/>
                    </a:cubicBezTo>
                    <a:cubicBezTo>
                      <a:pt x="6234" y="6264"/>
                      <a:pt x="6234" y="6264"/>
                      <a:pt x="6234" y="6264"/>
                    </a:cubicBezTo>
                    <a:cubicBezTo>
                      <a:pt x="6323" y="6217"/>
                      <a:pt x="6323" y="6217"/>
                      <a:pt x="6323" y="6217"/>
                    </a:cubicBezTo>
                    <a:cubicBezTo>
                      <a:pt x="6323" y="6216"/>
                      <a:pt x="6322" y="6216"/>
                      <a:pt x="6322" y="6214"/>
                    </a:cubicBezTo>
                    <a:lnTo>
                      <a:pt x="6322" y="6214"/>
                    </a:lnTo>
                    <a:cubicBezTo>
                      <a:pt x="6317" y="6197"/>
                      <a:pt x="6310" y="6178"/>
                      <a:pt x="6303" y="6159"/>
                    </a:cubicBezTo>
                    <a:cubicBezTo>
                      <a:pt x="6302" y="6157"/>
                      <a:pt x="6301" y="6156"/>
                      <a:pt x="6301" y="6153"/>
                    </a:cubicBezTo>
                    <a:cubicBezTo>
                      <a:pt x="6297" y="6146"/>
                      <a:pt x="6295" y="6138"/>
                      <a:pt x="6292" y="6131"/>
                    </a:cubicBezTo>
                    <a:cubicBezTo>
                      <a:pt x="6289" y="6127"/>
                      <a:pt x="6288" y="6122"/>
                      <a:pt x="6287" y="6119"/>
                    </a:cubicBezTo>
                    <a:cubicBezTo>
                      <a:pt x="6283" y="6113"/>
                      <a:pt x="6281" y="6107"/>
                      <a:pt x="6277" y="6101"/>
                    </a:cubicBezTo>
                    <a:cubicBezTo>
                      <a:pt x="6276" y="6097"/>
                      <a:pt x="6274" y="6092"/>
                      <a:pt x="6271" y="6087"/>
                    </a:cubicBezTo>
                    <a:cubicBezTo>
                      <a:pt x="6268" y="6081"/>
                      <a:pt x="6266" y="6076"/>
                      <a:pt x="6263" y="6071"/>
                    </a:cubicBezTo>
                    <a:cubicBezTo>
                      <a:pt x="6260" y="6066"/>
                      <a:pt x="6257" y="6060"/>
                      <a:pt x="6254" y="6055"/>
                    </a:cubicBezTo>
                    <a:cubicBezTo>
                      <a:pt x="6251" y="6050"/>
                      <a:pt x="6249" y="6046"/>
                      <a:pt x="6247" y="6042"/>
                    </a:cubicBezTo>
                    <a:cubicBezTo>
                      <a:pt x="6243" y="6035"/>
                      <a:pt x="6238" y="6029"/>
                      <a:pt x="6235" y="6022"/>
                    </a:cubicBezTo>
                    <a:cubicBezTo>
                      <a:pt x="6234" y="6020"/>
                      <a:pt x="6231" y="6017"/>
                      <a:pt x="6230" y="6014"/>
                    </a:cubicBezTo>
                    <a:cubicBezTo>
                      <a:pt x="6207" y="5979"/>
                      <a:pt x="6179" y="5942"/>
                      <a:pt x="6148" y="5907"/>
                    </a:cubicBezTo>
                    <a:cubicBezTo>
                      <a:pt x="6146" y="5905"/>
                      <a:pt x="6145" y="5904"/>
                      <a:pt x="6144" y="5903"/>
                    </a:cubicBezTo>
                    <a:cubicBezTo>
                      <a:pt x="6137" y="5895"/>
                      <a:pt x="6129" y="5887"/>
                      <a:pt x="6120" y="5878"/>
                    </a:cubicBezTo>
                    <a:cubicBezTo>
                      <a:pt x="6119" y="5877"/>
                      <a:pt x="6117" y="5875"/>
                      <a:pt x="6116" y="5874"/>
                    </a:cubicBezTo>
                    <a:cubicBezTo>
                      <a:pt x="6108" y="5865"/>
                      <a:pt x="6099" y="5858"/>
                      <a:pt x="6091" y="5850"/>
                    </a:cubicBezTo>
                    <a:cubicBezTo>
                      <a:pt x="6089" y="5849"/>
                      <a:pt x="6086" y="5846"/>
                      <a:pt x="6084" y="5845"/>
                    </a:cubicBezTo>
                    <a:cubicBezTo>
                      <a:pt x="6076" y="5837"/>
                      <a:pt x="6066" y="5830"/>
                      <a:pt x="6058" y="5823"/>
                    </a:cubicBezTo>
                    <a:cubicBezTo>
                      <a:pt x="6056" y="5820"/>
                      <a:pt x="6053" y="5819"/>
                      <a:pt x="6051" y="5818"/>
                    </a:cubicBezTo>
                    <a:cubicBezTo>
                      <a:pt x="6041" y="5810"/>
                      <a:pt x="6032" y="5803"/>
                      <a:pt x="6021" y="5796"/>
                    </a:cubicBezTo>
                    <a:cubicBezTo>
                      <a:pt x="6020" y="5795"/>
                      <a:pt x="6019" y="5793"/>
                      <a:pt x="6019" y="5793"/>
                    </a:cubicBezTo>
                    <a:cubicBezTo>
                      <a:pt x="5981" y="5767"/>
                      <a:pt x="5940" y="5743"/>
                      <a:pt x="5895" y="5721"/>
                    </a:cubicBezTo>
                    <a:cubicBezTo>
                      <a:pt x="5458" y="5516"/>
                      <a:pt x="5235" y="5475"/>
                      <a:pt x="5219" y="5467"/>
                    </a:cubicBezTo>
                    <a:cubicBezTo>
                      <a:pt x="5213" y="5463"/>
                      <a:pt x="5117" y="5439"/>
                      <a:pt x="4990" y="5399"/>
                    </a:cubicBezTo>
                    <a:cubicBezTo>
                      <a:pt x="4967" y="5392"/>
                      <a:pt x="4943" y="5384"/>
                      <a:pt x="4918" y="5376"/>
                    </a:cubicBezTo>
                    <a:cubicBezTo>
                      <a:pt x="4916" y="5375"/>
                      <a:pt x="4914" y="5373"/>
                      <a:pt x="4911" y="5373"/>
                    </a:cubicBezTo>
                    <a:cubicBezTo>
                      <a:pt x="4902" y="5370"/>
                      <a:pt x="4893" y="5366"/>
                      <a:pt x="4883" y="5363"/>
                    </a:cubicBezTo>
                    <a:cubicBezTo>
                      <a:pt x="4880" y="5362"/>
                      <a:pt x="4876" y="5360"/>
                      <a:pt x="4872" y="5359"/>
                    </a:cubicBezTo>
                    <a:cubicBezTo>
                      <a:pt x="4864" y="5357"/>
                      <a:pt x="4855" y="5353"/>
                      <a:pt x="4847" y="5350"/>
                    </a:cubicBezTo>
                    <a:cubicBezTo>
                      <a:pt x="4843" y="5349"/>
                      <a:pt x="4839" y="5347"/>
                      <a:pt x="4836" y="5346"/>
                    </a:cubicBezTo>
                    <a:cubicBezTo>
                      <a:pt x="4826" y="5343"/>
                      <a:pt x="4816" y="5338"/>
                      <a:pt x="4806" y="5334"/>
                    </a:cubicBezTo>
                    <a:cubicBezTo>
                      <a:pt x="4804" y="5333"/>
                      <a:pt x="4801" y="5333"/>
                      <a:pt x="4798" y="5332"/>
                    </a:cubicBezTo>
                    <a:cubicBezTo>
                      <a:pt x="4786" y="5326"/>
                      <a:pt x="4773" y="5321"/>
                      <a:pt x="4760" y="5317"/>
                    </a:cubicBezTo>
                    <a:lnTo>
                      <a:pt x="4759" y="5316"/>
                    </a:lnTo>
                    <a:cubicBezTo>
                      <a:pt x="4747" y="5311"/>
                      <a:pt x="4736" y="5306"/>
                      <a:pt x="4725" y="5301"/>
                    </a:cubicBezTo>
                    <a:cubicBezTo>
                      <a:pt x="4720" y="5300"/>
                      <a:pt x="4717" y="5298"/>
                      <a:pt x="4713" y="5297"/>
                    </a:cubicBezTo>
                    <a:cubicBezTo>
                      <a:pt x="4705" y="5293"/>
                      <a:pt x="4697" y="5290"/>
                      <a:pt x="4688" y="5285"/>
                    </a:cubicBezTo>
                    <a:cubicBezTo>
                      <a:pt x="4684" y="5284"/>
                      <a:pt x="4679" y="5281"/>
                      <a:pt x="4675" y="5279"/>
                    </a:cubicBezTo>
                    <a:cubicBezTo>
                      <a:pt x="4667" y="5275"/>
                      <a:pt x="4660" y="5272"/>
                      <a:pt x="4653" y="5268"/>
                    </a:cubicBezTo>
                    <a:cubicBezTo>
                      <a:pt x="4648" y="5266"/>
                      <a:pt x="4644" y="5265"/>
                      <a:pt x="4639" y="5262"/>
                    </a:cubicBezTo>
                    <a:cubicBezTo>
                      <a:pt x="4632" y="5259"/>
                      <a:pt x="4624" y="5254"/>
                      <a:pt x="4616" y="5251"/>
                    </a:cubicBezTo>
                    <a:cubicBezTo>
                      <a:pt x="4613" y="5248"/>
                      <a:pt x="4608" y="5247"/>
                      <a:pt x="4605" y="5245"/>
                    </a:cubicBezTo>
                    <a:cubicBezTo>
                      <a:pt x="4594" y="5239"/>
                      <a:pt x="4582" y="5233"/>
                      <a:pt x="4572" y="5227"/>
                    </a:cubicBezTo>
                    <a:cubicBezTo>
                      <a:pt x="4570" y="5227"/>
                      <a:pt x="4570" y="5226"/>
                      <a:pt x="4569" y="5226"/>
                    </a:cubicBezTo>
                    <a:cubicBezTo>
                      <a:pt x="4560" y="5220"/>
                      <a:pt x="4549" y="5214"/>
                      <a:pt x="4541" y="5208"/>
                    </a:cubicBezTo>
                    <a:cubicBezTo>
                      <a:pt x="4537" y="5206"/>
                      <a:pt x="4534" y="5205"/>
                      <a:pt x="4530" y="5202"/>
                    </a:cubicBezTo>
                    <a:cubicBezTo>
                      <a:pt x="4523" y="5198"/>
                      <a:pt x="4517" y="5194"/>
                      <a:pt x="4510" y="5189"/>
                    </a:cubicBezTo>
                    <a:cubicBezTo>
                      <a:pt x="4507" y="5187"/>
                      <a:pt x="4503" y="5185"/>
                      <a:pt x="4500" y="5182"/>
                    </a:cubicBezTo>
                    <a:cubicBezTo>
                      <a:pt x="4494" y="5178"/>
                      <a:pt x="4488" y="5174"/>
                      <a:pt x="4482" y="5169"/>
                    </a:cubicBezTo>
                    <a:cubicBezTo>
                      <a:pt x="4478" y="5167"/>
                      <a:pt x="4475" y="5165"/>
                      <a:pt x="4471" y="5162"/>
                    </a:cubicBezTo>
                    <a:cubicBezTo>
                      <a:pt x="4465" y="5158"/>
                      <a:pt x="4461" y="5153"/>
                      <a:pt x="4455" y="5148"/>
                    </a:cubicBezTo>
                    <a:cubicBezTo>
                      <a:pt x="4453" y="5146"/>
                      <a:pt x="4449" y="5143"/>
                      <a:pt x="4447" y="5142"/>
                    </a:cubicBezTo>
                    <a:cubicBezTo>
                      <a:pt x="4438" y="5135"/>
                      <a:pt x="4431" y="5128"/>
                      <a:pt x="4424" y="5121"/>
                    </a:cubicBezTo>
                    <a:cubicBezTo>
                      <a:pt x="4954" y="6440"/>
                      <a:pt x="4954" y="6440"/>
                      <a:pt x="4954" y="6440"/>
                    </a:cubicBezTo>
                    <a:cubicBezTo>
                      <a:pt x="4340" y="6350"/>
                      <a:pt x="4340" y="6350"/>
                      <a:pt x="4340" y="6350"/>
                    </a:cubicBezTo>
                    <a:cubicBezTo>
                      <a:pt x="4339" y="6349"/>
                      <a:pt x="4339" y="6349"/>
                      <a:pt x="4339" y="6349"/>
                    </a:cubicBezTo>
                    <a:cubicBezTo>
                      <a:pt x="4336" y="6356"/>
                      <a:pt x="4336" y="6356"/>
                      <a:pt x="4336" y="6356"/>
                    </a:cubicBezTo>
                    <a:cubicBezTo>
                      <a:pt x="3366" y="7441"/>
                      <a:pt x="3366" y="7441"/>
                      <a:pt x="3366" y="7441"/>
                    </a:cubicBezTo>
                    <a:cubicBezTo>
                      <a:pt x="4073" y="5159"/>
                      <a:pt x="4073" y="5159"/>
                      <a:pt x="4073" y="5159"/>
                    </a:cubicBezTo>
                    <a:cubicBezTo>
                      <a:pt x="4073" y="4636"/>
                      <a:pt x="4073" y="4636"/>
                      <a:pt x="4073" y="4636"/>
                    </a:cubicBezTo>
                    <a:cubicBezTo>
                      <a:pt x="4073" y="4636"/>
                      <a:pt x="5059" y="4667"/>
                      <a:pt x="5527" y="4189"/>
                    </a:cubicBezTo>
                    <a:cubicBezTo>
                      <a:pt x="5527" y="4189"/>
                      <a:pt x="4847" y="3996"/>
                      <a:pt x="4968" y="2756"/>
                    </a:cubicBezTo>
                    <a:cubicBezTo>
                      <a:pt x="5091" y="1516"/>
                      <a:pt x="4816" y="427"/>
                      <a:pt x="3819" y="519"/>
                    </a:cubicBezTo>
                    <a:cubicBezTo>
                      <a:pt x="3819" y="519"/>
                      <a:pt x="3387" y="0"/>
                      <a:pt x="2527" y="327"/>
                    </a:cubicBezTo>
                    <a:cubicBezTo>
                      <a:pt x="2233" y="439"/>
                      <a:pt x="1441" y="722"/>
                      <a:pt x="1481" y="2441"/>
                    </a:cubicBezTo>
                    <a:cubicBezTo>
                      <a:pt x="1521" y="4158"/>
                      <a:pt x="870" y="4168"/>
                      <a:pt x="870" y="4168"/>
                    </a:cubicBezTo>
                    <a:cubicBezTo>
                      <a:pt x="870" y="4168"/>
                      <a:pt x="1206" y="4656"/>
                      <a:pt x="2345" y="4647"/>
                    </a:cubicBezTo>
                    <a:cubicBezTo>
                      <a:pt x="2345" y="5159"/>
                      <a:pt x="2345" y="5159"/>
                      <a:pt x="2345" y="5159"/>
                    </a:cubicBezTo>
                    <a:cubicBezTo>
                      <a:pt x="3008" y="7460"/>
                      <a:pt x="3008" y="7460"/>
                      <a:pt x="3008" y="7460"/>
                    </a:cubicBezTo>
                    <a:cubicBezTo>
                      <a:pt x="2015" y="6350"/>
                      <a:pt x="2015" y="6350"/>
                      <a:pt x="2015" y="6350"/>
                    </a:cubicBezTo>
                    <a:cubicBezTo>
                      <a:pt x="2014" y="6350"/>
                      <a:pt x="2014" y="6350"/>
                      <a:pt x="2014" y="6350"/>
                    </a:cubicBezTo>
                    <a:lnTo>
                      <a:pt x="2014" y="6350"/>
                    </a:lnTo>
                    <a:cubicBezTo>
                      <a:pt x="2014" y="6349"/>
                      <a:pt x="2014" y="6349"/>
                      <a:pt x="2014" y="6349"/>
                    </a:cubicBezTo>
                    <a:cubicBezTo>
                      <a:pt x="2014" y="6350"/>
                      <a:pt x="2014" y="6350"/>
                      <a:pt x="2014" y="6350"/>
                    </a:cubicBezTo>
                    <a:cubicBezTo>
                      <a:pt x="1401" y="6440"/>
                      <a:pt x="1401" y="6440"/>
                      <a:pt x="1401" y="6440"/>
                    </a:cubicBezTo>
                    <a:cubicBezTo>
                      <a:pt x="1969" y="5123"/>
                      <a:pt x="1969" y="5123"/>
                      <a:pt x="1969" y="5123"/>
                    </a:cubicBezTo>
                    <a:cubicBezTo>
                      <a:pt x="1765" y="5326"/>
                      <a:pt x="1151" y="5458"/>
                      <a:pt x="1135" y="5467"/>
                    </a:cubicBezTo>
                    <a:cubicBezTo>
                      <a:pt x="1119" y="5475"/>
                      <a:pt x="897" y="5516"/>
                      <a:pt x="460" y="5721"/>
                    </a:cubicBezTo>
                    <a:cubicBezTo>
                      <a:pt x="22" y="5927"/>
                      <a:pt x="0" y="6374"/>
                      <a:pt x="0" y="6374"/>
                    </a:cubicBezTo>
                    <a:cubicBezTo>
                      <a:pt x="0" y="7098"/>
                      <a:pt x="0" y="7098"/>
                      <a:pt x="0" y="7098"/>
                    </a:cubicBezTo>
                    <a:cubicBezTo>
                      <a:pt x="746" y="7953"/>
                      <a:pt x="3177" y="8050"/>
                      <a:pt x="3177" y="8050"/>
                    </a:cubicBez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9" y="8050"/>
                    </a:lnTo>
                    <a:cubicBezTo>
                      <a:pt x="3193" y="8050"/>
                      <a:pt x="3404" y="8041"/>
                      <a:pt x="3714" y="8008"/>
                    </a:cubicBezTo>
                    <a:cubicBezTo>
                      <a:pt x="3795" y="7554"/>
                      <a:pt x="4022" y="7089"/>
                      <a:pt x="4588" y="6945"/>
                    </a:cubicBezTo>
                    <a:cubicBezTo>
                      <a:pt x="5170" y="6797"/>
                      <a:pt x="5777" y="6509"/>
                      <a:pt x="6221" y="6270"/>
                    </a:cubicBezTo>
                    <a:close/>
                    <a:moveTo>
                      <a:pt x="3179" y="8048"/>
                    </a:moveTo>
                    <a:lnTo>
                      <a:pt x="3179" y="8048"/>
                    </a:lnTo>
                    <a:cubicBezTo>
                      <a:pt x="3177" y="8050"/>
                      <a:pt x="3177" y="8050"/>
                      <a:pt x="3177" y="8050"/>
                    </a:cubicBezTo>
                    <a:lnTo>
                      <a:pt x="3177" y="8050"/>
                    </a:lnTo>
                    <a:cubicBezTo>
                      <a:pt x="3181" y="8040"/>
                      <a:pt x="3181" y="8040"/>
                      <a:pt x="3181" y="8040"/>
                    </a:cubicBezTo>
                    <a:lnTo>
                      <a:pt x="3179" y="804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8" name="Freeform 4"/>
              <p:cNvSpPr>
                <a:spLocks noChangeArrowheads="1"/>
              </p:cNvSpPr>
              <p:nvPr/>
            </p:nvSpPr>
            <p:spPr bwMode="auto">
              <a:xfrm>
                <a:off x="8887541" y="2938459"/>
                <a:ext cx="1144579" cy="1054107"/>
              </a:xfrm>
              <a:custGeom>
                <a:avLst/>
                <a:gdLst>
                  <a:gd name="T0" fmla="*/ 2717 w 3178"/>
                  <a:gd name="T1" fmla="*/ 598 h 2928"/>
                  <a:gd name="T2" fmla="*/ 2717 w 3178"/>
                  <a:gd name="T3" fmla="*/ 598 h 2928"/>
                  <a:gd name="T4" fmla="*/ 2041 w 3178"/>
                  <a:gd name="T5" fmla="*/ 344 h 2928"/>
                  <a:gd name="T6" fmla="*/ 1208 w 3178"/>
                  <a:gd name="T7" fmla="*/ 0 h 2928"/>
                  <a:gd name="T8" fmla="*/ 1776 w 3178"/>
                  <a:gd name="T9" fmla="*/ 1317 h 2928"/>
                  <a:gd name="T10" fmla="*/ 1163 w 3178"/>
                  <a:gd name="T11" fmla="*/ 1226 h 2928"/>
                  <a:gd name="T12" fmla="*/ 0 w 3178"/>
                  <a:gd name="T13" fmla="*/ 2927 h 2928"/>
                  <a:gd name="T14" fmla="*/ 0 w 3178"/>
                  <a:gd name="T15" fmla="*/ 2927 h 2928"/>
                  <a:gd name="T16" fmla="*/ 3177 w 3178"/>
                  <a:gd name="T17" fmla="*/ 1975 h 2928"/>
                  <a:gd name="T18" fmla="*/ 3177 w 3178"/>
                  <a:gd name="T19" fmla="*/ 1251 h 2928"/>
                  <a:gd name="T20" fmla="*/ 2717 w 3178"/>
                  <a:gd name="T21" fmla="*/ 598 h 2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78" h="2928">
                    <a:moveTo>
                      <a:pt x="2717" y="598"/>
                    </a:moveTo>
                    <a:lnTo>
                      <a:pt x="2717" y="598"/>
                    </a:lnTo>
                    <a:cubicBezTo>
                      <a:pt x="2280" y="393"/>
                      <a:pt x="2058" y="352"/>
                      <a:pt x="2041" y="344"/>
                    </a:cubicBezTo>
                    <a:cubicBezTo>
                      <a:pt x="2026" y="335"/>
                      <a:pt x="1412" y="203"/>
                      <a:pt x="1208" y="0"/>
                    </a:cubicBezTo>
                    <a:cubicBezTo>
                      <a:pt x="1776" y="1317"/>
                      <a:pt x="1776" y="1317"/>
                      <a:pt x="1776" y="1317"/>
                    </a:cubicBezTo>
                    <a:cubicBezTo>
                      <a:pt x="1163" y="1226"/>
                      <a:pt x="1163" y="1226"/>
                      <a:pt x="1163" y="1226"/>
                    </a:cubicBezTo>
                    <a:cubicBezTo>
                      <a:pt x="0" y="2927"/>
                      <a:pt x="0" y="2927"/>
                      <a:pt x="0" y="2927"/>
                    </a:cubicBezTo>
                    <a:lnTo>
                      <a:pt x="0" y="2927"/>
                    </a:lnTo>
                    <a:cubicBezTo>
                      <a:pt x="0" y="2927"/>
                      <a:pt x="2431" y="2830"/>
                      <a:pt x="3177" y="1975"/>
                    </a:cubicBezTo>
                    <a:cubicBezTo>
                      <a:pt x="3177" y="1251"/>
                      <a:pt x="3177" y="1251"/>
                      <a:pt x="3177" y="1251"/>
                    </a:cubicBezTo>
                    <a:cubicBezTo>
                      <a:pt x="3177" y="1251"/>
                      <a:pt x="3155" y="804"/>
                      <a:pt x="2717" y="59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9" name="Freeform 5"/>
              <p:cNvSpPr>
                <a:spLocks noChangeArrowheads="1"/>
              </p:cNvSpPr>
              <p:nvPr/>
            </p:nvSpPr>
            <p:spPr bwMode="auto">
              <a:xfrm>
                <a:off x="6762750" y="3990975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" name="Freeform 6"/>
              <p:cNvSpPr>
                <a:spLocks noChangeArrowheads="1"/>
              </p:cNvSpPr>
              <p:nvPr/>
            </p:nvSpPr>
            <p:spPr bwMode="auto">
              <a:xfrm>
                <a:off x="7755659" y="1093794"/>
                <a:ext cx="1963733" cy="2898772"/>
              </a:xfrm>
              <a:custGeom>
                <a:avLst/>
                <a:gdLst>
                  <a:gd name="T0" fmla="*/ 3315 w 5453"/>
                  <a:gd name="T1" fmla="*/ 7460 h 8051"/>
                  <a:gd name="T2" fmla="*/ 3977 w 5453"/>
                  <a:gd name="T3" fmla="*/ 4647 h 8051"/>
                  <a:gd name="T4" fmla="*/ 4842 w 5453"/>
                  <a:gd name="T5" fmla="*/ 2441 h 8051"/>
                  <a:gd name="T6" fmla="*/ 2503 w 5453"/>
                  <a:gd name="T7" fmla="*/ 520 h 8051"/>
                  <a:gd name="T8" fmla="*/ 796 w 5453"/>
                  <a:gd name="T9" fmla="*/ 4189 h 8051"/>
                  <a:gd name="T10" fmla="*/ 2250 w 5453"/>
                  <a:gd name="T11" fmla="*/ 5159 h 8051"/>
                  <a:gd name="T12" fmla="*/ 1987 w 5453"/>
                  <a:gd name="T13" fmla="*/ 6356 h 8051"/>
                  <a:gd name="T14" fmla="*/ 1981 w 5453"/>
                  <a:gd name="T15" fmla="*/ 6350 h 8051"/>
                  <a:gd name="T16" fmla="*/ 1899 w 5453"/>
                  <a:gd name="T17" fmla="*/ 5121 h 8051"/>
                  <a:gd name="T18" fmla="*/ 1868 w 5453"/>
                  <a:gd name="T19" fmla="*/ 5148 h 8051"/>
                  <a:gd name="T20" fmla="*/ 1841 w 5453"/>
                  <a:gd name="T21" fmla="*/ 5169 h 8051"/>
                  <a:gd name="T22" fmla="*/ 1813 w 5453"/>
                  <a:gd name="T23" fmla="*/ 5189 h 8051"/>
                  <a:gd name="T24" fmla="*/ 1782 w 5453"/>
                  <a:gd name="T25" fmla="*/ 5208 h 8051"/>
                  <a:gd name="T26" fmla="*/ 1750 w 5453"/>
                  <a:gd name="T27" fmla="*/ 5227 h 8051"/>
                  <a:gd name="T28" fmla="*/ 1706 w 5453"/>
                  <a:gd name="T29" fmla="*/ 5251 h 8051"/>
                  <a:gd name="T30" fmla="*/ 1670 w 5453"/>
                  <a:gd name="T31" fmla="*/ 5268 h 8051"/>
                  <a:gd name="T32" fmla="*/ 1635 w 5453"/>
                  <a:gd name="T33" fmla="*/ 5286 h 8051"/>
                  <a:gd name="T34" fmla="*/ 1598 w 5453"/>
                  <a:gd name="T35" fmla="*/ 5301 h 8051"/>
                  <a:gd name="T36" fmla="*/ 1561 w 5453"/>
                  <a:gd name="T37" fmla="*/ 5317 h 8051"/>
                  <a:gd name="T38" fmla="*/ 1515 w 5453"/>
                  <a:gd name="T39" fmla="*/ 5336 h 8051"/>
                  <a:gd name="T40" fmla="*/ 1476 w 5453"/>
                  <a:gd name="T41" fmla="*/ 5350 h 8051"/>
                  <a:gd name="T42" fmla="*/ 1440 w 5453"/>
                  <a:gd name="T43" fmla="*/ 5363 h 8051"/>
                  <a:gd name="T44" fmla="*/ 1403 w 5453"/>
                  <a:gd name="T45" fmla="*/ 5376 h 8051"/>
                  <a:gd name="T46" fmla="*/ 1104 w 5453"/>
                  <a:gd name="T47" fmla="*/ 5467 h 8051"/>
                  <a:gd name="T48" fmla="*/ 304 w 5453"/>
                  <a:gd name="T49" fmla="*/ 5793 h 8051"/>
                  <a:gd name="T50" fmla="*/ 271 w 5453"/>
                  <a:gd name="T51" fmla="*/ 5818 h 8051"/>
                  <a:gd name="T52" fmla="*/ 238 w 5453"/>
                  <a:gd name="T53" fmla="*/ 5845 h 8051"/>
                  <a:gd name="T54" fmla="*/ 207 w 5453"/>
                  <a:gd name="T55" fmla="*/ 5874 h 8051"/>
                  <a:gd name="T56" fmla="*/ 179 w 5453"/>
                  <a:gd name="T57" fmla="*/ 5903 h 8051"/>
                  <a:gd name="T58" fmla="*/ 93 w 5453"/>
                  <a:gd name="T59" fmla="*/ 6015 h 8051"/>
                  <a:gd name="T60" fmla="*/ 76 w 5453"/>
                  <a:gd name="T61" fmla="*/ 6042 h 8051"/>
                  <a:gd name="T62" fmla="*/ 60 w 5453"/>
                  <a:gd name="T63" fmla="*/ 6072 h 8051"/>
                  <a:gd name="T64" fmla="*/ 44 w 5453"/>
                  <a:gd name="T65" fmla="*/ 6101 h 8051"/>
                  <a:gd name="T66" fmla="*/ 31 w 5453"/>
                  <a:gd name="T67" fmla="*/ 6131 h 8051"/>
                  <a:gd name="T68" fmla="*/ 20 w 5453"/>
                  <a:gd name="T69" fmla="*/ 6159 h 8051"/>
                  <a:gd name="T70" fmla="*/ 0 w 5453"/>
                  <a:gd name="T71" fmla="*/ 6214 h 8051"/>
                  <a:gd name="T72" fmla="*/ 89 w 5453"/>
                  <a:gd name="T73" fmla="*/ 6264 h 8051"/>
                  <a:gd name="T74" fmla="*/ 102 w 5453"/>
                  <a:gd name="T75" fmla="*/ 6270 h 8051"/>
                  <a:gd name="T76" fmla="*/ 2609 w 5453"/>
                  <a:gd name="T77" fmla="*/ 8007 h 8051"/>
                  <a:gd name="T78" fmla="*/ 3146 w 5453"/>
                  <a:gd name="T79" fmla="*/ 8050 h 8051"/>
                  <a:gd name="T80" fmla="*/ 3142 w 5453"/>
                  <a:gd name="T81" fmla="*/ 8040 h 8051"/>
                  <a:gd name="T82" fmla="*/ 3146 w 5453"/>
                  <a:gd name="T83" fmla="*/ 8050 h 8051"/>
                  <a:gd name="T84" fmla="*/ 3315 w 5453"/>
                  <a:gd name="T85" fmla="*/ 7460 h 8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453" h="8051">
                    <a:moveTo>
                      <a:pt x="3315" y="7460"/>
                    </a:moveTo>
                    <a:lnTo>
                      <a:pt x="3315" y="7460"/>
                    </a:lnTo>
                    <a:cubicBezTo>
                      <a:pt x="3977" y="5159"/>
                      <a:pt x="3977" y="5159"/>
                      <a:pt x="3977" y="5159"/>
                    </a:cubicBezTo>
                    <a:cubicBezTo>
                      <a:pt x="3977" y="4647"/>
                      <a:pt x="3977" y="4647"/>
                      <a:pt x="3977" y="4647"/>
                    </a:cubicBezTo>
                    <a:cubicBezTo>
                      <a:pt x="5117" y="4656"/>
                      <a:pt x="5452" y="4169"/>
                      <a:pt x="5452" y="4169"/>
                    </a:cubicBezTo>
                    <a:cubicBezTo>
                      <a:pt x="5452" y="4169"/>
                      <a:pt x="4802" y="4158"/>
                      <a:pt x="4842" y="2441"/>
                    </a:cubicBezTo>
                    <a:cubicBezTo>
                      <a:pt x="4882" y="723"/>
                      <a:pt x="4090" y="439"/>
                      <a:pt x="3794" y="327"/>
                    </a:cubicBezTo>
                    <a:cubicBezTo>
                      <a:pt x="2936" y="0"/>
                      <a:pt x="2503" y="520"/>
                      <a:pt x="2503" y="520"/>
                    </a:cubicBezTo>
                    <a:cubicBezTo>
                      <a:pt x="1507" y="427"/>
                      <a:pt x="1232" y="1516"/>
                      <a:pt x="1354" y="2756"/>
                    </a:cubicBezTo>
                    <a:cubicBezTo>
                      <a:pt x="1476" y="3996"/>
                      <a:pt x="796" y="4189"/>
                      <a:pt x="796" y="4189"/>
                    </a:cubicBezTo>
                    <a:cubicBezTo>
                      <a:pt x="1264" y="4667"/>
                      <a:pt x="2250" y="4636"/>
                      <a:pt x="2250" y="4636"/>
                    </a:cubicBezTo>
                    <a:cubicBezTo>
                      <a:pt x="2250" y="5159"/>
                      <a:pt x="2250" y="5159"/>
                      <a:pt x="2250" y="5159"/>
                    </a:cubicBezTo>
                    <a:cubicBezTo>
                      <a:pt x="2957" y="7441"/>
                      <a:pt x="2957" y="7441"/>
                      <a:pt x="2957" y="7441"/>
                    </a:cubicBezTo>
                    <a:cubicBezTo>
                      <a:pt x="1987" y="6356"/>
                      <a:pt x="1987" y="6356"/>
                      <a:pt x="1987" y="6356"/>
                    </a:cubicBezTo>
                    <a:cubicBezTo>
                      <a:pt x="1983" y="6350"/>
                      <a:pt x="1983" y="6350"/>
                      <a:pt x="1983" y="6350"/>
                    </a:cubicBezTo>
                    <a:cubicBezTo>
                      <a:pt x="1981" y="6350"/>
                      <a:pt x="1981" y="6350"/>
                      <a:pt x="1981" y="6350"/>
                    </a:cubicBezTo>
                    <a:cubicBezTo>
                      <a:pt x="1369" y="6440"/>
                      <a:pt x="1369" y="6440"/>
                      <a:pt x="1369" y="6440"/>
                    </a:cubicBezTo>
                    <a:cubicBezTo>
                      <a:pt x="1899" y="5121"/>
                      <a:pt x="1899" y="5121"/>
                      <a:pt x="1899" y="5121"/>
                    </a:cubicBezTo>
                    <a:cubicBezTo>
                      <a:pt x="1892" y="5128"/>
                      <a:pt x="1883" y="5135"/>
                      <a:pt x="1876" y="5142"/>
                    </a:cubicBezTo>
                    <a:cubicBezTo>
                      <a:pt x="1874" y="5145"/>
                      <a:pt x="1870" y="5147"/>
                      <a:pt x="1868" y="5148"/>
                    </a:cubicBezTo>
                    <a:cubicBezTo>
                      <a:pt x="1862" y="5153"/>
                      <a:pt x="1856" y="5158"/>
                      <a:pt x="1850" y="5162"/>
                    </a:cubicBezTo>
                    <a:cubicBezTo>
                      <a:pt x="1847" y="5165"/>
                      <a:pt x="1843" y="5167"/>
                      <a:pt x="1841" y="5169"/>
                    </a:cubicBezTo>
                    <a:cubicBezTo>
                      <a:pt x="1835" y="5174"/>
                      <a:pt x="1829" y="5178"/>
                      <a:pt x="1823" y="5182"/>
                    </a:cubicBezTo>
                    <a:cubicBezTo>
                      <a:pt x="1820" y="5185"/>
                      <a:pt x="1816" y="5187"/>
                      <a:pt x="1813" y="5189"/>
                    </a:cubicBezTo>
                    <a:cubicBezTo>
                      <a:pt x="1806" y="5194"/>
                      <a:pt x="1799" y="5199"/>
                      <a:pt x="1793" y="5202"/>
                    </a:cubicBezTo>
                    <a:cubicBezTo>
                      <a:pt x="1789" y="5205"/>
                      <a:pt x="1786" y="5207"/>
                      <a:pt x="1782" y="5208"/>
                    </a:cubicBezTo>
                    <a:cubicBezTo>
                      <a:pt x="1773" y="5214"/>
                      <a:pt x="1763" y="5220"/>
                      <a:pt x="1754" y="5226"/>
                    </a:cubicBezTo>
                    <a:cubicBezTo>
                      <a:pt x="1752" y="5226"/>
                      <a:pt x="1751" y="5227"/>
                      <a:pt x="1750" y="5227"/>
                    </a:cubicBezTo>
                    <a:cubicBezTo>
                      <a:pt x="1740" y="5233"/>
                      <a:pt x="1729" y="5239"/>
                      <a:pt x="1718" y="5245"/>
                    </a:cubicBezTo>
                    <a:cubicBezTo>
                      <a:pt x="1714" y="5247"/>
                      <a:pt x="1710" y="5250"/>
                      <a:pt x="1706" y="5251"/>
                    </a:cubicBezTo>
                    <a:cubicBezTo>
                      <a:pt x="1699" y="5254"/>
                      <a:pt x="1691" y="5259"/>
                      <a:pt x="1683" y="5262"/>
                    </a:cubicBezTo>
                    <a:cubicBezTo>
                      <a:pt x="1679" y="5265"/>
                      <a:pt x="1675" y="5267"/>
                      <a:pt x="1670" y="5268"/>
                    </a:cubicBezTo>
                    <a:cubicBezTo>
                      <a:pt x="1663" y="5272"/>
                      <a:pt x="1655" y="5277"/>
                      <a:pt x="1648" y="5279"/>
                    </a:cubicBezTo>
                    <a:cubicBezTo>
                      <a:pt x="1643" y="5281"/>
                      <a:pt x="1638" y="5284"/>
                      <a:pt x="1635" y="5286"/>
                    </a:cubicBezTo>
                    <a:cubicBezTo>
                      <a:pt x="1626" y="5290"/>
                      <a:pt x="1618" y="5293"/>
                      <a:pt x="1610" y="5297"/>
                    </a:cubicBezTo>
                    <a:cubicBezTo>
                      <a:pt x="1606" y="5298"/>
                      <a:pt x="1602" y="5300"/>
                      <a:pt x="1598" y="5301"/>
                    </a:cubicBezTo>
                    <a:cubicBezTo>
                      <a:pt x="1586" y="5306"/>
                      <a:pt x="1576" y="5312"/>
                      <a:pt x="1564" y="5317"/>
                    </a:cubicBezTo>
                    <a:cubicBezTo>
                      <a:pt x="1563" y="5317"/>
                      <a:pt x="1563" y="5317"/>
                      <a:pt x="1561" y="5317"/>
                    </a:cubicBezTo>
                    <a:cubicBezTo>
                      <a:pt x="1550" y="5321"/>
                      <a:pt x="1537" y="5327"/>
                      <a:pt x="1525" y="5332"/>
                    </a:cubicBezTo>
                    <a:cubicBezTo>
                      <a:pt x="1521" y="5333"/>
                      <a:pt x="1519" y="5334"/>
                      <a:pt x="1515" y="5336"/>
                    </a:cubicBezTo>
                    <a:cubicBezTo>
                      <a:pt x="1506" y="5339"/>
                      <a:pt x="1497" y="5343"/>
                      <a:pt x="1487" y="5346"/>
                    </a:cubicBezTo>
                    <a:cubicBezTo>
                      <a:pt x="1484" y="5347"/>
                      <a:pt x="1480" y="5349"/>
                      <a:pt x="1476" y="5350"/>
                    </a:cubicBezTo>
                    <a:cubicBezTo>
                      <a:pt x="1467" y="5353"/>
                      <a:pt x="1459" y="5357"/>
                      <a:pt x="1449" y="5359"/>
                    </a:cubicBezTo>
                    <a:cubicBezTo>
                      <a:pt x="1447" y="5360"/>
                      <a:pt x="1443" y="5362"/>
                      <a:pt x="1440" y="5363"/>
                    </a:cubicBezTo>
                    <a:cubicBezTo>
                      <a:pt x="1429" y="5366"/>
                      <a:pt x="1420" y="5370"/>
                      <a:pt x="1410" y="5373"/>
                    </a:cubicBezTo>
                    <a:cubicBezTo>
                      <a:pt x="1408" y="5373"/>
                      <a:pt x="1406" y="5375"/>
                      <a:pt x="1403" y="5376"/>
                    </a:cubicBezTo>
                    <a:cubicBezTo>
                      <a:pt x="1379" y="5384"/>
                      <a:pt x="1355" y="5392"/>
                      <a:pt x="1333" y="5399"/>
                    </a:cubicBezTo>
                    <a:cubicBezTo>
                      <a:pt x="1206" y="5439"/>
                      <a:pt x="1110" y="5463"/>
                      <a:pt x="1104" y="5467"/>
                    </a:cubicBezTo>
                    <a:cubicBezTo>
                      <a:pt x="1088" y="5475"/>
                      <a:pt x="865" y="5516"/>
                      <a:pt x="428" y="5721"/>
                    </a:cubicBezTo>
                    <a:cubicBezTo>
                      <a:pt x="382" y="5743"/>
                      <a:pt x="342" y="5767"/>
                      <a:pt x="304" y="5793"/>
                    </a:cubicBezTo>
                    <a:cubicBezTo>
                      <a:pt x="303" y="5795"/>
                      <a:pt x="303" y="5795"/>
                      <a:pt x="302" y="5796"/>
                    </a:cubicBezTo>
                    <a:cubicBezTo>
                      <a:pt x="291" y="5803"/>
                      <a:pt x="280" y="5810"/>
                      <a:pt x="271" y="5818"/>
                    </a:cubicBezTo>
                    <a:cubicBezTo>
                      <a:pt x="270" y="5819"/>
                      <a:pt x="267" y="5822"/>
                      <a:pt x="265" y="5823"/>
                    </a:cubicBezTo>
                    <a:cubicBezTo>
                      <a:pt x="256" y="5830"/>
                      <a:pt x="247" y="5837"/>
                      <a:pt x="238" y="5845"/>
                    </a:cubicBezTo>
                    <a:cubicBezTo>
                      <a:pt x="237" y="5846"/>
                      <a:pt x="234" y="5849"/>
                      <a:pt x="232" y="5850"/>
                    </a:cubicBezTo>
                    <a:cubicBezTo>
                      <a:pt x="224" y="5858"/>
                      <a:pt x="215" y="5865"/>
                      <a:pt x="207" y="5874"/>
                    </a:cubicBezTo>
                    <a:cubicBezTo>
                      <a:pt x="205" y="5876"/>
                      <a:pt x="204" y="5877"/>
                      <a:pt x="201" y="5879"/>
                    </a:cubicBezTo>
                    <a:cubicBezTo>
                      <a:pt x="194" y="5887"/>
                      <a:pt x="186" y="5895"/>
                      <a:pt x="179" y="5903"/>
                    </a:cubicBezTo>
                    <a:cubicBezTo>
                      <a:pt x="178" y="5904"/>
                      <a:pt x="177" y="5905"/>
                      <a:pt x="175" y="5907"/>
                    </a:cubicBezTo>
                    <a:cubicBezTo>
                      <a:pt x="144" y="5942"/>
                      <a:pt x="116" y="5979"/>
                      <a:pt x="93" y="6015"/>
                    </a:cubicBezTo>
                    <a:cubicBezTo>
                      <a:pt x="92" y="6017"/>
                      <a:pt x="89" y="6020"/>
                      <a:pt x="88" y="6022"/>
                    </a:cubicBezTo>
                    <a:cubicBezTo>
                      <a:pt x="83" y="6029"/>
                      <a:pt x="80" y="6035"/>
                      <a:pt x="76" y="6042"/>
                    </a:cubicBezTo>
                    <a:cubicBezTo>
                      <a:pt x="74" y="6046"/>
                      <a:pt x="72" y="6050"/>
                      <a:pt x="69" y="6055"/>
                    </a:cubicBezTo>
                    <a:cubicBezTo>
                      <a:pt x="66" y="6060"/>
                      <a:pt x="63" y="6066"/>
                      <a:pt x="60" y="6072"/>
                    </a:cubicBezTo>
                    <a:cubicBezTo>
                      <a:pt x="57" y="6076"/>
                      <a:pt x="54" y="6082"/>
                      <a:pt x="51" y="6087"/>
                    </a:cubicBezTo>
                    <a:cubicBezTo>
                      <a:pt x="49" y="6092"/>
                      <a:pt x="47" y="6097"/>
                      <a:pt x="44" y="6101"/>
                    </a:cubicBezTo>
                    <a:cubicBezTo>
                      <a:pt x="42" y="6107"/>
                      <a:pt x="39" y="6113"/>
                      <a:pt x="36" y="6120"/>
                    </a:cubicBezTo>
                    <a:cubicBezTo>
                      <a:pt x="35" y="6124"/>
                      <a:pt x="33" y="6127"/>
                      <a:pt x="31" y="6131"/>
                    </a:cubicBezTo>
                    <a:cubicBezTo>
                      <a:pt x="28" y="6138"/>
                      <a:pt x="24" y="6146"/>
                      <a:pt x="22" y="6153"/>
                    </a:cubicBezTo>
                    <a:cubicBezTo>
                      <a:pt x="21" y="6156"/>
                      <a:pt x="21" y="6157"/>
                      <a:pt x="20" y="6159"/>
                    </a:cubicBezTo>
                    <a:cubicBezTo>
                      <a:pt x="11" y="6179"/>
                      <a:pt x="6" y="6197"/>
                      <a:pt x="0" y="6214"/>
                    </a:cubicBezTo>
                    <a:lnTo>
                      <a:pt x="0" y="6214"/>
                    </a:lnTo>
                    <a:cubicBezTo>
                      <a:pt x="0" y="6216"/>
                      <a:pt x="0" y="6216"/>
                      <a:pt x="0" y="6217"/>
                    </a:cubicBezTo>
                    <a:cubicBezTo>
                      <a:pt x="89" y="6264"/>
                      <a:pt x="89" y="6264"/>
                      <a:pt x="89" y="6264"/>
                    </a:cubicBezTo>
                    <a:lnTo>
                      <a:pt x="89" y="6264"/>
                    </a:lnTo>
                    <a:cubicBezTo>
                      <a:pt x="94" y="6266"/>
                      <a:pt x="97" y="6269"/>
                      <a:pt x="102" y="6270"/>
                    </a:cubicBezTo>
                    <a:cubicBezTo>
                      <a:pt x="546" y="6509"/>
                      <a:pt x="1152" y="6797"/>
                      <a:pt x="1735" y="6945"/>
                    </a:cubicBezTo>
                    <a:cubicBezTo>
                      <a:pt x="2301" y="7089"/>
                      <a:pt x="2527" y="7554"/>
                      <a:pt x="2609" y="8007"/>
                    </a:cubicBezTo>
                    <a:cubicBezTo>
                      <a:pt x="2919" y="8041"/>
                      <a:pt x="3130" y="8050"/>
                      <a:pt x="3144" y="8050"/>
                    </a:cubicBezTo>
                    <a:cubicBezTo>
                      <a:pt x="3144" y="8050"/>
                      <a:pt x="3144" y="8050"/>
                      <a:pt x="3146" y="8050"/>
                    </a:cubicBezTo>
                    <a:cubicBezTo>
                      <a:pt x="3143" y="8048"/>
                      <a:pt x="3143" y="8048"/>
                      <a:pt x="3143" y="8048"/>
                    </a:cubicBezTo>
                    <a:cubicBezTo>
                      <a:pt x="3142" y="8040"/>
                      <a:pt x="3142" y="8040"/>
                      <a:pt x="3142" y="8040"/>
                    </a:cubicBezTo>
                    <a:cubicBezTo>
                      <a:pt x="3146" y="8050"/>
                      <a:pt x="3146" y="8050"/>
                      <a:pt x="3146" y="8050"/>
                    </a:cubicBezTo>
                    <a:lnTo>
                      <a:pt x="3146" y="8050"/>
                    </a:lnTo>
                    <a:cubicBezTo>
                      <a:pt x="4309" y="6350"/>
                      <a:pt x="4309" y="6350"/>
                      <a:pt x="4309" y="6350"/>
                    </a:cubicBezTo>
                    <a:lnTo>
                      <a:pt x="3315" y="746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" name="Freeform 7"/>
              <p:cNvSpPr>
                <a:spLocks noChangeArrowheads="1"/>
              </p:cNvSpPr>
              <p:nvPr/>
            </p:nvSpPr>
            <p:spPr bwMode="auto">
              <a:xfrm>
                <a:off x="6762750" y="3990975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" name="Freeform 8"/>
              <p:cNvSpPr>
                <a:spLocks noChangeArrowheads="1"/>
              </p:cNvSpPr>
              <p:nvPr/>
            </p:nvSpPr>
            <p:spPr bwMode="auto">
              <a:xfrm>
                <a:off x="5201377" y="6953250"/>
                <a:ext cx="3930650" cy="604838"/>
              </a:xfrm>
              <a:custGeom>
                <a:avLst/>
                <a:gdLst>
                  <a:gd name="T0" fmla="*/ 10079 w 10920"/>
                  <a:gd name="T1" fmla="*/ 0 h 1681"/>
                  <a:gd name="T2" fmla="*/ 10079 w 10920"/>
                  <a:gd name="T3" fmla="*/ 0 h 1681"/>
                  <a:gd name="T4" fmla="*/ 839 w 10920"/>
                  <a:gd name="T5" fmla="*/ 0 h 1681"/>
                  <a:gd name="T6" fmla="*/ 0 w 10920"/>
                  <a:gd name="T7" fmla="*/ 840 h 1681"/>
                  <a:gd name="T8" fmla="*/ 839 w 10920"/>
                  <a:gd name="T9" fmla="*/ 1680 h 1681"/>
                  <a:gd name="T10" fmla="*/ 10079 w 10920"/>
                  <a:gd name="T11" fmla="*/ 1680 h 1681"/>
                  <a:gd name="T12" fmla="*/ 10919 w 10920"/>
                  <a:gd name="T13" fmla="*/ 840 h 1681"/>
                  <a:gd name="T14" fmla="*/ 10079 w 10920"/>
                  <a:gd name="T15" fmla="*/ 0 h 1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20" h="1681">
                    <a:moveTo>
                      <a:pt x="10079" y="0"/>
                    </a:moveTo>
                    <a:lnTo>
                      <a:pt x="10079" y="0"/>
                    </a:lnTo>
                    <a:cubicBezTo>
                      <a:pt x="839" y="0"/>
                      <a:pt x="839" y="0"/>
                      <a:pt x="839" y="0"/>
                    </a:cubicBezTo>
                    <a:cubicBezTo>
                      <a:pt x="375" y="0"/>
                      <a:pt x="0" y="376"/>
                      <a:pt x="0" y="840"/>
                    </a:cubicBezTo>
                    <a:cubicBezTo>
                      <a:pt x="0" y="1305"/>
                      <a:pt x="375" y="1680"/>
                      <a:pt x="839" y="1680"/>
                    </a:cubicBezTo>
                    <a:cubicBezTo>
                      <a:pt x="10079" y="1680"/>
                      <a:pt x="10079" y="1680"/>
                      <a:pt x="10079" y="1680"/>
                    </a:cubicBezTo>
                    <a:cubicBezTo>
                      <a:pt x="10544" y="1680"/>
                      <a:pt x="10919" y="1305"/>
                      <a:pt x="10919" y="840"/>
                    </a:cubicBezTo>
                    <a:cubicBezTo>
                      <a:pt x="10919" y="376"/>
                      <a:pt x="10544" y="0"/>
                      <a:pt x="1007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" name="Freeform 9"/>
              <p:cNvSpPr>
                <a:spLocks noChangeArrowheads="1"/>
              </p:cNvSpPr>
              <p:nvPr/>
            </p:nvSpPr>
            <p:spPr bwMode="auto">
              <a:xfrm>
                <a:off x="2932837" y="-1588"/>
                <a:ext cx="8466137" cy="6351592"/>
              </a:xfrm>
              <a:custGeom>
                <a:avLst/>
                <a:gdLst>
                  <a:gd name="T0" fmla="*/ 21943 w 23519"/>
                  <a:gd name="T1" fmla="*/ 0 h 17642"/>
                  <a:gd name="T2" fmla="*/ 21943 w 23519"/>
                  <a:gd name="T3" fmla="*/ 0 h 17642"/>
                  <a:gd name="T4" fmla="*/ 1575 w 23519"/>
                  <a:gd name="T5" fmla="*/ 0 h 17642"/>
                  <a:gd name="T6" fmla="*/ 0 w 23519"/>
                  <a:gd name="T7" fmla="*/ 1575 h 17642"/>
                  <a:gd name="T8" fmla="*/ 0 w 23519"/>
                  <a:gd name="T9" fmla="*/ 16065 h 17642"/>
                  <a:gd name="T10" fmla="*/ 1575 w 23519"/>
                  <a:gd name="T11" fmla="*/ 17641 h 17642"/>
                  <a:gd name="T12" fmla="*/ 21943 w 23519"/>
                  <a:gd name="T13" fmla="*/ 17641 h 17642"/>
                  <a:gd name="T14" fmla="*/ 23518 w 23519"/>
                  <a:gd name="T15" fmla="*/ 16065 h 17642"/>
                  <a:gd name="T16" fmla="*/ 23518 w 23519"/>
                  <a:gd name="T17" fmla="*/ 1575 h 17642"/>
                  <a:gd name="T18" fmla="*/ 21943 w 23519"/>
                  <a:gd name="T19" fmla="*/ 0 h 17642"/>
                  <a:gd name="T20" fmla="*/ 21839 w 23519"/>
                  <a:gd name="T21" fmla="*/ 14280 h 17642"/>
                  <a:gd name="T22" fmla="*/ 21839 w 23519"/>
                  <a:gd name="T23" fmla="*/ 14280 h 17642"/>
                  <a:gd name="T24" fmla="*/ 1681 w 23519"/>
                  <a:gd name="T25" fmla="*/ 14280 h 17642"/>
                  <a:gd name="T26" fmla="*/ 1681 w 23519"/>
                  <a:gd name="T27" fmla="*/ 1681 h 17642"/>
                  <a:gd name="T28" fmla="*/ 21839 w 23519"/>
                  <a:gd name="T29" fmla="*/ 1681 h 17642"/>
                  <a:gd name="T30" fmla="*/ 21839 w 23519"/>
                  <a:gd name="T31" fmla="*/ 14280 h 1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519" h="17642">
                    <a:moveTo>
                      <a:pt x="21943" y="0"/>
                    </a:moveTo>
                    <a:lnTo>
                      <a:pt x="21943" y="0"/>
                    </a:lnTo>
                    <a:cubicBezTo>
                      <a:pt x="1575" y="0"/>
                      <a:pt x="1575" y="0"/>
                      <a:pt x="1575" y="0"/>
                    </a:cubicBezTo>
                    <a:cubicBezTo>
                      <a:pt x="704" y="0"/>
                      <a:pt x="0" y="705"/>
                      <a:pt x="0" y="1575"/>
                    </a:cubicBezTo>
                    <a:cubicBezTo>
                      <a:pt x="0" y="16065"/>
                      <a:pt x="0" y="16065"/>
                      <a:pt x="0" y="16065"/>
                    </a:cubicBezTo>
                    <a:cubicBezTo>
                      <a:pt x="0" y="16935"/>
                      <a:pt x="704" y="17641"/>
                      <a:pt x="1575" y="17641"/>
                    </a:cubicBezTo>
                    <a:cubicBezTo>
                      <a:pt x="21943" y="17641"/>
                      <a:pt x="21943" y="17641"/>
                      <a:pt x="21943" y="17641"/>
                    </a:cubicBezTo>
                    <a:cubicBezTo>
                      <a:pt x="22814" y="17641"/>
                      <a:pt x="23518" y="16935"/>
                      <a:pt x="23518" y="16065"/>
                    </a:cubicBezTo>
                    <a:cubicBezTo>
                      <a:pt x="23518" y="1575"/>
                      <a:pt x="23518" y="1575"/>
                      <a:pt x="23518" y="1575"/>
                    </a:cubicBezTo>
                    <a:cubicBezTo>
                      <a:pt x="23518" y="705"/>
                      <a:pt x="22814" y="0"/>
                      <a:pt x="21943" y="0"/>
                    </a:cubicBezTo>
                    <a:close/>
                    <a:moveTo>
                      <a:pt x="21839" y="14280"/>
                    </a:moveTo>
                    <a:lnTo>
                      <a:pt x="21839" y="14280"/>
                    </a:lnTo>
                    <a:cubicBezTo>
                      <a:pt x="1681" y="14280"/>
                      <a:pt x="1681" y="14280"/>
                      <a:pt x="1681" y="14280"/>
                    </a:cubicBezTo>
                    <a:cubicBezTo>
                      <a:pt x="1681" y="1681"/>
                      <a:pt x="1681" y="1681"/>
                      <a:pt x="1681" y="1681"/>
                    </a:cubicBezTo>
                    <a:cubicBezTo>
                      <a:pt x="21839" y="1681"/>
                      <a:pt x="21839" y="1681"/>
                      <a:pt x="21839" y="1681"/>
                    </a:cubicBezTo>
                    <a:lnTo>
                      <a:pt x="21839" y="1428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sp>
        <p:nvSpPr>
          <p:cNvPr id="44" name="ZoneTexte 43"/>
          <p:cNvSpPr txBox="1"/>
          <p:nvPr/>
        </p:nvSpPr>
        <p:spPr>
          <a:xfrm>
            <a:off x="3095625" y="5561851"/>
            <a:ext cx="478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Arial Narrow" pitchFamily="34" charset="0"/>
              </a:rPr>
              <a:t>actes effectués sur cet Espace dédié sur cette période. </a:t>
            </a:r>
            <a:endParaRPr lang="fr-FR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2" name="NB_Actes_I2E_AM1"/>
          <p:cNvSpPr/>
          <p:nvPr/>
        </p:nvSpPr>
        <p:spPr>
          <a:xfrm>
            <a:off x="1619673" y="5435585"/>
            <a:ext cx="1475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b="1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0</a:t>
            </a:r>
            <a:endParaRPr lang="fr-FR" sz="4000" dirty="0">
              <a:solidFill>
                <a:schemeClr val="bg1"/>
              </a:solidFill>
            </a:endParaRPr>
          </a:p>
        </p:txBody>
      </p:sp>
      <p:sp>
        <p:nvSpPr>
          <p:cNvPr id="46" name="Date_Fin_Periode_n_1"/>
          <p:cNvSpPr/>
          <p:nvPr/>
        </p:nvSpPr>
        <p:spPr>
          <a:xfrm>
            <a:off x="2901019" y="6165304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31/12/2015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47" name="Date_Debut_Periode_n_1"/>
          <p:cNvSpPr/>
          <p:nvPr/>
        </p:nvSpPr>
        <p:spPr>
          <a:xfrm>
            <a:off x="1820899" y="6165304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01/01/2015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48" name="ZoneTexte 65"/>
          <p:cNvSpPr txBox="1"/>
          <p:nvPr/>
        </p:nvSpPr>
        <p:spPr>
          <a:xfrm>
            <a:off x="326364" y="6161027"/>
            <a:ext cx="45336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du                     au 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1651000"/>
            <a:ext cx="5759450" cy="373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necteur droit 22"/>
          <p:cNvCxnSpPr/>
          <p:nvPr/>
        </p:nvCxnSpPr>
        <p:spPr>
          <a:xfrm>
            <a:off x="6091238" y="5099050"/>
            <a:ext cx="7524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space réservé du numéro de diapositive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35</a:t>
            </a:fld>
            <a:endParaRPr lang="fr-FR" dirty="0"/>
          </a:p>
        </p:txBody>
      </p:sp>
      <p:sp>
        <p:nvSpPr>
          <p:cNvPr id="19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ESPACE CLIENT </a:t>
            </a:r>
            <a:r>
              <a:rPr lang="en-US" sz="2800" dirty="0">
                <a:solidFill>
                  <a:srgbClr val="4F81BD"/>
                </a:solidFill>
                <a:latin typeface="Arial Narrow" pitchFamily="34" charset="0"/>
              </a:rPr>
              <a:t>ENTREPRISE 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Relation client –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endParaRPr lang="fr-FR" sz="1100" dirty="0">
              <a:solidFill>
                <a:srgbClr val="7F7F7F"/>
              </a:solidFill>
              <a:latin typeface="Arial Narrow" pitchFamily="34" charset="0"/>
            </a:endParaRPr>
          </a:p>
        </p:txBody>
      </p:sp>
      <p:cxnSp>
        <p:nvCxnSpPr>
          <p:cNvPr id="27" name="Straight Connector 15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Année_n"/>
          <p:cNvSpPr txBox="1"/>
          <p:nvPr/>
        </p:nvSpPr>
        <p:spPr>
          <a:xfrm>
            <a:off x="2051796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2016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31" name="TextBox 43"/>
          <p:cNvSpPr txBox="1"/>
          <p:nvPr/>
        </p:nvSpPr>
        <p:spPr>
          <a:xfrm>
            <a:off x="466726" y="1416932"/>
            <a:ext cx="621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781300" algn="l"/>
              </a:tabLst>
            </a:pPr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Analyse des actes réalisés via </a:t>
            </a:r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votre  Espace </a:t>
            </a:r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Client </a:t>
            </a:r>
            <a:r>
              <a:rPr lang="fr-FR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Entreprise </a:t>
            </a:r>
            <a:endParaRPr lang="fr-FR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32" name="Espace réservé du contenu 16"/>
          <p:cNvSpPr>
            <a:spLocks noGrp="1"/>
          </p:cNvSpPr>
          <p:nvPr>
            <p:ph idx="15"/>
          </p:nvPr>
        </p:nvSpPr>
        <p:spPr>
          <a:xfrm>
            <a:off x="1318309" y="5373216"/>
            <a:ext cx="7368491" cy="798959"/>
          </a:xfrm>
          <a:solidFill>
            <a:srgbClr val="5989BD"/>
          </a:solidFill>
        </p:spPr>
        <p:txBody>
          <a:bodyPr lIns="72000" tIns="36000" rIns="72000" bIns="36000"/>
          <a:lstStyle/>
          <a:p>
            <a:endParaRPr lang="fr-FR" sz="1600" dirty="0" smtClean="0"/>
          </a:p>
          <a:p>
            <a:endParaRPr lang="fr-FR" sz="1600" dirty="0" smtClean="0"/>
          </a:p>
          <a:p>
            <a:endParaRPr lang="fr-FR" sz="1600" dirty="0" smtClean="0">
              <a:solidFill>
                <a:schemeClr val="bg1"/>
              </a:solidFill>
            </a:endParaRPr>
          </a:p>
          <a:p>
            <a:endParaRPr lang="fr-FR" sz="16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fr-FR" sz="1600" b="0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</p:txBody>
      </p:sp>
      <p:grpSp>
        <p:nvGrpSpPr>
          <p:cNvPr id="34" name="Group 3"/>
          <p:cNvGrpSpPr/>
          <p:nvPr/>
        </p:nvGrpSpPr>
        <p:grpSpPr>
          <a:xfrm>
            <a:off x="523877" y="5373216"/>
            <a:ext cx="842057" cy="798959"/>
            <a:chOff x="747596" y="4886188"/>
            <a:chExt cx="1470774" cy="1469685"/>
          </a:xfrm>
        </p:grpSpPr>
        <p:sp>
          <p:nvSpPr>
            <p:cNvPr id="35" name="Rectangle 34"/>
            <p:cNvSpPr/>
            <p:nvPr/>
          </p:nvSpPr>
          <p:spPr>
            <a:xfrm>
              <a:off x="747596" y="4886188"/>
              <a:ext cx="1470774" cy="1469685"/>
            </a:xfrm>
            <a:prstGeom prst="rect">
              <a:avLst/>
            </a:prstGeom>
            <a:solidFill>
              <a:srgbClr val="5989B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714375" lvl="0">
                <a:tabLst>
                  <a:tab pos="5918200" algn="r"/>
                </a:tabLst>
              </a:pPr>
              <a:endParaRPr lang="en-US" sz="1300">
                <a:solidFill>
                  <a:prstClr val="white"/>
                </a:solidFill>
                <a:latin typeface="Arial MT Lt"/>
                <a:cs typeface="Arial MT Lt"/>
              </a:endParaRPr>
            </a:p>
          </p:txBody>
        </p:sp>
        <p:grpSp>
          <p:nvGrpSpPr>
            <p:cNvPr id="36" name="Group 43"/>
            <p:cNvGrpSpPr/>
            <p:nvPr/>
          </p:nvGrpSpPr>
          <p:grpSpPr>
            <a:xfrm>
              <a:off x="887988" y="5074923"/>
              <a:ext cx="1223179" cy="1092215"/>
              <a:chOff x="2932837" y="-1588"/>
              <a:chExt cx="8466137" cy="7559676"/>
            </a:xfrm>
            <a:solidFill>
              <a:srgbClr val="FFFFFF"/>
            </a:solidFill>
          </p:grpSpPr>
          <p:sp>
            <p:nvSpPr>
              <p:cNvPr id="37" name="Freeform 1"/>
              <p:cNvSpPr>
                <a:spLocks noChangeArrowheads="1"/>
              </p:cNvSpPr>
              <p:nvPr/>
            </p:nvSpPr>
            <p:spPr bwMode="auto">
              <a:xfrm>
                <a:off x="5772880" y="3443292"/>
                <a:ext cx="2787644" cy="1417643"/>
              </a:xfrm>
              <a:custGeom>
                <a:avLst/>
                <a:gdLst>
                  <a:gd name="T0" fmla="*/ 6989 w 7745"/>
                  <a:gd name="T1" fmla="*/ 799 h 3940"/>
                  <a:gd name="T2" fmla="*/ 6989 w 7745"/>
                  <a:gd name="T3" fmla="*/ 799 h 3940"/>
                  <a:gd name="T4" fmla="*/ 5240 w 7745"/>
                  <a:gd name="T5" fmla="*/ 0 h 3940"/>
                  <a:gd name="T6" fmla="*/ 4513 w 7745"/>
                  <a:gd name="T7" fmla="*/ 2298 h 3940"/>
                  <a:gd name="T8" fmla="*/ 4413 w 7745"/>
                  <a:gd name="T9" fmla="*/ 2611 h 3940"/>
                  <a:gd name="T10" fmla="*/ 4087 w 7745"/>
                  <a:gd name="T11" fmla="*/ 1687 h 3940"/>
                  <a:gd name="T12" fmla="*/ 3872 w 7745"/>
                  <a:gd name="T13" fmla="*/ 595 h 3940"/>
                  <a:gd name="T14" fmla="*/ 3657 w 7745"/>
                  <a:gd name="T15" fmla="*/ 1687 h 3940"/>
                  <a:gd name="T16" fmla="*/ 3333 w 7745"/>
                  <a:gd name="T17" fmla="*/ 2603 h 3940"/>
                  <a:gd name="T18" fmla="*/ 3233 w 7745"/>
                  <a:gd name="T19" fmla="*/ 2295 h 3940"/>
                  <a:gd name="T20" fmla="*/ 3231 w 7745"/>
                  <a:gd name="T21" fmla="*/ 2300 h 3940"/>
                  <a:gd name="T22" fmla="*/ 3116 w 7745"/>
                  <a:gd name="T23" fmla="*/ 1935 h 3940"/>
                  <a:gd name="T24" fmla="*/ 2504 w 7745"/>
                  <a:gd name="T25" fmla="*/ 0 h 3940"/>
                  <a:gd name="T26" fmla="*/ 754 w 7745"/>
                  <a:gd name="T27" fmla="*/ 799 h 3940"/>
                  <a:gd name="T28" fmla="*/ 28 w 7745"/>
                  <a:gd name="T29" fmla="*/ 2222 h 3940"/>
                  <a:gd name="T30" fmla="*/ 112 w 7745"/>
                  <a:gd name="T31" fmla="*/ 3025 h 3940"/>
                  <a:gd name="T32" fmla="*/ 3872 w 7745"/>
                  <a:gd name="T33" fmla="*/ 3939 h 3940"/>
                  <a:gd name="T34" fmla="*/ 3876 w 7745"/>
                  <a:gd name="T35" fmla="*/ 3886 h 3940"/>
                  <a:gd name="T36" fmla="*/ 3874 w 7745"/>
                  <a:gd name="T37" fmla="*/ 3939 h 3940"/>
                  <a:gd name="T38" fmla="*/ 7634 w 7745"/>
                  <a:gd name="T39" fmla="*/ 3025 h 3940"/>
                  <a:gd name="T40" fmla="*/ 7718 w 7745"/>
                  <a:gd name="T41" fmla="*/ 2222 h 3940"/>
                  <a:gd name="T42" fmla="*/ 7715 w 7745"/>
                  <a:gd name="T43" fmla="*/ 2223 h 3940"/>
                  <a:gd name="T44" fmla="*/ 6989 w 7745"/>
                  <a:gd name="T45" fmla="*/ 799 h 3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745" h="3940">
                    <a:moveTo>
                      <a:pt x="6989" y="799"/>
                    </a:moveTo>
                    <a:lnTo>
                      <a:pt x="6989" y="799"/>
                    </a:lnTo>
                    <a:cubicBezTo>
                      <a:pt x="6024" y="554"/>
                      <a:pt x="5240" y="0"/>
                      <a:pt x="5240" y="0"/>
                    </a:cubicBezTo>
                    <a:cubicBezTo>
                      <a:pt x="4513" y="2298"/>
                      <a:pt x="4513" y="2298"/>
                      <a:pt x="4513" y="2298"/>
                    </a:cubicBezTo>
                    <a:cubicBezTo>
                      <a:pt x="4413" y="2611"/>
                      <a:pt x="4413" y="2611"/>
                      <a:pt x="4413" y="2611"/>
                    </a:cubicBezTo>
                    <a:cubicBezTo>
                      <a:pt x="4087" y="1687"/>
                      <a:pt x="4087" y="1687"/>
                      <a:pt x="4087" y="1687"/>
                    </a:cubicBezTo>
                    <a:cubicBezTo>
                      <a:pt x="4904" y="550"/>
                      <a:pt x="3872" y="595"/>
                      <a:pt x="3872" y="595"/>
                    </a:cubicBezTo>
                    <a:cubicBezTo>
                      <a:pt x="3872" y="595"/>
                      <a:pt x="2840" y="550"/>
                      <a:pt x="3657" y="1687"/>
                    </a:cubicBezTo>
                    <a:cubicBezTo>
                      <a:pt x="3333" y="2603"/>
                      <a:pt x="3333" y="2603"/>
                      <a:pt x="3333" y="2603"/>
                    </a:cubicBezTo>
                    <a:cubicBezTo>
                      <a:pt x="3233" y="2295"/>
                      <a:pt x="3233" y="2295"/>
                      <a:pt x="3233" y="2295"/>
                    </a:cubicBezTo>
                    <a:cubicBezTo>
                      <a:pt x="3231" y="2300"/>
                      <a:pt x="3231" y="2300"/>
                      <a:pt x="3231" y="2300"/>
                    </a:cubicBezTo>
                    <a:cubicBezTo>
                      <a:pt x="3116" y="1935"/>
                      <a:pt x="3116" y="1935"/>
                      <a:pt x="3116" y="1935"/>
                    </a:cubicBezTo>
                    <a:cubicBezTo>
                      <a:pt x="2504" y="0"/>
                      <a:pt x="2504" y="0"/>
                      <a:pt x="2504" y="0"/>
                    </a:cubicBezTo>
                    <a:cubicBezTo>
                      <a:pt x="2504" y="0"/>
                      <a:pt x="1720" y="554"/>
                      <a:pt x="754" y="799"/>
                    </a:cubicBezTo>
                    <a:cubicBezTo>
                      <a:pt x="34" y="981"/>
                      <a:pt x="0" y="1811"/>
                      <a:pt x="28" y="2222"/>
                    </a:cubicBezTo>
                    <a:cubicBezTo>
                      <a:pt x="28" y="2222"/>
                      <a:pt x="20" y="2794"/>
                      <a:pt x="112" y="3025"/>
                    </a:cubicBezTo>
                    <a:cubicBezTo>
                      <a:pt x="112" y="3025"/>
                      <a:pt x="1518" y="3939"/>
                      <a:pt x="3872" y="3939"/>
                    </a:cubicBezTo>
                    <a:cubicBezTo>
                      <a:pt x="3876" y="3886"/>
                      <a:pt x="3876" y="3886"/>
                      <a:pt x="3876" y="3886"/>
                    </a:cubicBezTo>
                    <a:cubicBezTo>
                      <a:pt x="3874" y="3939"/>
                      <a:pt x="3874" y="3939"/>
                      <a:pt x="3874" y="3939"/>
                    </a:cubicBezTo>
                    <a:cubicBezTo>
                      <a:pt x="6228" y="3939"/>
                      <a:pt x="7634" y="3025"/>
                      <a:pt x="7634" y="3025"/>
                    </a:cubicBezTo>
                    <a:cubicBezTo>
                      <a:pt x="7726" y="2794"/>
                      <a:pt x="7718" y="2222"/>
                      <a:pt x="7718" y="2222"/>
                    </a:cubicBezTo>
                    <a:cubicBezTo>
                      <a:pt x="7715" y="2223"/>
                      <a:pt x="7715" y="2223"/>
                      <a:pt x="7715" y="2223"/>
                    </a:cubicBezTo>
                    <a:cubicBezTo>
                      <a:pt x="7744" y="1812"/>
                      <a:pt x="7710" y="981"/>
                      <a:pt x="6989" y="7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8" name="Freeform 2"/>
              <p:cNvSpPr>
                <a:spLocks noChangeArrowheads="1"/>
              </p:cNvSpPr>
              <p:nvPr/>
            </p:nvSpPr>
            <p:spPr bwMode="auto">
              <a:xfrm>
                <a:off x="6336442" y="1479541"/>
                <a:ext cx="1652578" cy="2120893"/>
              </a:xfrm>
              <a:custGeom>
                <a:avLst/>
                <a:gdLst>
                  <a:gd name="T0" fmla="*/ 578 w 4590"/>
                  <a:gd name="T1" fmla="*/ 3908 h 5891"/>
                  <a:gd name="T2" fmla="*/ 578 w 4590"/>
                  <a:gd name="T3" fmla="*/ 3908 h 5891"/>
                  <a:gd name="T4" fmla="*/ 646 w 4590"/>
                  <a:gd name="T5" fmla="*/ 3885 h 5891"/>
                  <a:gd name="T6" fmla="*/ 1308 w 4590"/>
                  <a:gd name="T7" fmla="*/ 5120 h 5891"/>
                  <a:gd name="T8" fmla="*/ 3302 w 4590"/>
                  <a:gd name="T9" fmla="*/ 5105 h 5891"/>
                  <a:gd name="T10" fmla="*/ 3947 w 4590"/>
                  <a:gd name="T11" fmla="*/ 3874 h 5891"/>
                  <a:gd name="T12" fmla="*/ 4026 w 4590"/>
                  <a:gd name="T13" fmla="*/ 3908 h 5891"/>
                  <a:gd name="T14" fmla="*/ 4372 w 4590"/>
                  <a:gd name="T15" fmla="*/ 3270 h 5891"/>
                  <a:gd name="T16" fmla="*/ 4231 w 4590"/>
                  <a:gd name="T17" fmla="*/ 2513 h 5891"/>
                  <a:gd name="T18" fmla="*/ 4169 w 4590"/>
                  <a:gd name="T19" fmla="*/ 2520 h 5891"/>
                  <a:gd name="T20" fmla="*/ 4169 w 4590"/>
                  <a:gd name="T21" fmla="*/ 2514 h 5891"/>
                  <a:gd name="T22" fmla="*/ 3575 w 4590"/>
                  <a:gd name="T23" fmla="*/ 687 h 5891"/>
                  <a:gd name="T24" fmla="*/ 3556 w 4590"/>
                  <a:gd name="T25" fmla="*/ 688 h 5891"/>
                  <a:gd name="T26" fmla="*/ 2620 w 4590"/>
                  <a:gd name="T27" fmla="*/ 1 h 5891"/>
                  <a:gd name="T28" fmla="*/ 2431 w 4590"/>
                  <a:gd name="T29" fmla="*/ 18 h 5891"/>
                  <a:gd name="T30" fmla="*/ 1853 w 4590"/>
                  <a:gd name="T31" fmla="*/ 60 h 5891"/>
                  <a:gd name="T32" fmla="*/ 895 w 4590"/>
                  <a:gd name="T33" fmla="*/ 4 h 5891"/>
                  <a:gd name="T34" fmla="*/ 1067 w 4590"/>
                  <a:gd name="T35" fmla="*/ 375 h 5891"/>
                  <a:gd name="T36" fmla="*/ 444 w 4590"/>
                  <a:gd name="T37" fmla="*/ 2508 h 5891"/>
                  <a:gd name="T38" fmla="*/ 443 w 4590"/>
                  <a:gd name="T39" fmla="*/ 2521 h 5891"/>
                  <a:gd name="T40" fmla="*/ 374 w 4590"/>
                  <a:gd name="T41" fmla="*/ 2513 h 5891"/>
                  <a:gd name="T42" fmla="*/ 233 w 4590"/>
                  <a:gd name="T43" fmla="*/ 3270 h 5891"/>
                  <a:gd name="T44" fmla="*/ 578 w 4590"/>
                  <a:gd name="T45" fmla="*/ 3908 h 5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90" h="5891">
                    <a:moveTo>
                      <a:pt x="578" y="3908"/>
                    </a:moveTo>
                    <a:lnTo>
                      <a:pt x="578" y="3908"/>
                    </a:lnTo>
                    <a:cubicBezTo>
                      <a:pt x="602" y="3910"/>
                      <a:pt x="626" y="3899"/>
                      <a:pt x="646" y="3885"/>
                    </a:cubicBezTo>
                    <a:cubicBezTo>
                      <a:pt x="712" y="4288"/>
                      <a:pt x="883" y="4777"/>
                      <a:pt x="1308" y="5120"/>
                    </a:cubicBezTo>
                    <a:cubicBezTo>
                      <a:pt x="1308" y="5120"/>
                      <a:pt x="2279" y="5890"/>
                      <a:pt x="3302" y="5105"/>
                    </a:cubicBezTo>
                    <a:cubicBezTo>
                      <a:pt x="3716" y="4759"/>
                      <a:pt x="3883" y="4273"/>
                      <a:pt x="3947" y="3874"/>
                    </a:cubicBezTo>
                    <a:cubicBezTo>
                      <a:pt x="3969" y="3894"/>
                      <a:pt x="3996" y="3908"/>
                      <a:pt x="4026" y="3908"/>
                    </a:cubicBezTo>
                    <a:cubicBezTo>
                      <a:pt x="4117" y="3908"/>
                      <a:pt x="4239" y="3779"/>
                      <a:pt x="4372" y="3270"/>
                    </a:cubicBezTo>
                    <a:cubicBezTo>
                      <a:pt x="4538" y="2636"/>
                      <a:pt x="4381" y="2512"/>
                      <a:pt x="4231" y="2513"/>
                    </a:cubicBezTo>
                    <a:cubicBezTo>
                      <a:pt x="4210" y="2513"/>
                      <a:pt x="4189" y="2516"/>
                      <a:pt x="4169" y="2520"/>
                    </a:cubicBezTo>
                    <a:cubicBezTo>
                      <a:pt x="4169" y="2516"/>
                      <a:pt x="4169" y="2514"/>
                      <a:pt x="4169" y="2514"/>
                    </a:cubicBezTo>
                    <a:cubicBezTo>
                      <a:pt x="4589" y="754"/>
                      <a:pt x="3714" y="687"/>
                      <a:pt x="3575" y="687"/>
                    </a:cubicBezTo>
                    <a:cubicBezTo>
                      <a:pt x="3563" y="687"/>
                      <a:pt x="3556" y="688"/>
                      <a:pt x="3556" y="688"/>
                    </a:cubicBezTo>
                    <a:cubicBezTo>
                      <a:pt x="3482" y="357"/>
                      <a:pt x="3060" y="13"/>
                      <a:pt x="2620" y="1"/>
                    </a:cubicBezTo>
                    <a:cubicBezTo>
                      <a:pt x="2557" y="0"/>
                      <a:pt x="2494" y="5"/>
                      <a:pt x="2431" y="18"/>
                    </a:cubicBezTo>
                    <a:cubicBezTo>
                      <a:pt x="2275" y="51"/>
                      <a:pt x="2066" y="62"/>
                      <a:pt x="1853" y="60"/>
                    </a:cubicBezTo>
                    <a:cubicBezTo>
                      <a:pt x="1383" y="60"/>
                      <a:pt x="895" y="4"/>
                      <a:pt x="895" y="4"/>
                    </a:cubicBezTo>
                    <a:cubicBezTo>
                      <a:pt x="880" y="223"/>
                      <a:pt x="1067" y="375"/>
                      <a:pt x="1067" y="375"/>
                    </a:cubicBezTo>
                    <a:cubicBezTo>
                      <a:pt x="0" y="1027"/>
                      <a:pt x="444" y="2508"/>
                      <a:pt x="444" y="2508"/>
                    </a:cubicBezTo>
                    <a:cubicBezTo>
                      <a:pt x="443" y="2521"/>
                      <a:pt x="443" y="2521"/>
                      <a:pt x="443" y="2521"/>
                    </a:cubicBezTo>
                    <a:cubicBezTo>
                      <a:pt x="414" y="2513"/>
                      <a:pt x="408" y="2513"/>
                      <a:pt x="374" y="2513"/>
                    </a:cubicBezTo>
                    <a:cubicBezTo>
                      <a:pt x="224" y="2512"/>
                      <a:pt x="68" y="2637"/>
                      <a:pt x="233" y="3270"/>
                    </a:cubicBezTo>
                    <a:cubicBezTo>
                      <a:pt x="365" y="3774"/>
                      <a:pt x="486" y="3906"/>
                      <a:pt x="578" y="390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9" name="Freeform 3"/>
              <p:cNvSpPr>
                <a:spLocks noChangeArrowheads="1"/>
              </p:cNvSpPr>
              <p:nvPr/>
            </p:nvSpPr>
            <p:spPr bwMode="auto">
              <a:xfrm>
                <a:off x="4301264" y="1093794"/>
                <a:ext cx="2276480" cy="2898772"/>
              </a:xfrm>
              <a:custGeom>
                <a:avLst/>
                <a:gdLst>
                  <a:gd name="T0" fmla="*/ 6221 w 6324"/>
                  <a:gd name="T1" fmla="*/ 6270 h 8051"/>
                  <a:gd name="T2" fmla="*/ 6234 w 6324"/>
                  <a:gd name="T3" fmla="*/ 6264 h 8051"/>
                  <a:gd name="T4" fmla="*/ 6322 w 6324"/>
                  <a:gd name="T5" fmla="*/ 6214 h 8051"/>
                  <a:gd name="T6" fmla="*/ 6303 w 6324"/>
                  <a:gd name="T7" fmla="*/ 6159 h 8051"/>
                  <a:gd name="T8" fmla="*/ 6292 w 6324"/>
                  <a:gd name="T9" fmla="*/ 6131 h 8051"/>
                  <a:gd name="T10" fmla="*/ 6277 w 6324"/>
                  <a:gd name="T11" fmla="*/ 6101 h 8051"/>
                  <a:gd name="T12" fmla="*/ 6263 w 6324"/>
                  <a:gd name="T13" fmla="*/ 6071 h 8051"/>
                  <a:gd name="T14" fmla="*/ 6247 w 6324"/>
                  <a:gd name="T15" fmla="*/ 6042 h 8051"/>
                  <a:gd name="T16" fmla="*/ 6230 w 6324"/>
                  <a:gd name="T17" fmla="*/ 6014 h 8051"/>
                  <a:gd name="T18" fmla="*/ 6144 w 6324"/>
                  <a:gd name="T19" fmla="*/ 5903 h 8051"/>
                  <a:gd name="T20" fmla="*/ 6116 w 6324"/>
                  <a:gd name="T21" fmla="*/ 5874 h 8051"/>
                  <a:gd name="T22" fmla="*/ 6084 w 6324"/>
                  <a:gd name="T23" fmla="*/ 5845 h 8051"/>
                  <a:gd name="T24" fmla="*/ 6051 w 6324"/>
                  <a:gd name="T25" fmla="*/ 5818 h 8051"/>
                  <a:gd name="T26" fmla="*/ 6019 w 6324"/>
                  <a:gd name="T27" fmla="*/ 5793 h 8051"/>
                  <a:gd name="T28" fmla="*/ 5219 w 6324"/>
                  <a:gd name="T29" fmla="*/ 5467 h 8051"/>
                  <a:gd name="T30" fmla="*/ 4918 w 6324"/>
                  <a:gd name="T31" fmla="*/ 5376 h 8051"/>
                  <a:gd name="T32" fmla="*/ 4883 w 6324"/>
                  <a:gd name="T33" fmla="*/ 5363 h 8051"/>
                  <a:gd name="T34" fmla="*/ 4847 w 6324"/>
                  <a:gd name="T35" fmla="*/ 5350 h 8051"/>
                  <a:gd name="T36" fmla="*/ 4806 w 6324"/>
                  <a:gd name="T37" fmla="*/ 5334 h 8051"/>
                  <a:gd name="T38" fmla="*/ 4760 w 6324"/>
                  <a:gd name="T39" fmla="*/ 5317 h 8051"/>
                  <a:gd name="T40" fmla="*/ 4725 w 6324"/>
                  <a:gd name="T41" fmla="*/ 5301 h 8051"/>
                  <a:gd name="T42" fmla="*/ 4688 w 6324"/>
                  <a:gd name="T43" fmla="*/ 5285 h 8051"/>
                  <a:gd name="T44" fmla="*/ 4653 w 6324"/>
                  <a:gd name="T45" fmla="*/ 5268 h 8051"/>
                  <a:gd name="T46" fmla="*/ 4616 w 6324"/>
                  <a:gd name="T47" fmla="*/ 5251 h 8051"/>
                  <a:gd name="T48" fmla="*/ 4572 w 6324"/>
                  <a:gd name="T49" fmla="*/ 5227 h 8051"/>
                  <a:gd name="T50" fmla="*/ 4541 w 6324"/>
                  <a:gd name="T51" fmla="*/ 5208 h 8051"/>
                  <a:gd name="T52" fmla="*/ 4510 w 6324"/>
                  <a:gd name="T53" fmla="*/ 5189 h 8051"/>
                  <a:gd name="T54" fmla="*/ 4482 w 6324"/>
                  <a:gd name="T55" fmla="*/ 5169 h 8051"/>
                  <a:gd name="T56" fmla="*/ 4455 w 6324"/>
                  <a:gd name="T57" fmla="*/ 5148 h 8051"/>
                  <a:gd name="T58" fmla="*/ 4424 w 6324"/>
                  <a:gd name="T59" fmla="*/ 5121 h 8051"/>
                  <a:gd name="T60" fmla="*/ 4340 w 6324"/>
                  <a:gd name="T61" fmla="*/ 6350 h 8051"/>
                  <a:gd name="T62" fmla="*/ 4336 w 6324"/>
                  <a:gd name="T63" fmla="*/ 6356 h 8051"/>
                  <a:gd name="T64" fmla="*/ 4073 w 6324"/>
                  <a:gd name="T65" fmla="*/ 5159 h 8051"/>
                  <a:gd name="T66" fmla="*/ 5527 w 6324"/>
                  <a:gd name="T67" fmla="*/ 4189 h 8051"/>
                  <a:gd name="T68" fmla="*/ 3819 w 6324"/>
                  <a:gd name="T69" fmla="*/ 519 h 8051"/>
                  <a:gd name="T70" fmla="*/ 1481 w 6324"/>
                  <a:gd name="T71" fmla="*/ 2441 h 8051"/>
                  <a:gd name="T72" fmla="*/ 2345 w 6324"/>
                  <a:gd name="T73" fmla="*/ 4647 h 8051"/>
                  <a:gd name="T74" fmla="*/ 3008 w 6324"/>
                  <a:gd name="T75" fmla="*/ 7460 h 8051"/>
                  <a:gd name="T76" fmla="*/ 2014 w 6324"/>
                  <a:gd name="T77" fmla="*/ 6350 h 8051"/>
                  <a:gd name="T78" fmla="*/ 2014 w 6324"/>
                  <a:gd name="T79" fmla="*/ 6349 h 8051"/>
                  <a:gd name="T80" fmla="*/ 1401 w 6324"/>
                  <a:gd name="T81" fmla="*/ 6440 h 8051"/>
                  <a:gd name="T82" fmla="*/ 1135 w 6324"/>
                  <a:gd name="T83" fmla="*/ 5467 h 8051"/>
                  <a:gd name="T84" fmla="*/ 0 w 6324"/>
                  <a:gd name="T85" fmla="*/ 6374 h 8051"/>
                  <a:gd name="T86" fmla="*/ 3177 w 6324"/>
                  <a:gd name="T87" fmla="*/ 8050 h 8051"/>
                  <a:gd name="T88" fmla="*/ 3177 w 6324"/>
                  <a:gd name="T89" fmla="*/ 8050 h 8051"/>
                  <a:gd name="T90" fmla="*/ 3177 w 6324"/>
                  <a:gd name="T91" fmla="*/ 8050 h 8051"/>
                  <a:gd name="T92" fmla="*/ 3177 w 6324"/>
                  <a:gd name="T93" fmla="*/ 8050 h 8051"/>
                  <a:gd name="T94" fmla="*/ 3714 w 6324"/>
                  <a:gd name="T95" fmla="*/ 8008 h 8051"/>
                  <a:gd name="T96" fmla="*/ 6221 w 6324"/>
                  <a:gd name="T97" fmla="*/ 6270 h 8051"/>
                  <a:gd name="T98" fmla="*/ 3179 w 6324"/>
                  <a:gd name="T99" fmla="*/ 8048 h 8051"/>
                  <a:gd name="T100" fmla="*/ 3177 w 6324"/>
                  <a:gd name="T101" fmla="*/ 8050 h 8051"/>
                  <a:gd name="T102" fmla="*/ 3179 w 6324"/>
                  <a:gd name="T103" fmla="*/ 8048 h 8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324" h="8051">
                    <a:moveTo>
                      <a:pt x="6221" y="6270"/>
                    </a:moveTo>
                    <a:lnTo>
                      <a:pt x="6221" y="6270"/>
                    </a:lnTo>
                    <a:cubicBezTo>
                      <a:pt x="6225" y="6268"/>
                      <a:pt x="6229" y="6266"/>
                      <a:pt x="6233" y="6264"/>
                    </a:cubicBezTo>
                    <a:cubicBezTo>
                      <a:pt x="6234" y="6264"/>
                      <a:pt x="6234" y="6264"/>
                      <a:pt x="6234" y="6264"/>
                    </a:cubicBezTo>
                    <a:cubicBezTo>
                      <a:pt x="6323" y="6217"/>
                      <a:pt x="6323" y="6217"/>
                      <a:pt x="6323" y="6217"/>
                    </a:cubicBezTo>
                    <a:cubicBezTo>
                      <a:pt x="6323" y="6216"/>
                      <a:pt x="6322" y="6216"/>
                      <a:pt x="6322" y="6214"/>
                    </a:cubicBezTo>
                    <a:lnTo>
                      <a:pt x="6322" y="6214"/>
                    </a:lnTo>
                    <a:cubicBezTo>
                      <a:pt x="6317" y="6197"/>
                      <a:pt x="6310" y="6178"/>
                      <a:pt x="6303" y="6159"/>
                    </a:cubicBezTo>
                    <a:cubicBezTo>
                      <a:pt x="6302" y="6157"/>
                      <a:pt x="6301" y="6156"/>
                      <a:pt x="6301" y="6153"/>
                    </a:cubicBezTo>
                    <a:cubicBezTo>
                      <a:pt x="6297" y="6146"/>
                      <a:pt x="6295" y="6138"/>
                      <a:pt x="6292" y="6131"/>
                    </a:cubicBezTo>
                    <a:cubicBezTo>
                      <a:pt x="6289" y="6127"/>
                      <a:pt x="6288" y="6122"/>
                      <a:pt x="6287" y="6119"/>
                    </a:cubicBezTo>
                    <a:cubicBezTo>
                      <a:pt x="6283" y="6113"/>
                      <a:pt x="6281" y="6107"/>
                      <a:pt x="6277" y="6101"/>
                    </a:cubicBezTo>
                    <a:cubicBezTo>
                      <a:pt x="6276" y="6097"/>
                      <a:pt x="6274" y="6092"/>
                      <a:pt x="6271" y="6087"/>
                    </a:cubicBezTo>
                    <a:cubicBezTo>
                      <a:pt x="6268" y="6081"/>
                      <a:pt x="6266" y="6076"/>
                      <a:pt x="6263" y="6071"/>
                    </a:cubicBezTo>
                    <a:cubicBezTo>
                      <a:pt x="6260" y="6066"/>
                      <a:pt x="6257" y="6060"/>
                      <a:pt x="6254" y="6055"/>
                    </a:cubicBezTo>
                    <a:cubicBezTo>
                      <a:pt x="6251" y="6050"/>
                      <a:pt x="6249" y="6046"/>
                      <a:pt x="6247" y="6042"/>
                    </a:cubicBezTo>
                    <a:cubicBezTo>
                      <a:pt x="6243" y="6035"/>
                      <a:pt x="6238" y="6029"/>
                      <a:pt x="6235" y="6022"/>
                    </a:cubicBezTo>
                    <a:cubicBezTo>
                      <a:pt x="6234" y="6020"/>
                      <a:pt x="6231" y="6017"/>
                      <a:pt x="6230" y="6014"/>
                    </a:cubicBezTo>
                    <a:cubicBezTo>
                      <a:pt x="6207" y="5979"/>
                      <a:pt x="6179" y="5942"/>
                      <a:pt x="6148" y="5907"/>
                    </a:cubicBezTo>
                    <a:cubicBezTo>
                      <a:pt x="6146" y="5905"/>
                      <a:pt x="6145" y="5904"/>
                      <a:pt x="6144" y="5903"/>
                    </a:cubicBezTo>
                    <a:cubicBezTo>
                      <a:pt x="6137" y="5895"/>
                      <a:pt x="6129" y="5887"/>
                      <a:pt x="6120" y="5878"/>
                    </a:cubicBezTo>
                    <a:cubicBezTo>
                      <a:pt x="6119" y="5877"/>
                      <a:pt x="6117" y="5875"/>
                      <a:pt x="6116" y="5874"/>
                    </a:cubicBezTo>
                    <a:cubicBezTo>
                      <a:pt x="6108" y="5865"/>
                      <a:pt x="6099" y="5858"/>
                      <a:pt x="6091" y="5850"/>
                    </a:cubicBezTo>
                    <a:cubicBezTo>
                      <a:pt x="6089" y="5849"/>
                      <a:pt x="6086" y="5846"/>
                      <a:pt x="6084" y="5845"/>
                    </a:cubicBezTo>
                    <a:cubicBezTo>
                      <a:pt x="6076" y="5837"/>
                      <a:pt x="6066" y="5830"/>
                      <a:pt x="6058" y="5823"/>
                    </a:cubicBezTo>
                    <a:cubicBezTo>
                      <a:pt x="6056" y="5820"/>
                      <a:pt x="6053" y="5819"/>
                      <a:pt x="6051" y="5818"/>
                    </a:cubicBezTo>
                    <a:cubicBezTo>
                      <a:pt x="6041" y="5810"/>
                      <a:pt x="6032" y="5803"/>
                      <a:pt x="6021" y="5796"/>
                    </a:cubicBezTo>
                    <a:cubicBezTo>
                      <a:pt x="6020" y="5795"/>
                      <a:pt x="6019" y="5793"/>
                      <a:pt x="6019" y="5793"/>
                    </a:cubicBezTo>
                    <a:cubicBezTo>
                      <a:pt x="5981" y="5767"/>
                      <a:pt x="5940" y="5743"/>
                      <a:pt x="5895" y="5721"/>
                    </a:cubicBezTo>
                    <a:cubicBezTo>
                      <a:pt x="5458" y="5516"/>
                      <a:pt x="5235" y="5475"/>
                      <a:pt x="5219" y="5467"/>
                    </a:cubicBezTo>
                    <a:cubicBezTo>
                      <a:pt x="5213" y="5463"/>
                      <a:pt x="5117" y="5439"/>
                      <a:pt x="4990" y="5399"/>
                    </a:cubicBezTo>
                    <a:cubicBezTo>
                      <a:pt x="4967" y="5392"/>
                      <a:pt x="4943" y="5384"/>
                      <a:pt x="4918" y="5376"/>
                    </a:cubicBezTo>
                    <a:cubicBezTo>
                      <a:pt x="4916" y="5375"/>
                      <a:pt x="4914" y="5373"/>
                      <a:pt x="4911" y="5373"/>
                    </a:cubicBezTo>
                    <a:cubicBezTo>
                      <a:pt x="4902" y="5370"/>
                      <a:pt x="4893" y="5366"/>
                      <a:pt x="4883" y="5363"/>
                    </a:cubicBezTo>
                    <a:cubicBezTo>
                      <a:pt x="4880" y="5362"/>
                      <a:pt x="4876" y="5360"/>
                      <a:pt x="4872" y="5359"/>
                    </a:cubicBezTo>
                    <a:cubicBezTo>
                      <a:pt x="4864" y="5357"/>
                      <a:pt x="4855" y="5353"/>
                      <a:pt x="4847" y="5350"/>
                    </a:cubicBezTo>
                    <a:cubicBezTo>
                      <a:pt x="4843" y="5349"/>
                      <a:pt x="4839" y="5347"/>
                      <a:pt x="4836" y="5346"/>
                    </a:cubicBezTo>
                    <a:cubicBezTo>
                      <a:pt x="4826" y="5343"/>
                      <a:pt x="4816" y="5338"/>
                      <a:pt x="4806" y="5334"/>
                    </a:cubicBezTo>
                    <a:cubicBezTo>
                      <a:pt x="4804" y="5333"/>
                      <a:pt x="4801" y="5333"/>
                      <a:pt x="4798" y="5332"/>
                    </a:cubicBezTo>
                    <a:cubicBezTo>
                      <a:pt x="4786" y="5326"/>
                      <a:pt x="4773" y="5321"/>
                      <a:pt x="4760" y="5317"/>
                    </a:cubicBezTo>
                    <a:lnTo>
                      <a:pt x="4759" y="5316"/>
                    </a:lnTo>
                    <a:cubicBezTo>
                      <a:pt x="4747" y="5311"/>
                      <a:pt x="4736" y="5306"/>
                      <a:pt x="4725" y="5301"/>
                    </a:cubicBezTo>
                    <a:cubicBezTo>
                      <a:pt x="4720" y="5300"/>
                      <a:pt x="4717" y="5298"/>
                      <a:pt x="4713" y="5297"/>
                    </a:cubicBezTo>
                    <a:cubicBezTo>
                      <a:pt x="4705" y="5293"/>
                      <a:pt x="4697" y="5290"/>
                      <a:pt x="4688" y="5285"/>
                    </a:cubicBezTo>
                    <a:cubicBezTo>
                      <a:pt x="4684" y="5284"/>
                      <a:pt x="4679" y="5281"/>
                      <a:pt x="4675" y="5279"/>
                    </a:cubicBezTo>
                    <a:cubicBezTo>
                      <a:pt x="4667" y="5275"/>
                      <a:pt x="4660" y="5272"/>
                      <a:pt x="4653" y="5268"/>
                    </a:cubicBezTo>
                    <a:cubicBezTo>
                      <a:pt x="4648" y="5266"/>
                      <a:pt x="4644" y="5265"/>
                      <a:pt x="4639" y="5262"/>
                    </a:cubicBezTo>
                    <a:cubicBezTo>
                      <a:pt x="4632" y="5259"/>
                      <a:pt x="4624" y="5254"/>
                      <a:pt x="4616" y="5251"/>
                    </a:cubicBezTo>
                    <a:cubicBezTo>
                      <a:pt x="4613" y="5248"/>
                      <a:pt x="4608" y="5247"/>
                      <a:pt x="4605" y="5245"/>
                    </a:cubicBezTo>
                    <a:cubicBezTo>
                      <a:pt x="4594" y="5239"/>
                      <a:pt x="4582" y="5233"/>
                      <a:pt x="4572" y="5227"/>
                    </a:cubicBezTo>
                    <a:cubicBezTo>
                      <a:pt x="4570" y="5227"/>
                      <a:pt x="4570" y="5226"/>
                      <a:pt x="4569" y="5226"/>
                    </a:cubicBezTo>
                    <a:cubicBezTo>
                      <a:pt x="4560" y="5220"/>
                      <a:pt x="4549" y="5214"/>
                      <a:pt x="4541" y="5208"/>
                    </a:cubicBezTo>
                    <a:cubicBezTo>
                      <a:pt x="4537" y="5206"/>
                      <a:pt x="4534" y="5205"/>
                      <a:pt x="4530" y="5202"/>
                    </a:cubicBezTo>
                    <a:cubicBezTo>
                      <a:pt x="4523" y="5198"/>
                      <a:pt x="4517" y="5194"/>
                      <a:pt x="4510" y="5189"/>
                    </a:cubicBezTo>
                    <a:cubicBezTo>
                      <a:pt x="4507" y="5187"/>
                      <a:pt x="4503" y="5185"/>
                      <a:pt x="4500" y="5182"/>
                    </a:cubicBezTo>
                    <a:cubicBezTo>
                      <a:pt x="4494" y="5178"/>
                      <a:pt x="4488" y="5174"/>
                      <a:pt x="4482" y="5169"/>
                    </a:cubicBezTo>
                    <a:cubicBezTo>
                      <a:pt x="4478" y="5167"/>
                      <a:pt x="4475" y="5165"/>
                      <a:pt x="4471" y="5162"/>
                    </a:cubicBezTo>
                    <a:cubicBezTo>
                      <a:pt x="4465" y="5158"/>
                      <a:pt x="4461" y="5153"/>
                      <a:pt x="4455" y="5148"/>
                    </a:cubicBezTo>
                    <a:cubicBezTo>
                      <a:pt x="4453" y="5146"/>
                      <a:pt x="4449" y="5143"/>
                      <a:pt x="4447" y="5142"/>
                    </a:cubicBezTo>
                    <a:cubicBezTo>
                      <a:pt x="4438" y="5135"/>
                      <a:pt x="4431" y="5128"/>
                      <a:pt x="4424" y="5121"/>
                    </a:cubicBezTo>
                    <a:cubicBezTo>
                      <a:pt x="4954" y="6440"/>
                      <a:pt x="4954" y="6440"/>
                      <a:pt x="4954" y="6440"/>
                    </a:cubicBezTo>
                    <a:cubicBezTo>
                      <a:pt x="4340" y="6350"/>
                      <a:pt x="4340" y="6350"/>
                      <a:pt x="4340" y="6350"/>
                    </a:cubicBezTo>
                    <a:cubicBezTo>
                      <a:pt x="4339" y="6349"/>
                      <a:pt x="4339" y="6349"/>
                      <a:pt x="4339" y="6349"/>
                    </a:cubicBezTo>
                    <a:cubicBezTo>
                      <a:pt x="4336" y="6356"/>
                      <a:pt x="4336" y="6356"/>
                      <a:pt x="4336" y="6356"/>
                    </a:cubicBezTo>
                    <a:cubicBezTo>
                      <a:pt x="3366" y="7441"/>
                      <a:pt x="3366" y="7441"/>
                      <a:pt x="3366" y="7441"/>
                    </a:cubicBezTo>
                    <a:cubicBezTo>
                      <a:pt x="4073" y="5159"/>
                      <a:pt x="4073" y="5159"/>
                      <a:pt x="4073" y="5159"/>
                    </a:cubicBezTo>
                    <a:cubicBezTo>
                      <a:pt x="4073" y="4636"/>
                      <a:pt x="4073" y="4636"/>
                      <a:pt x="4073" y="4636"/>
                    </a:cubicBezTo>
                    <a:cubicBezTo>
                      <a:pt x="4073" y="4636"/>
                      <a:pt x="5059" y="4667"/>
                      <a:pt x="5527" y="4189"/>
                    </a:cubicBezTo>
                    <a:cubicBezTo>
                      <a:pt x="5527" y="4189"/>
                      <a:pt x="4847" y="3996"/>
                      <a:pt x="4968" y="2756"/>
                    </a:cubicBezTo>
                    <a:cubicBezTo>
                      <a:pt x="5091" y="1516"/>
                      <a:pt x="4816" y="427"/>
                      <a:pt x="3819" y="519"/>
                    </a:cubicBezTo>
                    <a:cubicBezTo>
                      <a:pt x="3819" y="519"/>
                      <a:pt x="3387" y="0"/>
                      <a:pt x="2527" y="327"/>
                    </a:cubicBezTo>
                    <a:cubicBezTo>
                      <a:pt x="2233" y="439"/>
                      <a:pt x="1441" y="722"/>
                      <a:pt x="1481" y="2441"/>
                    </a:cubicBezTo>
                    <a:cubicBezTo>
                      <a:pt x="1521" y="4158"/>
                      <a:pt x="870" y="4168"/>
                      <a:pt x="870" y="4168"/>
                    </a:cubicBezTo>
                    <a:cubicBezTo>
                      <a:pt x="870" y="4168"/>
                      <a:pt x="1206" y="4656"/>
                      <a:pt x="2345" y="4647"/>
                    </a:cubicBezTo>
                    <a:cubicBezTo>
                      <a:pt x="2345" y="5159"/>
                      <a:pt x="2345" y="5159"/>
                      <a:pt x="2345" y="5159"/>
                    </a:cubicBezTo>
                    <a:cubicBezTo>
                      <a:pt x="3008" y="7460"/>
                      <a:pt x="3008" y="7460"/>
                      <a:pt x="3008" y="7460"/>
                    </a:cubicBezTo>
                    <a:cubicBezTo>
                      <a:pt x="2015" y="6350"/>
                      <a:pt x="2015" y="6350"/>
                      <a:pt x="2015" y="6350"/>
                    </a:cubicBezTo>
                    <a:cubicBezTo>
                      <a:pt x="2014" y="6350"/>
                      <a:pt x="2014" y="6350"/>
                      <a:pt x="2014" y="6350"/>
                    </a:cubicBezTo>
                    <a:lnTo>
                      <a:pt x="2014" y="6350"/>
                    </a:lnTo>
                    <a:cubicBezTo>
                      <a:pt x="2014" y="6349"/>
                      <a:pt x="2014" y="6349"/>
                      <a:pt x="2014" y="6349"/>
                    </a:cubicBezTo>
                    <a:cubicBezTo>
                      <a:pt x="2014" y="6350"/>
                      <a:pt x="2014" y="6350"/>
                      <a:pt x="2014" y="6350"/>
                    </a:cubicBezTo>
                    <a:cubicBezTo>
                      <a:pt x="1401" y="6440"/>
                      <a:pt x="1401" y="6440"/>
                      <a:pt x="1401" y="6440"/>
                    </a:cubicBezTo>
                    <a:cubicBezTo>
                      <a:pt x="1969" y="5123"/>
                      <a:pt x="1969" y="5123"/>
                      <a:pt x="1969" y="5123"/>
                    </a:cubicBezTo>
                    <a:cubicBezTo>
                      <a:pt x="1765" y="5326"/>
                      <a:pt x="1151" y="5458"/>
                      <a:pt x="1135" y="5467"/>
                    </a:cubicBezTo>
                    <a:cubicBezTo>
                      <a:pt x="1119" y="5475"/>
                      <a:pt x="897" y="5516"/>
                      <a:pt x="460" y="5721"/>
                    </a:cubicBezTo>
                    <a:cubicBezTo>
                      <a:pt x="22" y="5927"/>
                      <a:pt x="0" y="6374"/>
                      <a:pt x="0" y="6374"/>
                    </a:cubicBezTo>
                    <a:cubicBezTo>
                      <a:pt x="0" y="7098"/>
                      <a:pt x="0" y="7098"/>
                      <a:pt x="0" y="7098"/>
                    </a:cubicBezTo>
                    <a:cubicBezTo>
                      <a:pt x="746" y="7953"/>
                      <a:pt x="3177" y="8050"/>
                      <a:pt x="3177" y="8050"/>
                    </a:cubicBez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7" y="8050"/>
                    </a:lnTo>
                    <a:lnTo>
                      <a:pt x="3179" y="8050"/>
                    </a:lnTo>
                    <a:cubicBezTo>
                      <a:pt x="3193" y="8050"/>
                      <a:pt x="3404" y="8041"/>
                      <a:pt x="3714" y="8008"/>
                    </a:cubicBezTo>
                    <a:cubicBezTo>
                      <a:pt x="3795" y="7554"/>
                      <a:pt x="4022" y="7089"/>
                      <a:pt x="4588" y="6945"/>
                    </a:cubicBezTo>
                    <a:cubicBezTo>
                      <a:pt x="5170" y="6797"/>
                      <a:pt x="5777" y="6509"/>
                      <a:pt x="6221" y="6270"/>
                    </a:cubicBezTo>
                    <a:close/>
                    <a:moveTo>
                      <a:pt x="3179" y="8048"/>
                    </a:moveTo>
                    <a:lnTo>
                      <a:pt x="3179" y="8048"/>
                    </a:lnTo>
                    <a:cubicBezTo>
                      <a:pt x="3177" y="8050"/>
                      <a:pt x="3177" y="8050"/>
                      <a:pt x="3177" y="8050"/>
                    </a:cubicBezTo>
                    <a:lnTo>
                      <a:pt x="3177" y="8050"/>
                    </a:lnTo>
                    <a:cubicBezTo>
                      <a:pt x="3181" y="8040"/>
                      <a:pt x="3181" y="8040"/>
                      <a:pt x="3181" y="8040"/>
                    </a:cubicBezTo>
                    <a:lnTo>
                      <a:pt x="3179" y="804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" name="Freeform 4"/>
              <p:cNvSpPr>
                <a:spLocks noChangeArrowheads="1"/>
              </p:cNvSpPr>
              <p:nvPr/>
            </p:nvSpPr>
            <p:spPr bwMode="auto">
              <a:xfrm>
                <a:off x="8887541" y="2938459"/>
                <a:ext cx="1144579" cy="1054107"/>
              </a:xfrm>
              <a:custGeom>
                <a:avLst/>
                <a:gdLst>
                  <a:gd name="T0" fmla="*/ 2717 w 3178"/>
                  <a:gd name="T1" fmla="*/ 598 h 2928"/>
                  <a:gd name="T2" fmla="*/ 2717 w 3178"/>
                  <a:gd name="T3" fmla="*/ 598 h 2928"/>
                  <a:gd name="T4" fmla="*/ 2041 w 3178"/>
                  <a:gd name="T5" fmla="*/ 344 h 2928"/>
                  <a:gd name="T6" fmla="*/ 1208 w 3178"/>
                  <a:gd name="T7" fmla="*/ 0 h 2928"/>
                  <a:gd name="T8" fmla="*/ 1776 w 3178"/>
                  <a:gd name="T9" fmla="*/ 1317 h 2928"/>
                  <a:gd name="T10" fmla="*/ 1163 w 3178"/>
                  <a:gd name="T11" fmla="*/ 1226 h 2928"/>
                  <a:gd name="T12" fmla="*/ 0 w 3178"/>
                  <a:gd name="T13" fmla="*/ 2927 h 2928"/>
                  <a:gd name="T14" fmla="*/ 0 w 3178"/>
                  <a:gd name="T15" fmla="*/ 2927 h 2928"/>
                  <a:gd name="T16" fmla="*/ 3177 w 3178"/>
                  <a:gd name="T17" fmla="*/ 1975 h 2928"/>
                  <a:gd name="T18" fmla="*/ 3177 w 3178"/>
                  <a:gd name="T19" fmla="*/ 1251 h 2928"/>
                  <a:gd name="T20" fmla="*/ 2717 w 3178"/>
                  <a:gd name="T21" fmla="*/ 598 h 2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78" h="2928">
                    <a:moveTo>
                      <a:pt x="2717" y="598"/>
                    </a:moveTo>
                    <a:lnTo>
                      <a:pt x="2717" y="598"/>
                    </a:lnTo>
                    <a:cubicBezTo>
                      <a:pt x="2280" y="393"/>
                      <a:pt x="2058" y="352"/>
                      <a:pt x="2041" y="344"/>
                    </a:cubicBezTo>
                    <a:cubicBezTo>
                      <a:pt x="2026" y="335"/>
                      <a:pt x="1412" y="203"/>
                      <a:pt x="1208" y="0"/>
                    </a:cubicBezTo>
                    <a:cubicBezTo>
                      <a:pt x="1776" y="1317"/>
                      <a:pt x="1776" y="1317"/>
                      <a:pt x="1776" y="1317"/>
                    </a:cubicBezTo>
                    <a:cubicBezTo>
                      <a:pt x="1163" y="1226"/>
                      <a:pt x="1163" y="1226"/>
                      <a:pt x="1163" y="1226"/>
                    </a:cubicBezTo>
                    <a:cubicBezTo>
                      <a:pt x="0" y="2927"/>
                      <a:pt x="0" y="2927"/>
                      <a:pt x="0" y="2927"/>
                    </a:cubicBezTo>
                    <a:lnTo>
                      <a:pt x="0" y="2927"/>
                    </a:lnTo>
                    <a:cubicBezTo>
                      <a:pt x="0" y="2927"/>
                      <a:pt x="2431" y="2830"/>
                      <a:pt x="3177" y="1975"/>
                    </a:cubicBezTo>
                    <a:cubicBezTo>
                      <a:pt x="3177" y="1251"/>
                      <a:pt x="3177" y="1251"/>
                      <a:pt x="3177" y="1251"/>
                    </a:cubicBezTo>
                    <a:cubicBezTo>
                      <a:pt x="3177" y="1251"/>
                      <a:pt x="3155" y="804"/>
                      <a:pt x="2717" y="59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" name="Freeform 5"/>
              <p:cNvSpPr>
                <a:spLocks noChangeArrowheads="1"/>
              </p:cNvSpPr>
              <p:nvPr/>
            </p:nvSpPr>
            <p:spPr bwMode="auto">
              <a:xfrm>
                <a:off x="6762750" y="3990975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" name="Freeform 6"/>
              <p:cNvSpPr>
                <a:spLocks noChangeArrowheads="1"/>
              </p:cNvSpPr>
              <p:nvPr/>
            </p:nvSpPr>
            <p:spPr bwMode="auto">
              <a:xfrm>
                <a:off x="7755659" y="1093794"/>
                <a:ext cx="1963733" cy="2898772"/>
              </a:xfrm>
              <a:custGeom>
                <a:avLst/>
                <a:gdLst>
                  <a:gd name="T0" fmla="*/ 3315 w 5453"/>
                  <a:gd name="T1" fmla="*/ 7460 h 8051"/>
                  <a:gd name="T2" fmla="*/ 3977 w 5453"/>
                  <a:gd name="T3" fmla="*/ 4647 h 8051"/>
                  <a:gd name="T4" fmla="*/ 4842 w 5453"/>
                  <a:gd name="T5" fmla="*/ 2441 h 8051"/>
                  <a:gd name="T6" fmla="*/ 2503 w 5453"/>
                  <a:gd name="T7" fmla="*/ 520 h 8051"/>
                  <a:gd name="T8" fmla="*/ 796 w 5453"/>
                  <a:gd name="T9" fmla="*/ 4189 h 8051"/>
                  <a:gd name="T10" fmla="*/ 2250 w 5453"/>
                  <a:gd name="T11" fmla="*/ 5159 h 8051"/>
                  <a:gd name="T12" fmla="*/ 1987 w 5453"/>
                  <a:gd name="T13" fmla="*/ 6356 h 8051"/>
                  <a:gd name="T14" fmla="*/ 1981 w 5453"/>
                  <a:gd name="T15" fmla="*/ 6350 h 8051"/>
                  <a:gd name="T16" fmla="*/ 1899 w 5453"/>
                  <a:gd name="T17" fmla="*/ 5121 h 8051"/>
                  <a:gd name="T18" fmla="*/ 1868 w 5453"/>
                  <a:gd name="T19" fmla="*/ 5148 h 8051"/>
                  <a:gd name="T20" fmla="*/ 1841 w 5453"/>
                  <a:gd name="T21" fmla="*/ 5169 h 8051"/>
                  <a:gd name="T22" fmla="*/ 1813 w 5453"/>
                  <a:gd name="T23" fmla="*/ 5189 h 8051"/>
                  <a:gd name="T24" fmla="*/ 1782 w 5453"/>
                  <a:gd name="T25" fmla="*/ 5208 h 8051"/>
                  <a:gd name="T26" fmla="*/ 1750 w 5453"/>
                  <a:gd name="T27" fmla="*/ 5227 h 8051"/>
                  <a:gd name="T28" fmla="*/ 1706 w 5453"/>
                  <a:gd name="T29" fmla="*/ 5251 h 8051"/>
                  <a:gd name="T30" fmla="*/ 1670 w 5453"/>
                  <a:gd name="T31" fmla="*/ 5268 h 8051"/>
                  <a:gd name="T32" fmla="*/ 1635 w 5453"/>
                  <a:gd name="T33" fmla="*/ 5286 h 8051"/>
                  <a:gd name="T34" fmla="*/ 1598 w 5453"/>
                  <a:gd name="T35" fmla="*/ 5301 h 8051"/>
                  <a:gd name="T36" fmla="*/ 1561 w 5453"/>
                  <a:gd name="T37" fmla="*/ 5317 h 8051"/>
                  <a:gd name="T38" fmla="*/ 1515 w 5453"/>
                  <a:gd name="T39" fmla="*/ 5336 h 8051"/>
                  <a:gd name="T40" fmla="*/ 1476 w 5453"/>
                  <a:gd name="T41" fmla="*/ 5350 h 8051"/>
                  <a:gd name="T42" fmla="*/ 1440 w 5453"/>
                  <a:gd name="T43" fmla="*/ 5363 h 8051"/>
                  <a:gd name="T44" fmla="*/ 1403 w 5453"/>
                  <a:gd name="T45" fmla="*/ 5376 h 8051"/>
                  <a:gd name="T46" fmla="*/ 1104 w 5453"/>
                  <a:gd name="T47" fmla="*/ 5467 h 8051"/>
                  <a:gd name="T48" fmla="*/ 304 w 5453"/>
                  <a:gd name="T49" fmla="*/ 5793 h 8051"/>
                  <a:gd name="T50" fmla="*/ 271 w 5453"/>
                  <a:gd name="T51" fmla="*/ 5818 h 8051"/>
                  <a:gd name="T52" fmla="*/ 238 w 5453"/>
                  <a:gd name="T53" fmla="*/ 5845 h 8051"/>
                  <a:gd name="T54" fmla="*/ 207 w 5453"/>
                  <a:gd name="T55" fmla="*/ 5874 h 8051"/>
                  <a:gd name="T56" fmla="*/ 179 w 5453"/>
                  <a:gd name="T57" fmla="*/ 5903 h 8051"/>
                  <a:gd name="T58" fmla="*/ 93 w 5453"/>
                  <a:gd name="T59" fmla="*/ 6015 h 8051"/>
                  <a:gd name="T60" fmla="*/ 76 w 5453"/>
                  <a:gd name="T61" fmla="*/ 6042 h 8051"/>
                  <a:gd name="T62" fmla="*/ 60 w 5453"/>
                  <a:gd name="T63" fmla="*/ 6072 h 8051"/>
                  <a:gd name="T64" fmla="*/ 44 w 5453"/>
                  <a:gd name="T65" fmla="*/ 6101 h 8051"/>
                  <a:gd name="T66" fmla="*/ 31 w 5453"/>
                  <a:gd name="T67" fmla="*/ 6131 h 8051"/>
                  <a:gd name="T68" fmla="*/ 20 w 5453"/>
                  <a:gd name="T69" fmla="*/ 6159 h 8051"/>
                  <a:gd name="T70" fmla="*/ 0 w 5453"/>
                  <a:gd name="T71" fmla="*/ 6214 h 8051"/>
                  <a:gd name="T72" fmla="*/ 89 w 5453"/>
                  <a:gd name="T73" fmla="*/ 6264 h 8051"/>
                  <a:gd name="T74" fmla="*/ 102 w 5453"/>
                  <a:gd name="T75" fmla="*/ 6270 h 8051"/>
                  <a:gd name="T76" fmla="*/ 2609 w 5453"/>
                  <a:gd name="T77" fmla="*/ 8007 h 8051"/>
                  <a:gd name="T78" fmla="*/ 3146 w 5453"/>
                  <a:gd name="T79" fmla="*/ 8050 h 8051"/>
                  <a:gd name="T80" fmla="*/ 3142 w 5453"/>
                  <a:gd name="T81" fmla="*/ 8040 h 8051"/>
                  <a:gd name="T82" fmla="*/ 3146 w 5453"/>
                  <a:gd name="T83" fmla="*/ 8050 h 8051"/>
                  <a:gd name="T84" fmla="*/ 3315 w 5453"/>
                  <a:gd name="T85" fmla="*/ 7460 h 8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453" h="8051">
                    <a:moveTo>
                      <a:pt x="3315" y="7460"/>
                    </a:moveTo>
                    <a:lnTo>
                      <a:pt x="3315" y="7460"/>
                    </a:lnTo>
                    <a:cubicBezTo>
                      <a:pt x="3977" y="5159"/>
                      <a:pt x="3977" y="5159"/>
                      <a:pt x="3977" y="5159"/>
                    </a:cubicBezTo>
                    <a:cubicBezTo>
                      <a:pt x="3977" y="4647"/>
                      <a:pt x="3977" y="4647"/>
                      <a:pt x="3977" y="4647"/>
                    </a:cubicBezTo>
                    <a:cubicBezTo>
                      <a:pt x="5117" y="4656"/>
                      <a:pt x="5452" y="4169"/>
                      <a:pt x="5452" y="4169"/>
                    </a:cubicBezTo>
                    <a:cubicBezTo>
                      <a:pt x="5452" y="4169"/>
                      <a:pt x="4802" y="4158"/>
                      <a:pt x="4842" y="2441"/>
                    </a:cubicBezTo>
                    <a:cubicBezTo>
                      <a:pt x="4882" y="723"/>
                      <a:pt x="4090" y="439"/>
                      <a:pt x="3794" y="327"/>
                    </a:cubicBezTo>
                    <a:cubicBezTo>
                      <a:pt x="2936" y="0"/>
                      <a:pt x="2503" y="520"/>
                      <a:pt x="2503" y="520"/>
                    </a:cubicBezTo>
                    <a:cubicBezTo>
                      <a:pt x="1507" y="427"/>
                      <a:pt x="1232" y="1516"/>
                      <a:pt x="1354" y="2756"/>
                    </a:cubicBezTo>
                    <a:cubicBezTo>
                      <a:pt x="1476" y="3996"/>
                      <a:pt x="796" y="4189"/>
                      <a:pt x="796" y="4189"/>
                    </a:cubicBezTo>
                    <a:cubicBezTo>
                      <a:pt x="1264" y="4667"/>
                      <a:pt x="2250" y="4636"/>
                      <a:pt x="2250" y="4636"/>
                    </a:cubicBezTo>
                    <a:cubicBezTo>
                      <a:pt x="2250" y="5159"/>
                      <a:pt x="2250" y="5159"/>
                      <a:pt x="2250" y="5159"/>
                    </a:cubicBezTo>
                    <a:cubicBezTo>
                      <a:pt x="2957" y="7441"/>
                      <a:pt x="2957" y="7441"/>
                      <a:pt x="2957" y="7441"/>
                    </a:cubicBezTo>
                    <a:cubicBezTo>
                      <a:pt x="1987" y="6356"/>
                      <a:pt x="1987" y="6356"/>
                      <a:pt x="1987" y="6356"/>
                    </a:cubicBezTo>
                    <a:cubicBezTo>
                      <a:pt x="1983" y="6350"/>
                      <a:pt x="1983" y="6350"/>
                      <a:pt x="1983" y="6350"/>
                    </a:cubicBezTo>
                    <a:cubicBezTo>
                      <a:pt x="1981" y="6350"/>
                      <a:pt x="1981" y="6350"/>
                      <a:pt x="1981" y="6350"/>
                    </a:cubicBezTo>
                    <a:cubicBezTo>
                      <a:pt x="1369" y="6440"/>
                      <a:pt x="1369" y="6440"/>
                      <a:pt x="1369" y="6440"/>
                    </a:cubicBezTo>
                    <a:cubicBezTo>
                      <a:pt x="1899" y="5121"/>
                      <a:pt x="1899" y="5121"/>
                      <a:pt x="1899" y="5121"/>
                    </a:cubicBezTo>
                    <a:cubicBezTo>
                      <a:pt x="1892" y="5128"/>
                      <a:pt x="1883" y="5135"/>
                      <a:pt x="1876" y="5142"/>
                    </a:cubicBezTo>
                    <a:cubicBezTo>
                      <a:pt x="1874" y="5145"/>
                      <a:pt x="1870" y="5147"/>
                      <a:pt x="1868" y="5148"/>
                    </a:cubicBezTo>
                    <a:cubicBezTo>
                      <a:pt x="1862" y="5153"/>
                      <a:pt x="1856" y="5158"/>
                      <a:pt x="1850" y="5162"/>
                    </a:cubicBezTo>
                    <a:cubicBezTo>
                      <a:pt x="1847" y="5165"/>
                      <a:pt x="1843" y="5167"/>
                      <a:pt x="1841" y="5169"/>
                    </a:cubicBezTo>
                    <a:cubicBezTo>
                      <a:pt x="1835" y="5174"/>
                      <a:pt x="1829" y="5178"/>
                      <a:pt x="1823" y="5182"/>
                    </a:cubicBezTo>
                    <a:cubicBezTo>
                      <a:pt x="1820" y="5185"/>
                      <a:pt x="1816" y="5187"/>
                      <a:pt x="1813" y="5189"/>
                    </a:cubicBezTo>
                    <a:cubicBezTo>
                      <a:pt x="1806" y="5194"/>
                      <a:pt x="1799" y="5199"/>
                      <a:pt x="1793" y="5202"/>
                    </a:cubicBezTo>
                    <a:cubicBezTo>
                      <a:pt x="1789" y="5205"/>
                      <a:pt x="1786" y="5207"/>
                      <a:pt x="1782" y="5208"/>
                    </a:cubicBezTo>
                    <a:cubicBezTo>
                      <a:pt x="1773" y="5214"/>
                      <a:pt x="1763" y="5220"/>
                      <a:pt x="1754" y="5226"/>
                    </a:cubicBezTo>
                    <a:cubicBezTo>
                      <a:pt x="1752" y="5226"/>
                      <a:pt x="1751" y="5227"/>
                      <a:pt x="1750" y="5227"/>
                    </a:cubicBezTo>
                    <a:cubicBezTo>
                      <a:pt x="1740" y="5233"/>
                      <a:pt x="1729" y="5239"/>
                      <a:pt x="1718" y="5245"/>
                    </a:cubicBezTo>
                    <a:cubicBezTo>
                      <a:pt x="1714" y="5247"/>
                      <a:pt x="1710" y="5250"/>
                      <a:pt x="1706" y="5251"/>
                    </a:cubicBezTo>
                    <a:cubicBezTo>
                      <a:pt x="1699" y="5254"/>
                      <a:pt x="1691" y="5259"/>
                      <a:pt x="1683" y="5262"/>
                    </a:cubicBezTo>
                    <a:cubicBezTo>
                      <a:pt x="1679" y="5265"/>
                      <a:pt x="1675" y="5267"/>
                      <a:pt x="1670" y="5268"/>
                    </a:cubicBezTo>
                    <a:cubicBezTo>
                      <a:pt x="1663" y="5272"/>
                      <a:pt x="1655" y="5277"/>
                      <a:pt x="1648" y="5279"/>
                    </a:cubicBezTo>
                    <a:cubicBezTo>
                      <a:pt x="1643" y="5281"/>
                      <a:pt x="1638" y="5284"/>
                      <a:pt x="1635" y="5286"/>
                    </a:cubicBezTo>
                    <a:cubicBezTo>
                      <a:pt x="1626" y="5290"/>
                      <a:pt x="1618" y="5293"/>
                      <a:pt x="1610" y="5297"/>
                    </a:cubicBezTo>
                    <a:cubicBezTo>
                      <a:pt x="1606" y="5298"/>
                      <a:pt x="1602" y="5300"/>
                      <a:pt x="1598" y="5301"/>
                    </a:cubicBezTo>
                    <a:cubicBezTo>
                      <a:pt x="1586" y="5306"/>
                      <a:pt x="1576" y="5312"/>
                      <a:pt x="1564" y="5317"/>
                    </a:cubicBezTo>
                    <a:cubicBezTo>
                      <a:pt x="1563" y="5317"/>
                      <a:pt x="1563" y="5317"/>
                      <a:pt x="1561" y="5317"/>
                    </a:cubicBezTo>
                    <a:cubicBezTo>
                      <a:pt x="1550" y="5321"/>
                      <a:pt x="1537" y="5327"/>
                      <a:pt x="1525" y="5332"/>
                    </a:cubicBezTo>
                    <a:cubicBezTo>
                      <a:pt x="1521" y="5333"/>
                      <a:pt x="1519" y="5334"/>
                      <a:pt x="1515" y="5336"/>
                    </a:cubicBezTo>
                    <a:cubicBezTo>
                      <a:pt x="1506" y="5339"/>
                      <a:pt x="1497" y="5343"/>
                      <a:pt x="1487" y="5346"/>
                    </a:cubicBezTo>
                    <a:cubicBezTo>
                      <a:pt x="1484" y="5347"/>
                      <a:pt x="1480" y="5349"/>
                      <a:pt x="1476" y="5350"/>
                    </a:cubicBezTo>
                    <a:cubicBezTo>
                      <a:pt x="1467" y="5353"/>
                      <a:pt x="1459" y="5357"/>
                      <a:pt x="1449" y="5359"/>
                    </a:cubicBezTo>
                    <a:cubicBezTo>
                      <a:pt x="1447" y="5360"/>
                      <a:pt x="1443" y="5362"/>
                      <a:pt x="1440" y="5363"/>
                    </a:cubicBezTo>
                    <a:cubicBezTo>
                      <a:pt x="1429" y="5366"/>
                      <a:pt x="1420" y="5370"/>
                      <a:pt x="1410" y="5373"/>
                    </a:cubicBezTo>
                    <a:cubicBezTo>
                      <a:pt x="1408" y="5373"/>
                      <a:pt x="1406" y="5375"/>
                      <a:pt x="1403" y="5376"/>
                    </a:cubicBezTo>
                    <a:cubicBezTo>
                      <a:pt x="1379" y="5384"/>
                      <a:pt x="1355" y="5392"/>
                      <a:pt x="1333" y="5399"/>
                    </a:cubicBezTo>
                    <a:cubicBezTo>
                      <a:pt x="1206" y="5439"/>
                      <a:pt x="1110" y="5463"/>
                      <a:pt x="1104" y="5467"/>
                    </a:cubicBezTo>
                    <a:cubicBezTo>
                      <a:pt x="1088" y="5475"/>
                      <a:pt x="865" y="5516"/>
                      <a:pt x="428" y="5721"/>
                    </a:cubicBezTo>
                    <a:cubicBezTo>
                      <a:pt x="382" y="5743"/>
                      <a:pt x="342" y="5767"/>
                      <a:pt x="304" y="5793"/>
                    </a:cubicBezTo>
                    <a:cubicBezTo>
                      <a:pt x="303" y="5795"/>
                      <a:pt x="303" y="5795"/>
                      <a:pt x="302" y="5796"/>
                    </a:cubicBezTo>
                    <a:cubicBezTo>
                      <a:pt x="291" y="5803"/>
                      <a:pt x="280" y="5810"/>
                      <a:pt x="271" y="5818"/>
                    </a:cubicBezTo>
                    <a:cubicBezTo>
                      <a:pt x="270" y="5819"/>
                      <a:pt x="267" y="5822"/>
                      <a:pt x="265" y="5823"/>
                    </a:cubicBezTo>
                    <a:cubicBezTo>
                      <a:pt x="256" y="5830"/>
                      <a:pt x="247" y="5837"/>
                      <a:pt x="238" y="5845"/>
                    </a:cubicBezTo>
                    <a:cubicBezTo>
                      <a:pt x="237" y="5846"/>
                      <a:pt x="234" y="5849"/>
                      <a:pt x="232" y="5850"/>
                    </a:cubicBezTo>
                    <a:cubicBezTo>
                      <a:pt x="224" y="5858"/>
                      <a:pt x="215" y="5865"/>
                      <a:pt x="207" y="5874"/>
                    </a:cubicBezTo>
                    <a:cubicBezTo>
                      <a:pt x="205" y="5876"/>
                      <a:pt x="204" y="5877"/>
                      <a:pt x="201" y="5879"/>
                    </a:cubicBezTo>
                    <a:cubicBezTo>
                      <a:pt x="194" y="5887"/>
                      <a:pt x="186" y="5895"/>
                      <a:pt x="179" y="5903"/>
                    </a:cubicBezTo>
                    <a:cubicBezTo>
                      <a:pt x="178" y="5904"/>
                      <a:pt x="177" y="5905"/>
                      <a:pt x="175" y="5907"/>
                    </a:cubicBezTo>
                    <a:cubicBezTo>
                      <a:pt x="144" y="5942"/>
                      <a:pt x="116" y="5979"/>
                      <a:pt x="93" y="6015"/>
                    </a:cubicBezTo>
                    <a:cubicBezTo>
                      <a:pt x="92" y="6017"/>
                      <a:pt x="89" y="6020"/>
                      <a:pt x="88" y="6022"/>
                    </a:cubicBezTo>
                    <a:cubicBezTo>
                      <a:pt x="83" y="6029"/>
                      <a:pt x="80" y="6035"/>
                      <a:pt x="76" y="6042"/>
                    </a:cubicBezTo>
                    <a:cubicBezTo>
                      <a:pt x="74" y="6046"/>
                      <a:pt x="72" y="6050"/>
                      <a:pt x="69" y="6055"/>
                    </a:cubicBezTo>
                    <a:cubicBezTo>
                      <a:pt x="66" y="6060"/>
                      <a:pt x="63" y="6066"/>
                      <a:pt x="60" y="6072"/>
                    </a:cubicBezTo>
                    <a:cubicBezTo>
                      <a:pt x="57" y="6076"/>
                      <a:pt x="54" y="6082"/>
                      <a:pt x="51" y="6087"/>
                    </a:cubicBezTo>
                    <a:cubicBezTo>
                      <a:pt x="49" y="6092"/>
                      <a:pt x="47" y="6097"/>
                      <a:pt x="44" y="6101"/>
                    </a:cubicBezTo>
                    <a:cubicBezTo>
                      <a:pt x="42" y="6107"/>
                      <a:pt x="39" y="6113"/>
                      <a:pt x="36" y="6120"/>
                    </a:cubicBezTo>
                    <a:cubicBezTo>
                      <a:pt x="35" y="6124"/>
                      <a:pt x="33" y="6127"/>
                      <a:pt x="31" y="6131"/>
                    </a:cubicBezTo>
                    <a:cubicBezTo>
                      <a:pt x="28" y="6138"/>
                      <a:pt x="24" y="6146"/>
                      <a:pt x="22" y="6153"/>
                    </a:cubicBezTo>
                    <a:cubicBezTo>
                      <a:pt x="21" y="6156"/>
                      <a:pt x="21" y="6157"/>
                      <a:pt x="20" y="6159"/>
                    </a:cubicBezTo>
                    <a:cubicBezTo>
                      <a:pt x="11" y="6179"/>
                      <a:pt x="6" y="6197"/>
                      <a:pt x="0" y="6214"/>
                    </a:cubicBezTo>
                    <a:lnTo>
                      <a:pt x="0" y="6214"/>
                    </a:lnTo>
                    <a:cubicBezTo>
                      <a:pt x="0" y="6216"/>
                      <a:pt x="0" y="6216"/>
                      <a:pt x="0" y="6217"/>
                    </a:cubicBezTo>
                    <a:cubicBezTo>
                      <a:pt x="89" y="6264"/>
                      <a:pt x="89" y="6264"/>
                      <a:pt x="89" y="6264"/>
                    </a:cubicBezTo>
                    <a:lnTo>
                      <a:pt x="89" y="6264"/>
                    </a:lnTo>
                    <a:cubicBezTo>
                      <a:pt x="94" y="6266"/>
                      <a:pt x="97" y="6269"/>
                      <a:pt x="102" y="6270"/>
                    </a:cubicBezTo>
                    <a:cubicBezTo>
                      <a:pt x="546" y="6509"/>
                      <a:pt x="1152" y="6797"/>
                      <a:pt x="1735" y="6945"/>
                    </a:cubicBezTo>
                    <a:cubicBezTo>
                      <a:pt x="2301" y="7089"/>
                      <a:pt x="2527" y="7554"/>
                      <a:pt x="2609" y="8007"/>
                    </a:cubicBezTo>
                    <a:cubicBezTo>
                      <a:pt x="2919" y="8041"/>
                      <a:pt x="3130" y="8050"/>
                      <a:pt x="3144" y="8050"/>
                    </a:cubicBezTo>
                    <a:cubicBezTo>
                      <a:pt x="3144" y="8050"/>
                      <a:pt x="3144" y="8050"/>
                      <a:pt x="3146" y="8050"/>
                    </a:cubicBezTo>
                    <a:cubicBezTo>
                      <a:pt x="3143" y="8048"/>
                      <a:pt x="3143" y="8048"/>
                      <a:pt x="3143" y="8048"/>
                    </a:cubicBezTo>
                    <a:cubicBezTo>
                      <a:pt x="3142" y="8040"/>
                      <a:pt x="3142" y="8040"/>
                      <a:pt x="3142" y="8040"/>
                    </a:cubicBezTo>
                    <a:cubicBezTo>
                      <a:pt x="3146" y="8050"/>
                      <a:pt x="3146" y="8050"/>
                      <a:pt x="3146" y="8050"/>
                    </a:cubicBezTo>
                    <a:lnTo>
                      <a:pt x="3146" y="8050"/>
                    </a:lnTo>
                    <a:cubicBezTo>
                      <a:pt x="4309" y="6350"/>
                      <a:pt x="4309" y="6350"/>
                      <a:pt x="4309" y="6350"/>
                    </a:cubicBezTo>
                    <a:lnTo>
                      <a:pt x="3315" y="746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" name="Freeform 7"/>
              <p:cNvSpPr>
                <a:spLocks noChangeArrowheads="1"/>
              </p:cNvSpPr>
              <p:nvPr/>
            </p:nvSpPr>
            <p:spPr bwMode="auto">
              <a:xfrm>
                <a:off x="6762750" y="3990975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4" name="Freeform 8"/>
              <p:cNvSpPr>
                <a:spLocks noChangeArrowheads="1"/>
              </p:cNvSpPr>
              <p:nvPr/>
            </p:nvSpPr>
            <p:spPr bwMode="auto">
              <a:xfrm>
                <a:off x="5201377" y="6953250"/>
                <a:ext cx="3930650" cy="604838"/>
              </a:xfrm>
              <a:custGeom>
                <a:avLst/>
                <a:gdLst>
                  <a:gd name="T0" fmla="*/ 10079 w 10920"/>
                  <a:gd name="T1" fmla="*/ 0 h 1681"/>
                  <a:gd name="T2" fmla="*/ 10079 w 10920"/>
                  <a:gd name="T3" fmla="*/ 0 h 1681"/>
                  <a:gd name="T4" fmla="*/ 839 w 10920"/>
                  <a:gd name="T5" fmla="*/ 0 h 1681"/>
                  <a:gd name="T6" fmla="*/ 0 w 10920"/>
                  <a:gd name="T7" fmla="*/ 840 h 1681"/>
                  <a:gd name="T8" fmla="*/ 839 w 10920"/>
                  <a:gd name="T9" fmla="*/ 1680 h 1681"/>
                  <a:gd name="T10" fmla="*/ 10079 w 10920"/>
                  <a:gd name="T11" fmla="*/ 1680 h 1681"/>
                  <a:gd name="T12" fmla="*/ 10919 w 10920"/>
                  <a:gd name="T13" fmla="*/ 840 h 1681"/>
                  <a:gd name="T14" fmla="*/ 10079 w 10920"/>
                  <a:gd name="T15" fmla="*/ 0 h 1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20" h="1681">
                    <a:moveTo>
                      <a:pt x="10079" y="0"/>
                    </a:moveTo>
                    <a:lnTo>
                      <a:pt x="10079" y="0"/>
                    </a:lnTo>
                    <a:cubicBezTo>
                      <a:pt x="839" y="0"/>
                      <a:pt x="839" y="0"/>
                      <a:pt x="839" y="0"/>
                    </a:cubicBezTo>
                    <a:cubicBezTo>
                      <a:pt x="375" y="0"/>
                      <a:pt x="0" y="376"/>
                      <a:pt x="0" y="840"/>
                    </a:cubicBezTo>
                    <a:cubicBezTo>
                      <a:pt x="0" y="1305"/>
                      <a:pt x="375" y="1680"/>
                      <a:pt x="839" y="1680"/>
                    </a:cubicBezTo>
                    <a:cubicBezTo>
                      <a:pt x="10079" y="1680"/>
                      <a:pt x="10079" y="1680"/>
                      <a:pt x="10079" y="1680"/>
                    </a:cubicBezTo>
                    <a:cubicBezTo>
                      <a:pt x="10544" y="1680"/>
                      <a:pt x="10919" y="1305"/>
                      <a:pt x="10919" y="840"/>
                    </a:cubicBezTo>
                    <a:cubicBezTo>
                      <a:pt x="10919" y="376"/>
                      <a:pt x="10544" y="0"/>
                      <a:pt x="1007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5" name="Freeform 9"/>
              <p:cNvSpPr>
                <a:spLocks noChangeArrowheads="1"/>
              </p:cNvSpPr>
              <p:nvPr/>
            </p:nvSpPr>
            <p:spPr bwMode="auto">
              <a:xfrm>
                <a:off x="2932837" y="-1588"/>
                <a:ext cx="8466137" cy="6351592"/>
              </a:xfrm>
              <a:custGeom>
                <a:avLst/>
                <a:gdLst>
                  <a:gd name="T0" fmla="*/ 21943 w 23519"/>
                  <a:gd name="T1" fmla="*/ 0 h 17642"/>
                  <a:gd name="T2" fmla="*/ 21943 w 23519"/>
                  <a:gd name="T3" fmla="*/ 0 h 17642"/>
                  <a:gd name="T4" fmla="*/ 1575 w 23519"/>
                  <a:gd name="T5" fmla="*/ 0 h 17642"/>
                  <a:gd name="T6" fmla="*/ 0 w 23519"/>
                  <a:gd name="T7" fmla="*/ 1575 h 17642"/>
                  <a:gd name="T8" fmla="*/ 0 w 23519"/>
                  <a:gd name="T9" fmla="*/ 16065 h 17642"/>
                  <a:gd name="T10" fmla="*/ 1575 w 23519"/>
                  <a:gd name="T11" fmla="*/ 17641 h 17642"/>
                  <a:gd name="T12" fmla="*/ 21943 w 23519"/>
                  <a:gd name="T13" fmla="*/ 17641 h 17642"/>
                  <a:gd name="T14" fmla="*/ 23518 w 23519"/>
                  <a:gd name="T15" fmla="*/ 16065 h 17642"/>
                  <a:gd name="T16" fmla="*/ 23518 w 23519"/>
                  <a:gd name="T17" fmla="*/ 1575 h 17642"/>
                  <a:gd name="T18" fmla="*/ 21943 w 23519"/>
                  <a:gd name="T19" fmla="*/ 0 h 17642"/>
                  <a:gd name="T20" fmla="*/ 21839 w 23519"/>
                  <a:gd name="T21" fmla="*/ 14280 h 17642"/>
                  <a:gd name="T22" fmla="*/ 21839 w 23519"/>
                  <a:gd name="T23" fmla="*/ 14280 h 17642"/>
                  <a:gd name="T24" fmla="*/ 1681 w 23519"/>
                  <a:gd name="T25" fmla="*/ 14280 h 17642"/>
                  <a:gd name="T26" fmla="*/ 1681 w 23519"/>
                  <a:gd name="T27" fmla="*/ 1681 h 17642"/>
                  <a:gd name="T28" fmla="*/ 21839 w 23519"/>
                  <a:gd name="T29" fmla="*/ 1681 h 17642"/>
                  <a:gd name="T30" fmla="*/ 21839 w 23519"/>
                  <a:gd name="T31" fmla="*/ 14280 h 1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519" h="17642">
                    <a:moveTo>
                      <a:pt x="21943" y="0"/>
                    </a:moveTo>
                    <a:lnTo>
                      <a:pt x="21943" y="0"/>
                    </a:lnTo>
                    <a:cubicBezTo>
                      <a:pt x="1575" y="0"/>
                      <a:pt x="1575" y="0"/>
                      <a:pt x="1575" y="0"/>
                    </a:cubicBezTo>
                    <a:cubicBezTo>
                      <a:pt x="704" y="0"/>
                      <a:pt x="0" y="705"/>
                      <a:pt x="0" y="1575"/>
                    </a:cubicBezTo>
                    <a:cubicBezTo>
                      <a:pt x="0" y="16065"/>
                      <a:pt x="0" y="16065"/>
                      <a:pt x="0" y="16065"/>
                    </a:cubicBezTo>
                    <a:cubicBezTo>
                      <a:pt x="0" y="16935"/>
                      <a:pt x="704" y="17641"/>
                      <a:pt x="1575" y="17641"/>
                    </a:cubicBezTo>
                    <a:cubicBezTo>
                      <a:pt x="21943" y="17641"/>
                      <a:pt x="21943" y="17641"/>
                      <a:pt x="21943" y="17641"/>
                    </a:cubicBezTo>
                    <a:cubicBezTo>
                      <a:pt x="22814" y="17641"/>
                      <a:pt x="23518" y="16935"/>
                      <a:pt x="23518" y="16065"/>
                    </a:cubicBezTo>
                    <a:cubicBezTo>
                      <a:pt x="23518" y="1575"/>
                      <a:pt x="23518" y="1575"/>
                      <a:pt x="23518" y="1575"/>
                    </a:cubicBezTo>
                    <a:cubicBezTo>
                      <a:pt x="23518" y="705"/>
                      <a:pt x="22814" y="0"/>
                      <a:pt x="21943" y="0"/>
                    </a:cubicBezTo>
                    <a:close/>
                    <a:moveTo>
                      <a:pt x="21839" y="14280"/>
                    </a:moveTo>
                    <a:lnTo>
                      <a:pt x="21839" y="14280"/>
                    </a:lnTo>
                    <a:cubicBezTo>
                      <a:pt x="1681" y="14280"/>
                      <a:pt x="1681" y="14280"/>
                      <a:pt x="1681" y="14280"/>
                    </a:cubicBezTo>
                    <a:cubicBezTo>
                      <a:pt x="1681" y="1681"/>
                      <a:pt x="1681" y="1681"/>
                      <a:pt x="1681" y="1681"/>
                    </a:cubicBezTo>
                    <a:cubicBezTo>
                      <a:pt x="21839" y="1681"/>
                      <a:pt x="21839" y="1681"/>
                      <a:pt x="21839" y="1681"/>
                    </a:cubicBezTo>
                    <a:lnTo>
                      <a:pt x="21839" y="1428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sp>
        <p:nvSpPr>
          <p:cNvPr id="46" name="ZoneTexte 45"/>
          <p:cNvSpPr txBox="1"/>
          <p:nvPr/>
        </p:nvSpPr>
        <p:spPr>
          <a:xfrm>
            <a:off x="3095625" y="5561851"/>
            <a:ext cx="478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Arial Narrow" pitchFamily="34" charset="0"/>
              </a:rPr>
              <a:t>actes effectués sur cet Espace dédié sur cette période. </a:t>
            </a:r>
            <a:endParaRPr lang="fr-FR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2" name="NB_Actes_I2E_A00"/>
          <p:cNvSpPr/>
          <p:nvPr/>
        </p:nvSpPr>
        <p:spPr>
          <a:xfrm>
            <a:off x="1655676" y="5435460"/>
            <a:ext cx="14761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b="1" smtClean="0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rPr>
              <a:t>0</a:t>
            </a:r>
            <a:endParaRPr lang="fr-FR" sz="4000" dirty="0"/>
          </a:p>
        </p:txBody>
      </p:sp>
      <p:sp>
        <p:nvSpPr>
          <p:cNvPr id="48" name="Date_Fin_Periode"/>
          <p:cNvSpPr/>
          <p:nvPr/>
        </p:nvSpPr>
        <p:spPr>
          <a:xfrm>
            <a:off x="2865015" y="6161027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31/12/2016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49" name="Date_Debut_Periode"/>
          <p:cNvSpPr/>
          <p:nvPr/>
        </p:nvSpPr>
        <p:spPr>
          <a:xfrm>
            <a:off x="1799692" y="6160716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01/01/2016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50" name="ZoneTexte 65"/>
          <p:cNvSpPr txBox="1"/>
          <p:nvPr/>
        </p:nvSpPr>
        <p:spPr>
          <a:xfrm>
            <a:off x="326364" y="6161027"/>
            <a:ext cx="45336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du                     au 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1651000"/>
            <a:ext cx="5505450" cy="365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36</a:t>
            </a:fld>
            <a:endParaRPr lang="fr-FR" dirty="0"/>
          </a:p>
        </p:txBody>
      </p:sp>
      <p:sp>
        <p:nvSpPr>
          <p:cNvPr id="14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15" name="Date_Arrêté"/>
          <p:cNvSpPr/>
          <p:nvPr/>
        </p:nvSpPr>
        <p:spPr>
          <a:xfrm>
            <a:off x="2159732" y="5925238"/>
            <a:ext cx="95090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1200" smtClean="0">
                <a:solidFill>
                  <a:srgbClr val="ADA6AB"/>
                </a:solidFill>
                <a:latin typeface="Arial" pitchFamily="34" charset="0"/>
                <a:ea typeface="+mn-ea"/>
                <a:cs typeface="Arial" pitchFamily="34" charset="0"/>
              </a:rPr>
              <a:t>31/12/2016</a:t>
            </a:r>
            <a:endParaRPr lang="fr-FR" sz="1200" dirty="0">
              <a:solidFill>
                <a:srgbClr val="ADA6AB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ESPACE CLIENT PARTICULIER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Relation client </a:t>
            </a:r>
            <a:endParaRPr lang="fr-FR" sz="1100" dirty="0">
              <a:solidFill>
                <a:srgbClr val="7F7F7F"/>
              </a:solidFill>
              <a:latin typeface="Arial Narrow" pitchFamily="34" charset="0"/>
            </a:endParaRPr>
          </a:p>
        </p:txBody>
      </p:sp>
      <p:cxnSp>
        <p:nvCxnSpPr>
          <p:cNvPr id="20" name="Straight Connector 15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" name="Group 9"/>
          <p:cNvGrpSpPr/>
          <p:nvPr/>
        </p:nvGrpSpPr>
        <p:grpSpPr>
          <a:xfrm>
            <a:off x="1013571" y="2320530"/>
            <a:ext cx="3527584" cy="2295364"/>
            <a:chOff x="571500" y="1633247"/>
            <a:chExt cx="3527584" cy="2295364"/>
          </a:xfrm>
        </p:grpSpPr>
        <p:grpSp>
          <p:nvGrpSpPr>
            <p:cNvPr id="23" name="Group 8"/>
            <p:cNvGrpSpPr/>
            <p:nvPr/>
          </p:nvGrpSpPr>
          <p:grpSpPr>
            <a:xfrm>
              <a:off x="571500" y="1633247"/>
              <a:ext cx="2260600" cy="2295364"/>
              <a:chOff x="571500" y="1508572"/>
              <a:chExt cx="2260600" cy="2295364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571500" y="1508572"/>
                <a:ext cx="2260600" cy="2295364"/>
              </a:xfrm>
              <a:prstGeom prst="rect">
                <a:avLst/>
              </a:prstGeom>
              <a:solidFill>
                <a:srgbClr val="99B6D8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72000" tIns="0" rIns="0" bIns="0" rtlCol="0" anchor="t" anchorCtr="0"/>
              <a:lstStyle/>
              <a:p>
                <a:endParaRPr lang="en-US" dirty="0"/>
              </a:p>
            </p:txBody>
          </p:sp>
          <p:sp>
            <p:nvSpPr>
              <p:cNvPr id="30" name="TextBox 19"/>
              <p:cNvSpPr txBox="1"/>
              <p:nvPr/>
            </p:nvSpPr>
            <p:spPr>
              <a:xfrm>
                <a:off x="571500" y="2514707"/>
                <a:ext cx="226060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err="1" smtClean="0">
                    <a:solidFill>
                      <a:srgbClr val="FFFFFF"/>
                    </a:solidFill>
                    <a:latin typeface="Arial"/>
                    <a:cs typeface="Arial"/>
                  </a:rPr>
                  <a:t>de vos salariés ont activé leur Espace Client particulier TOUTM</a:t>
                </a:r>
                <a:endParaRPr lang="en-US" sz="1600" dirty="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</p:grpSp>
        <p:sp>
          <p:nvSpPr>
            <p:cNvPr id="24" name="TextBox 20"/>
            <p:cNvSpPr txBox="1"/>
            <p:nvPr/>
          </p:nvSpPr>
          <p:spPr>
            <a:xfrm>
              <a:off x="3322196" y="2590202"/>
              <a:ext cx="57368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900" dirty="0">
                  <a:solidFill>
                    <a:schemeClr val="bg1">
                      <a:lumMod val="50000"/>
                    </a:schemeClr>
                  </a:solidFill>
                  <a:latin typeface="Arial"/>
                  <a:cs typeface="Arial"/>
                </a:rPr>
                <a:t>DONT :</a:t>
              </a:r>
            </a:p>
          </p:txBody>
        </p:sp>
        <p:sp>
          <p:nvSpPr>
            <p:cNvPr id="25" name="Freeform 1"/>
            <p:cNvSpPr>
              <a:spLocks noChangeArrowheads="1"/>
            </p:cNvSpPr>
            <p:nvPr/>
          </p:nvSpPr>
          <p:spPr bwMode="auto">
            <a:xfrm flipH="1">
              <a:off x="3857784" y="1780325"/>
              <a:ext cx="241300" cy="1863725"/>
            </a:xfrm>
            <a:custGeom>
              <a:avLst/>
              <a:gdLst>
                <a:gd name="T0" fmla="*/ 3312 w 3313"/>
                <a:gd name="T1" fmla="*/ 7375 h 14344"/>
                <a:gd name="T2" fmla="*/ 3312 w 3313"/>
                <a:gd name="T3" fmla="*/ 7375 h 14344"/>
                <a:gd name="T4" fmla="*/ 2468 w 3313"/>
                <a:gd name="T5" fmla="*/ 8156 h 14344"/>
                <a:gd name="T6" fmla="*/ 2312 w 3313"/>
                <a:gd name="T7" fmla="*/ 9906 h 14344"/>
                <a:gd name="T8" fmla="*/ 2312 w 3313"/>
                <a:gd name="T9" fmla="*/ 11625 h 14344"/>
                <a:gd name="T10" fmla="*/ 1812 w 3313"/>
                <a:gd name="T11" fmla="*/ 13718 h 14344"/>
                <a:gd name="T12" fmla="*/ 0 w 3313"/>
                <a:gd name="T13" fmla="*/ 14343 h 14344"/>
                <a:gd name="T14" fmla="*/ 0 w 3313"/>
                <a:gd name="T15" fmla="*/ 13875 h 14344"/>
                <a:gd name="T16" fmla="*/ 1375 w 3313"/>
                <a:gd name="T17" fmla="*/ 11468 h 14344"/>
                <a:gd name="T18" fmla="*/ 1375 w 3313"/>
                <a:gd name="T19" fmla="*/ 10312 h 14344"/>
                <a:gd name="T20" fmla="*/ 1749 w 3313"/>
                <a:gd name="T21" fmla="*/ 7750 h 14344"/>
                <a:gd name="T22" fmla="*/ 2562 w 3313"/>
                <a:gd name="T23" fmla="*/ 7187 h 14344"/>
                <a:gd name="T24" fmla="*/ 1749 w 3313"/>
                <a:gd name="T25" fmla="*/ 6626 h 14344"/>
                <a:gd name="T26" fmla="*/ 1375 w 3313"/>
                <a:gd name="T27" fmla="*/ 4032 h 14344"/>
                <a:gd name="T28" fmla="*/ 1375 w 3313"/>
                <a:gd name="T29" fmla="*/ 2907 h 14344"/>
                <a:gd name="T30" fmla="*/ 0 w 3313"/>
                <a:gd name="T31" fmla="*/ 469 h 14344"/>
                <a:gd name="T32" fmla="*/ 0 w 3313"/>
                <a:gd name="T33" fmla="*/ 0 h 14344"/>
                <a:gd name="T34" fmla="*/ 1812 w 3313"/>
                <a:gd name="T35" fmla="*/ 657 h 14344"/>
                <a:gd name="T36" fmla="*/ 2312 w 3313"/>
                <a:gd name="T37" fmla="*/ 2719 h 14344"/>
                <a:gd name="T38" fmla="*/ 2312 w 3313"/>
                <a:gd name="T39" fmla="*/ 4469 h 14344"/>
                <a:gd name="T40" fmla="*/ 2468 w 3313"/>
                <a:gd name="T41" fmla="*/ 6188 h 14344"/>
                <a:gd name="T42" fmla="*/ 3312 w 3313"/>
                <a:gd name="T43" fmla="*/ 7001 h 14344"/>
                <a:gd name="T44" fmla="*/ 3312 w 3313"/>
                <a:gd name="T45" fmla="*/ 7375 h 14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13" h="14344">
                  <a:moveTo>
                    <a:pt x="3312" y="7375"/>
                  </a:moveTo>
                  <a:lnTo>
                    <a:pt x="3312" y="7375"/>
                  </a:lnTo>
                  <a:cubicBezTo>
                    <a:pt x="2999" y="7500"/>
                    <a:pt x="2687" y="7625"/>
                    <a:pt x="2468" y="8156"/>
                  </a:cubicBezTo>
                  <a:cubicBezTo>
                    <a:pt x="2343" y="8531"/>
                    <a:pt x="2312" y="8937"/>
                    <a:pt x="2312" y="9906"/>
                  </a:cubicBezTo>
                  <a:cubicBezTo>
                    <a:pt x="2312" y="11625"/>
                    <a:pt x="2312" y="11625"/>
                    <a:pt x="2312" y="11625"/>
                  </a:cubicBezTo>
                  <a:cubicBezTo>
                    <a:pt x="2312" y="12468"/>
                    <a:pt x="2312" y="13156"/>
                    <a:pt x="1812" y="13718"/>
                  </a:cubicBezTo>
                  <a:cubicBezTo>
                    <a:pt x="1375" y="14218"/>
                    <a:pt x="907" y="14250"/>
                    <a:pt x="0" y="14343"/>
                  </a:cubicBezTo>
                  <a:cubicBezTo>
                    <a:pt x="0" y="13875"/>
                    <a:pt x="0" y="13875"/>
                    <a:pt x="0" y="13875"/>
                  </a:cubicBezTo>
                  <a:cubicBezTo>
                    <a:pt x="1313" y="13500"/>
                    <a:pt x="1375" y="12875"/>
                    <a:pt x="1375" y="11468"/>
                  </a:cubicBezTo>
                  <a:cubicBezTo>
                    <a:pt x="1375" y="10312"/>
                    <a:pt x="1375" y="10312"/>
                    <a:pt x="1375" y="10312"/>
                  </a:cubicBezTo>
                  <a:cubicBezTo>
                    <a:pt x="1407" y="8718"/>
                    <a:pt x="1407" y="8218"/>
                    <a:pt x="1749" y="7750"/>
                  </a:cubicBezTo>
                  <a:cubicBezTo>
                    <a:pt x="1999" y="7375"/>
                    <a:pt x="2249" y="7281"/>
                    <a:pt x="2562" y="7187"/>
                  </a:cubicBezTo>
                  <a:cubicBezTo>
                    <a:pt x="2249" y="7094"/>
                    <a:pt x="1999" y="7001"/>
                    <a:pt x="1749" y="6626"/>
                  </a:cubicBezTo>
                  <a:cubicBezTo>
                    <a:pt x="1407" y="6126"/>
                    <a:pt x="1407" y="5657"/>
                    <a:pt x="1375" y="4032"/>
                  </a:cubicBezTo>
                  <a:cubicBezTo>
                    <a:pt x="1375" y="2907"/>
                    <a:pt x="1375" y="2907"/>
                    <a:pt x="1375" y="2907"/>
                  </a:cubicBezTo>
                  <a:cubicBezTo>
                    <a:pt x="1375" y="1501"/>
                    <a:pt x="1313" y="876"/>
                    <a:pt x="0" y="4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07" y="94"/>
                    <a:pt x="1375" y="157"/>
                    <a:pt x="1812" y="657"/>
                  </a:cubicBezTo>
                  <a:cubicBezTo>
                    <a:pt x="2312" y="1219"/>
                    <a:pt x="2312" y="1907"/>
                    <a:pt x="2312" y="2719"/>
                  </a:cubicBezTo>
                  <a:cubicBezTo>
                    <a:pt x="2312" y="4469"/>
                    <a:pt x="2312" y="4469"/>
                    <a:pt x="2312" y="4469"/>
                  </a:cubicBezTo>
                  <a:cubicBezTo>
                    <a:pt x="2312" y="5438"/>
                    <a:pt x="2343" y="5844"/>
                    <a:pt x="2468" y="6188"/>
                  </a:cubicBezTo>
                  <a:cubicBezTo>
                    <a:pt x="2687" y="6751"/>
                    <a:pt x="2999" y="6844"/>
                    <a:pt x="3312" y="7001"/>
                  </a:cubicBezTo>
                  <a:lnTo>
                    <a:pt x="3312" y="7375"/>
                  </a:lnTo>
                </a:path>
              </a:pathLst>
            </a:custGeom>
            <a:solidFill>
              <a:srgbClr val="B9CDE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33" name="ZoneTexte 65"/>
          <p:cNvSpPr txBox="1"/>
          <p:nvPr/>
        </p:nvSpPr>
        <p:spPr>
          <a:xfrm>
            <a:off x="680551" y="5886063"/>
            <a:ext cx="2590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au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7" name="Taux_inscrit_TOUTM"/>
          <p:cNvSpPr txBox="1"/>
          <p:nvPr/>
        </p:nvSpPr>
        <p:spPr>
          <a:xfrm>
            <a:off x="1013571" y="2420938"/>
            <a:ext cx="2257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smtClean="0">
                <a:solidFill>
                  <a:schemeClr val="bg1"/>
                </a:solidFill>
              </a:rPr>
              <a:t>87,86%</a:t>
            </a:r>
            <a:endParaRPr lang="fr-FR" sz="480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013571" y="4331333"/>
            <a:ext cx="22573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(Portefeuille MM :              )</a:t>
            </a:r>
            <a:endParaRPr lang="fr-FR" sz="1000" dirty="0">
              <a:solidFill>
                <a:schemeClr val="bg1"/>
              </a:solidFill>
            </a:endParaRPr>
          </a:p>
        </p:txBody>
      </p:sp>
      <p:sp>
        <p:nvSpPr>
          <p:cNvPr id="18" name="Taux_inscrit_TOUTM_MM"/>
          <p:cNvSpPr txBox="1"/>
          <p:nvPr/>
        </p:nvSpPr>
        <p:spPr>
          <a:xfrm>
            <a:off x="2339776" y="4334907"/>
            <a:ext cx="8280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smtClean="0">
                <a:solidFill>
                  <a:schemeClr val="bg1"/>
                </a:solidFill>
              </a:rPr>
              <a:t>65,14%</a:t>
            </a:r>
            <a:endParaRPr lang="fr-FR" sz="10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37955" y="5176058"/>
            <a:ext cx="4166853" cy="892552"/>
          </a:xfrm>
          <a:prstGeom prst="rect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r-FR" sz="1200" b="1" dirty="0" smtClean="0">
                <a:latin typeface="Arial Narrow" pitchFamily="34" charset="0"/>
              </a:rPr>
              <a:t>Légende </a:t>
            </a:r>
          </a:p>
          <a:p>
            <a:pPr algn="ctr"/>
            <a:r>
              <a:rPr lang="fr-FR" sz="1000" b="1" dirty="0" smtClean="0">
                <a:latin typeface="Arial Narrow" pitchFamily="34" charset="0"/>
              </a:rPr>
              <a:t>Actif</a:t>
            </a:r>
            <a:r>
              <a:rPr lang="fr-FR" sz="1000" dirty="0" smtClean="0">
                <a:latin typeface="Arial Narrow" pitchFamily="34" charset="0"/>
              </a:rPr>
              <a:t> </a:t>
            </a:r>
            <a:r>
              <a:rPr lang="fr-FR" sz="1000" dirty="0">
                <a:latin typeface="Arial Narrow" pitchFamily="34" charset="0"/>
              </a:rPr>
              <a:t>: Connecté dans les 6 derniers mois</a:t>
            </a:r>
          </a:p>
          <a:p>
            <a:pPr algn="ctr"/>
            <a:r>
              <a:rPr lang="fr-FR" sz="1000" b="1" dirty="0">
                <a:latin typeface="Arial Narrow" pitchFamily="34" charset="0"/>
              </a:rPr>
              <a:t>Endormi</a:t>
            </a:r>
            <a:r>
              <a:rPr lang="fr-FR" sz="1000" dirty="0">
                <a:latin typeface="Arial Narrow" pitchFamily="34" charset="0"/>
              </a:rPr>
              <a:t> : Connecté entre il y a 6 mois et 1 an</a:t>
            </a:r>
          </a:p>
          <a:p>
            <a:pPr algn="ctr"/>
            <a:r>
              <a:rPr lang="fr-FR" sz="1000" b="1" dirty="0">
                <a:latin typeface="Arial Narrow" pitchFamily="34" charset="0"/>
              </a:rPr>
              <a:t>Inactif </a:t>
            </a:r>
            <a:r>
              <a:rPr lang="fr-FR" sz="1000" dirty="0">
                <a:latin typeface="Arial Narrow" pitchFamily="34" charset="0"/>
              </a:rPr>
              <a:t>: Connecté il y a 1 an ou plus</a:t>
            </a:r>
          </a:p>
          <a:p>
            <a:pPr algn="ctr"/>
            <a:r>
              <a:rPr lang="fr-FR" sz="1000" b="1" dirty="0">
                <a:latin typeface="Arial Narrow" pitchFamily="34" charset="0"/>
              </a:rPr>
              <a:t>Jamais connecté </a:t>
            </a:r>
            <a:r>
              <a:rPr lang="fr-FR" sz="1000" dirty="0">
                <a:latin typeface="Arial Narrow" pitchFamily="34" charset="0"/>
              </a:rPr>
              <a:t>:  Activation de l’Espace Client sans consultation de son compte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905000"/>
            <a:ext cx="4921250" cy="289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35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necteur droit 22"/>
          <p:cNvCxnSpPr/>
          <p:nvPr/>
        </p:nvCxnSpPr>
        <p:spPr>
          <a:xfrm>
            <a:off x="6091238" y="5099050"/>
            <a:ext cx="7524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space réservé du numéro de diapositive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37</a:t>
            </a:fld>
            <a:endParaRPr lang="fr-FR" dirty="0"/>
          </a:p>
        </p:txBody>
      </p:sp>
      <p:sp>
        <p:nvSpPr>
          <p:cNvPr id="24" name="Rectangle 23"/>
          <p:cNvSpPr/>
          <p:nvPr/>
        </p:nvSpPr>
        <p:spPr>
          <a:xfrm>
            <a:off x="4818302" y="2492895"/>
            <a:ext cx="1422600" cy="3960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1281</a:t>
            </a:r>
            <a:endParaRPr lang="fr-FR" dirty="0"/>
          </a:p>
        </p:txBody>
      </p:sp>
      <p:sp>
        <p:nvSpPr>
          <p:cNvPr id="25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ESPACE CLIENT PARTICULIER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Relation client  -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38" name="Straight Connector 47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57200" y="4416497"/>
            <a:ext cx="5713089" cy="1073010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t" anchorCtr="0"/>
          <a:lstStyle/>
          <a:p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3706950" y="2839210"/>
            <a:ext cx="2463339" cy="1477913"/>
          </a:xfrm>
          <a:prstGeom prst="rect">
            <a:avLst/>
          </a:prstGeom>
          <a:solidFill>
            <a:srgbClr val="99B6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t" anchorCtr="0"/>
          <a:lstStyle/>
          <a:p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3706950" y="1554093"/>
            <a:ext cx="2463339" cy="1187451"/>
          </a:xfrm>
          <a:prstGeom prst="rect">
            <a:avLst/>
          </a:prstGeom>
          <a:solidFill>
            <a:srgbClr val="1146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t" anchorCtr="0"/>
          <a:lstStyle/>
          <a:p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217" y="2839210"/>
            <a:ext cx="3142582" cy="1477913"/>
          </a:xfrm>
          <a:prstGeom prst="rect">
            <a:avLst/>
          </a:prstGeom>
          <a:solidFill>
            <a:srgbClr val="F29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t" anchorCtr="0"/>
          <a:lstStyle/>
          <a:p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464216" y="1554093"/>
            <a:ext cx="3142583" cy="1187451"/>
          </a:xfrm>
          <a:prstGeom prst="rect">
            <a:avLst/>
          </a:prstGeom>
          <a:solidFill>
            <a:srgbClr val="99B6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t" anchorCtr="0"/>
          <a:lstStyle/>
          <a:p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6337299" y="1554093"/>
            <a:ext cx="2603501" cy="3935414"/>
          </a:xfrm>
          <a:prstGeom prst="rect">
            <a:avLst/>
          </a:prstGeom>
          <a:solidFill>
            <a:srgbClr val="FFC4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t" anchorCtr="0"/>
          <a:lstStyle/>
          <a:p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6431195" y="1685319"/>
            <a:ext cx="2509605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Sur Internet et smartphone,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l’espace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privé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de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vos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salariés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pour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effectuer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leurs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démarches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quotidiennes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: </a:t>
            </a:r>
          </a:p>
          <a:p>
            <a:pPr marL="284400" indent="-285750">
              <a:spcBef>
                <a:spcPts val="600"/>
              </a:spcBef>
              <a:buFont typeface="Arial"/>
              <a:buChar char="•"/>
            </a:pP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Suivi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de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remboursements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,</a:t>
            </a:r>
          </a:p>
          <a:p>
            <a:pPr marL="284400" indent="-285750">
              <a:spcBef>
                <a:spcPts val="600"/>
              </a:spcBef>
              <a:buFont typeface="Arial"/>
              <a:buChar char="•"/>
            </a:pP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Demande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de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devis</a:t>
            </a:r>
            <a:endParaRPr lang="en-US" sz="1700" dirty="0" smtClean="0">
              <a:solidFill>
                <a:schemeClr val="bg1"/>
              </a:solidFill>
              <a:latin typeface="Arial Narrow" pitchFamily="34" charset="0"/>
              <a:cs typeface="Arial"/>
            </a:endParaRPr>
          </a:p>
          <a:p>
            <a:pPr marL="284400" indent="-285750">
              <a:spcBef>
                <a:spcPts val="600"/>
              </a:spcBef>
              <a:buFont typeface="Arial"/>
              <a:buChar char="•"/>
            </a:pPr>
            <a:r>
              <a:rPr lang="en-US" sz="1700" dirty="0" err="1">
                <a:solidFill>
                  <a:schemeClr val="bg1"/>
                </a:solidFill>
                <a:latin typeface="Arial Narrow" pitchFamily="34" charset="0"/>
                <a:cs typeface="Arial"/>
              </a:rPr>
              <a:t>G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éolocalisation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d’un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prestataire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de santé</a:t>
            </a:r>
          </a:p>
          <a:p>
            <a:pPr marL="284400" indent="-285750">
              <a:spcBef>
                <a:spcPts val="600"/>
              </a:spcBef>
              <a:buFont typeface="Arial"/>
              <a:buChar char="•"/>
            </a:pP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Simulateur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de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droits</a:t>
            </a:r>
            <a:endParaRPr lang="en-US" sz="1700" dirty="0" smtClean="0">
              <a:solidFill>
                <a:schemeClr val="bg1"/>
              </a:solidFill>
              <a:latin typeface="Arial Narrow" pitchFamily="34" charset="0"/>
              <a:cs typeface="Arial"/>
            </a:endParaRPr>
          </a:p>
          <a:p>
            <a:pPr marL="284400" indent="-285750">
              <a:spcBef>
                <a:spcPts val="600"/>
              </a:spcBef>
              <a:buFont typeface="Arial"/>
              <a:buChar char="•"/>
            </a:pP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Contacter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un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conseiller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  <a:endParaRPr lang="en-US" sz="1700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2934233" y="4666628"/>
            <a:ext cx="1169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  <a:latin typeface="Arial"/>
                <a:cs typeface="Arial"/>
              </a:rPr>
              <a:t>Modifications</a:t>
            </a:r>
            <a:r>
              <a:rPr lang="en-US" sz="1200" dirty="0">
                <a:solidFill>
                  <a:srgbClr val="FFFFFF"/>
                </a:solidFill>
                <a:latin typeface="Arial"/>
                <a:cs typeface="Arial"/>
              </a:rPr>
              <a:t/>
            </a:r>
            <a:br>
              <a:rPr lang="en-US" sz="120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  <a:t>d’informations</a:t>
            </a:r>
            <a:r>
              <a:rPr lang="en-US" sz="1200" dirty="0">
                <a:solidFill>
                  <a:srgbClr val="FFFFFF"/>
                </a:solidFill>
                <a:latin typeface="Arial"/>
                <a:cs typeface="Arial"/>
              </a:rPr>
              <a:t/>
            </a:r>
            <a:br>
              <a:rPr lang="en-US" sz="120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  <a:t>personnelles</a:t>
            </a:r>
            <a:endParaRPr lang="en-US" sz="12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4" name="TextBox 28"/>
          <p:cNvSpPr txBox="1"/>
          <p:nvPr/>
        </p:nvSpPr>
        <p:spPr>
          <a:xfrm>
            <a:off x="2127999" y="1865175"/>
            <a:ext cx="147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FFFFFF"/>
                </a:solidFill>
                <a:latin typeface="Arial"/>
                <a:cs typeface="Arial"/>
              </a:rPr>
              <a:t>Alertes mail</a:t>
            </a:r>
            <a:br>
              <a:rPr lang="en-US" sz="1400" dirty="0" err="1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1400" dirty="0" err="1" smtClean="0">
                <a:solidFill>
                  <a:srgbClr val="FFFFFF"/>
                </a:solidFill>
                <a:latin typeface="Arial"/>
                <a:cs typeface="Arial"/>
              </a:rPr>
              <a:t>Santé envoyées</a:t>
            </a:r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5" name="TextBox 30"/>
          <p:cNvSpPr txBox="1"/>
          <p:nvPr/>
        </p:nvSpPr>
        <p:spPr>
          <a:xfrm>
            <a:off x="4685640" y="2211216"/>
            <a:ext cx="1435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  <a:t>Push mobile</a:t>
            </a:r>
            <a:b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  <a:t>Santé envoyés</a:t>
            </a:r>
            <a:endParaRPr lang="en-US" sz="12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grpSp>
        <p:nvGrpSpPr>
          <p:cNvPr id="56" name="Group 31"/>
          <p:cNvGrpSpPr/>
          <p:nvPr/>
        </p:nvGrpSpPr>
        <p:grpSpPr>
          <a:xfrm>
            <a:off x="4012904" y="3052478"/>
            <a:ext cx="864862" cy="578767"/>
            <a:chOff x="1284288" y="1263650"/>
            <a:chExt cx="7515225" cy="5029200"/>
          </a:xfrm>
          <a:solidFill>
            <a:schemeClr val="bg1"/>
          </a:solidFill>
        </p:grpSpPr>
        <p:sp>
          <p:nvSpPr>
            <p:cNvPr id="57" name="Freeform 1"/>
            <p:cNvSpPr>
              <a:spLocks noChangeArrowheads="1"/>
            </p:cNvSpPr>
            <p:nvPr/>
          </p:nvSpPr>
          <p:spPr bwMode="auto">
            <a:xfrm>
              <a:off x="1284288" y="1263650"/>
              <a:ext cx="7515225" cy="5029200"/>
            </a:xfrm>
            <a:custGeom>
              <a:avLst/>
              <a:gdLst>
                <a:gd name="T0" fmla="*/ 18874 w 20875"/>
                <a:gd name="T1" fmla="*/ 0 h 13969"/>
                <a:gd name="T2" fmla="*/ 18874 w 20875"/>
                <a:gd name="T3" fmla="*/ 0 h 13969"/>
                <a:gd name="T4" fmla="*/ 2000 w 20875"/>
                <a:gd name="T5" fmla="*/ 0 h 13969"/>
                <a:gd name="T6" fmla="*/ 0 w 20875"/>
                <a:gd name="T7" fmla="*/ 2031 h 13969"/>
                <a:gd name="T8" fmla="*/ 0 w 20875"/>
                <a:gd name="T9" fmla="*/ 11968 h 13969"/>
                <a:gd name="T10" fmla="*/ 2000 w 20875"/>
                <a:gd name="T11" fmla="*/ 13968 h 13969"/>
                <a:gd name="T12" fmla="*/ 18874 w 20875"/>
                <a:gd name="T13" fmla="*/ 13968 h 13969"/>
                <a:gd name="T14" fmla="*/ 20874 w 20875"/>
                <a:gd name="T15" fmla="*/ 11968 h 13969"/>
                <a:gd name="T16" fmla="*/ 20874 w 20875"/>
                <a:gd name="T17" fmla="*/ 2031 h 13969"/>
                <a:gd name="T18" fmla="*/ 18874 w 20875"/>
                <a:gd name="T19" fmla="*/ 0 h 13969"/>
                <a:gd name="T20" fmla="*/ 2000 w 20875"/>
                <a:gd name="T21" fmla="*/ 656 h 13969"/>
                <a:gd name="T22" fmla="*/ 2000 w 20875"/>
                <a:gd name="T23" fmla="*/ 656 h 13969"/>
                <a:gd name="T24" fmla="*/ 18874 w 20875"/>
                <a:gd name="T25" fmla="*/ 656 h 13969"/>
                <a:gd name="T26" fmla="*/ 20249 w 20875"/>
                <a:gd name="T27" fmla="*/ 2031 h 13969"/>
                <a:gd name="T28" fmla="*/ 20249 w 20875"/>
                <a:gd name="T29" fmla="*/ 6656 h 13969"/>
                <a:gd name="T30" fmla="*/ 625 w 20875"/>
                <a:gd name="T31" fmla="*/ 6656 h 13969"/>
                <a:gd name="T32" fmla="*/ 625 w 20875"/>
                <a:gd name="T33" fmla="*/ 2031 h 13969"/>
                <a:gd name="T34" fmla="*/ 2000 w 20875"/>
                <a:gd name="T35" fmla="*/ 656 h 13969"/>
                <a:gd name="T36" fmla="*/ 20249 w 20875"/>
                <a:gd name="T37" fmla="*/ 7312 h 13969"/>
                <a:gd name="T38" fmla="*/ 20249 w 20875"/>
                <a:gd name="T39" fmla="*/ 7312 h 13969"/>
                <a:gd name="T40" fmla="*/ 20249 w 20875"/>
                <a:gd name="T41" fmla="*/ 9905 h 13969"/>
                <a:gd name="T42" fmla="*/ 625 w 20875"/>
                <a:gd name="T43" fmla="*/ 9905 h 13969"/>
                <a:gd name="T44" fmla="*/ 625 w 20875"/>
                <a:gd name="T45" fmla="*/ 7312 h 13969"/>
                <a:gd name="T46" fmla="*/ 20249 w 20875"/>
                <a:gd name="T47" fmla="*/ 7312 h 13969"/>
                <a:gd name="T48" fmla="*/ 18874 w 20875"/>
                <a:gd name="T49" fmla="*/ 13312 h 13969"/>
                <a:gd name="T50" fmla="*/ 18874 w 20875"/>
                <a:gd name="T51" fmla="*/ 13312 h 13969"/>
                <a:gd name="T52" fmla="*/ 2000 w 20875"/>
                <a:gd name="T53" fmla="*/ 13312 h 13969"/>
                <a:gd name="T54" fmla="*/ 625 w 20875"/>
                <a:gd name="T55" fmla="*/ 11968 h 13969"/>
                <a:gd name="T56" fmla="*/ 625 w 20875"/>
                <a:gd name="T57" fmla="*/ 10561 h 13969"/>
                <a:gd name="T58" fmla="*/ 20249 w 20875"/>
                <a:gd name="T59" fmla="*/ 10561 h 13969"/>
                <a:gd name="T60" fmla="*/ 20249 w 20875"/>
                <a:gd name="T61" fmla="*/ 11968 h 13969"/>
                <a:gd name="T62" fmla="*/ 18874 w 20875"/>
                <a:gd name="T63" fmla="*/ 13312 h 13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875" h="13969">
                  <a:moveTo>
                    <a:pt x="18874" y="0"/>
                  </a:moveTo>
                  <a:lnTo>
                    <a:pt x="18874" y="0"/>
                  </a:lnTo>
                  <a:cubicBezTo>
                    <a:pt x="2000" y="0"/>
                    <a:pt x="2000" y="0"/>
                    <a:pt x="2000" y="0"/>
                  </a:cubicBezTo>
                  <a:cubicBezTo>
                    <a:pt x="906" y="0"/>
                    <a:pt x="0" y="906"/>
                    <a:pt x="0" y="2031"/>
                  </a:cubicBezTo>
                  <a:cubicBezTo>
                    <a:pt x="0" y="11968"/>
                    <a:pt x="0" y="11968"/>
                    <a:pt x="0" y="11968"/>
                  </a:cubicBezTo>
                  <a:cubicBezTo>
                    <a:pt x="0" y="13062"/>
                    <a:pt x="906" y="13968"/>
                    <a:pt x="2000" y="13968"/>
                  </a:cubicBezTo>
                  <a:cubicBezTo>
                    <a:pt x="18874" y="13968"/>
                    <a:pt x="18874" y="13968"/>
                    <a:pt x="18874" y="13968"/>
                  </a:cubicBezTo>
                  <a:cubicBezTo>
                    <a:pt x="19968" y="13968"/>
                    <a:pt x="20874" y="13062"/>
                    <a:pt x="20874" y="11968"/>
                  </a:cubicBezTo>
                  <a:cubicBezTo>
                    <a:pt x="20874" y="2031"/>
                    <a:pt x="20874" y="2031"/>
                    <a:pt x="20874" y="2031"/>
                  </a:cubicBezTo>
                  <a:cubicBezTo>
                    <a:pt x="20874" y="906"/>
                    <a:pt x="19968" y="0"/>
                    <a:pt x="18874" y="0"/>
                  </a:cubicBezTo>
                  <a:close/>
                  <a:moveTo>
                    <a:pt x="2000" y="656"/>
                  </a:moveTo>
                  <a:lnTo>
                    <a:pt x="2000" y="656"/>
                  </a:lnTo>
                  <a:cubicBezTo>
                    <a:pt x="18874" y="656"/>
                    <a:pt x="18874" y="656"/>
                    <a:pt x="18874" y="656"/>
                  </a:cubicBezTo>
                  <a:cubicBezTo>
                    <a:pt x="19624" y="656"/>
                    <a:pt x="20249" y="1281"/>
                    <a:pt x="20249" y="2031"/>
                  </a:cubicBezTo>
                  <a:cubicBezTo>
                    <a:pt x="20249" y="6656"/>
                    <a:pt x="20249" y="6656"/>
                    <a:pt x="20249" y="6656"/>
                  </a:cubicBezTo>
                  <a:cubicBezTo>
                    <a:pt x="625" y="6656"/>
                    <a:pt x="625" y="6656"/>
                    <a:pt x="625" y="6656"/>
                  </a:cubicBezTo>
                  <a:cubicBezTo>
                    <a:pt x="625" y="2031"/>
                    <a:pt x="625" y="2031"/>
                    <a:pt x="625" y="2031"/>
                  </a:cubicBezTo>
                  <a:cubicBezTo>
                    <a:pt x="625" y="1281"/>
                    <a:pt x="1250" y="656"/>
                    <a:pt x="2000" y="656"/>
                  </a:cubicBezTo>
                  <a:close/>
                  <a:moveTo>
                    <a:pt x="20249" y="7312"/>
                  </a:moveTo>
                  <a:lnTo>
                    <a:pt x="20249" y="7312"/>
                  </a:lnTo>
                  <a:cubicBezTo>
                    <a:pt x="20249" y="9905"/>
                    <a:pt x="20249" y="9905"/>
                    <a:pt x="20249" y="9905"/>
                  </a:cubicBezTo>
                  <a:cubicBezTo>
                    <a:pt x="625" y="9905"/>
                    <a:pt x="625" y="9905"/>
                    <a:pt x="625" y="9905"/>
                  </a:cubicBezTo>
                  <a:cubicBezTo>
                    <a:pt x="625" y="7312"/>
                    <a:pt x="625" y="7312"/>
                    <a:pt x="625" y="7312"/>
                  </a:cubicBezTo>
                  <a:lnTo>
                    <a:pt x="20249" y="7312"/>
                  </a:lnTo>
                  <a:close/>
                  <a:moveTo>
                    <a:pt x="18874" y="13312"/>
                  </a:moveTo>
                  <a:lnTo>
                    <a:pt x="18874" y="13312"/>
                  </a:lnTo>
                  <a:cubicBezTo>
                    <a:pt x="2000" y="13312"/>
                    <a:pt x="2000" y="13312"/>
                    <a:pt x="2000" y="13312"/>
                  </a:cubicBezTo>
                  <a:cubicBezTo>
                    <a:pt x="1250" y="13312"/>
                    <a:pt x="625" y="12718"/>
                    <a:pt x="625" y="11968"/>
                  </a:cubicBezTo>
                  <a:cubicBezTo>
                    <a:pt x="625" y="10561"/>
                    <a:pt x="625" y="10561"/>
                    <a:pt x="625" y="10561"/>
                  </a:cubicBezTo>
                  <a:cubicBezTo>
                    <a:pt x="20249" y="10561"/>
                    <a:pt x="20249" y="10561"/>
                    <a:pt x="20249" y="10561"/>
                  </a:cubicBezTo>
                  <a:cubicBezTo>
                    <a:pt x="20249" y="11968"/>
                    <a:pt x="20249" y="11968"/>
                    <a:pt x="20249" y="11968"/>
                  </a:cubicBezTo>
                  <a:cubicBezTo>
                    <a:pt x="20249" y="12718"/>
                    <a:pt x="19624" y="13312"/>
                    <a:pt x="18874" y="133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8" name="Freeform 2"/>
            <p:cNvSpPr>
              <a:spLocks noChangeArrowheads="1"/>
            </p:cNvSpPr>
            <p:nvPr/>
          </p:nvSpPr>
          <p:spPr bwMode="auto">
            <a:xfrm>
              <a:off x="4860925" y="5483225"/>
              <a:ext cx="1158875" cy="236538"/>
            </a:xfrm>
            <a:custGeom>
              <a:avLst/>
              <a:gdLst>
                <a:gd name="T0" fmla="*/ 0 w 3218"/>
                <a:gd name="T1" fmla="*/ 656 h 657"/>
                <a:gd name="T2" fmla="*/ 3217 w 3218"/>
                <a:gd name="T3" fmla="*/ 656 h 657"/>
                <a:gd name="T4" fmla="*/ 3217 w 3218"/>
                <a:gd name="T5" fmla="*/ 0 h 657"/>
                <a:gd name="T6" fmla="*/ 0 w 3218"/>
                <a:gd name="T7" fmla="*/ 0 h 657"/>
                <a:gd name="T8" fmla="*/ 0 w 3218"/>
                <a:gd name="T9" fmla="*/ 656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8" h="657">
                  <a:moveTo>
                    <a:pt x="0" y="656"/>
                  </a:moveTo>
                  <a:lnTo>
                    <a:pt x="3217" y="656"/>
                  </a:lnTo>
                  <a:lnTo>
                    <a:pt x="3217" y="0"/>
                  </a:lnTo>
                  <a:lnTo>
                    <a:pt x="0" y="0"/>
                  </a:lnTo>
                  <a:lnTo>
                    <a:pt x="0" y="65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9" name="Freeform 3"/>
            <p:cNvSpPr>
              <a:spLocks noChangeArrowheads="1"/>
            </p:cNvSpPr>
            <p:nvPr/>
          </p:nvSpPr>
          <p:spPr bwMode="auto">
            <a:xfrm>
              <a:off x="6581775" y="5483225"/>
              <a:ext cx="1147763" cy="236538"/>
            </a:xfrm>
            <a:custGeom>
              <a:avLst/>
              <a:gdLst>
                <a:gd name="T0" fmla="*/ 0 w 3188"/>
                <a:gd name="T1" fmla="*/ 656 h 657"/>
                <a:gd name="T2" fmla="*/ 3187 w 3188"/>
                <a:gd name="T3" fmla="*/ 656 h 657"/>
                <a:gd name="T4" fmla="*/ 3187 w 3188"/>
                <a:gd name="T5" fmla="*/ 0 h 657"/>
                <a:gd name="T6" fmla="*/ 0 w 3188"/>
                <a:gd name="T7" fmla="*/ 0 h 657"/>
                <a:gd name="T8" fmla="*/ 0 w 3188"/>
                <a:gd name="T9" fmla="*/ 656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8" h="657">
                  <a:moveTo>
                    <a:pt x="0" y="656"/>
                  </a:moveTo>
                  <a:lnTo>
                    <a:pt x="3187" y="656"/>
                  </a:lnTo>
                  <a:lnTo>
                    <a:pt x="3187" y="0"/>
                  </a:lnTo>
                  <a:lnTo>
                    <a:pt x="0" y="0"/>
                  </a:lnTo>
                  <a:lnTo>
                    <a:pt x="0" y="65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0" name="Freeform 4"/>
            <p:cNvSpPr>
              <a:spLocks noChangeArrowheads="1"/>
            </p:cNvSpPr>
            <p:nvPr/>
          </p:nvSpPr>
          <p:spPr bwMode="auto">
            <a:xfrm>
              <a:off x="4568825" y="1917700"/>
              <a:ext cx="3363913" cy="236538"/>
            </a:xfrm>
            <a:custGeom>
              <a:avLst/>
              <a:gdLst>
                <a:gd name="T0" fmla="*/ 9343 w 9344"/>
                <a:gd name="T1" fmla="*/ 0 h 657"/>
                <a:gd name="T2" fmla="*/ 0 w 9344"/>
                <a:gd name="T3" fmla="*/ 0 h 657"/>
                <a:gd name="T4" fmla="*/ 0 w 9344"/>
                <a:gd name="T5" fmla="*/ 656 h 657"/>
                <a:gd name="T6" fmla="*/ 9343 w 9344"/>
                <a:gd name="T7" fmla="*/ 656 h 657"/>
                <a:gd name="T8" fmla="*/ 9343 w 9344"/>
                <a:gd name="T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4" h="657">
                  <a:moveTo>
                    <a:pt x="9343" y="0"/>
                  </a:moveTo>
                  <a:lnTo>
                    <a:pt x="0" y="0"/>
                  </a:lnTo>
                  <a:lnTo>
                    <a:pt x="0" y="656"/>
                  </a:lnTo>
                  <a:lnTo>
                    <a:pt x="9343" y="656"/>
                  </a:lnTo>
                  <a:lnTo>
                    <a:pt x="934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1" name="Freeform 5"/>
            <p:cNvSpPr>
              <a:spLocks noChangeArrowheads="1"/>
            </p:cNvSpPr>
            <p:nvPr/>
          </p:nvSpPr>
          <p:spPr bwMode="auto">
            <a:xfrm>
              <a:off x="4568825" y="2705100"/>
              <a:ext cx="3363913" cy="236538"/>
            </a:xfrm>
            <a:custGeom>
              <a:avLst/>
              <a:gdLst>
                <a:gd name="T0" fmla="*/ 9343 w 9344"/>
                <a:gd name="T1" fmla="*/ 0 h 657"/>
                <a:gd name="T2" fmla="*/ 0 w 9344"/>
                <a:gd name="T3" fmla="*/ 0 h 657"/>
                <a:gd name="T4" fmla="*/ 0 w 9344"/>
                <a:gd name="T5" fmla="*/ 656 h 657"/>
                <a:gd name="T6" fmla="*/ 9343 w 9344"/>
                <a:gd name="T7" fmla="*/ 656 h 657"/>
                <a:gd name="T8" fmla="*/ 9343 w 9344"/>
                <a:gd name="T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4" h="657">
                  <a:moveTo>
                    <a:pt x="9343" y="0"/>
                  </a:moveTo>
                  <a:lnTo>
                    <a:pt x="0" y="0"/>
                  </a:lnTo>
                  <a:lnTo>
                    <a:pt x="0" y="656"/>
                  </a:lnTo>
                  <a:lnTo>
                    <a:pt x="9343" y="656"/>
                  </a:lnTo>
                  <a:lnTo>
                    <a:pt x="934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584866" y="1663346"/>
            <a:ext cx="1647964" cy="994461"/>
          </a:xfrm>
          <a:custGeom>
            <a:avLst/>
            <a:gdLst>
              <a:gd name="T0" fmla="*/ 22562 w 25063"/>
              <a:gd name="T1" fmla="*/ 12968 h 15126"/>
              <a:gd name="T2" fmla="*/ 22562 w 25063"/>
              <a:gd name="T3" fmla="*/ 12968 h 15126"/>
              <a:gd name="T4" fmla="*/ 22562 w 25063"/>
              <a:gd name="T5" fmla="*/ 1969 h 15126"/>
              <a:gd name="T6" fmla="*/ 20593 w 25063"/>
              <a:gd name="T7" fmla="*/ 0 h 15126"/>
              <a:gd name="T8" fmla="*/ 4469 w 25063"/>
              <a:gd name="T9" fmla="*/ 0 h 15126"/>
              <a:gd name="T10" fmla="*/ 2500 w 25063"/>
              <a:gd name="T11" fmla="*/ 1969 h 15126"/>
              <a:gd name="T12" fmla="*/ 2500 w 25063"/>
              <a:gd name="T13" fmla="*/ 12968 h 15126"/>
              <a:gd name="T14" fmla="*/ 0 w 25063"/>
              <a:gd name="T15" fmla="*/ 12968 h 15126"/>
              <a:gd name="T16" fmla="*/ 0 w 25063"/>
              <a:gd name="T17" fmla="*/ 13781 h 15126"/>
              <a:gd name="T18" fmla="*/ 2438 w 25063"/>
              <a:gd name="T19" fmla="*/ 15125 h 15126"/>
              <a:gd name="T20" fmla="*/ 22655 w 25063"/>
              <a:gd name="T21" fmla="*/ 15125 h 15126"/>
              <a:gd name="T22" fmla="*/ 25062 w 25063"/>
              <a:gd name="T23" fmla="*/ 13781 h 15126"/>
              <a:gd name="T24" fmla="*/ 25062 w 25063"/>
              <a:gd name="T25" fmla="*/ 12968 h 15126"/>
              <a:gd name="T26" fmla="*/ 22562 w 25063"/>
              <a:gd name="T27" fmla="*/ 12968 h 15126"/>
              <a:gd name="T28" fmla="*/ 2969 w 25063"/>
              <a:gd name="T29" fmla="*/ 1969 h 15126"/>
              <a:gd name="T30" fmla="*/ 2969 w 25063"/>
              <a:gd name="T31" fmla="*/ 1969 h 15126"/>
              <a:gd name="T32" fmla="*/ 4469 w 25063"/>
              <a:gd name="T33" fmla="*/ 469 h 15126"/>
              <a:gd name="T34" fmla="*/ 20593 w 25063"/>
              <a:gd name="T35" fmla="*/ 469 h 15126"/>
              <a:gd name="T36" fmla="*/ 22093 w 25063"/>
              <a:gd name="T37" fmla="*/ 1969 h 15126"/>
              <a:gd name="T38" fmla="*/ 22093 w 25063"/>
              <a:gd name="T39" fmla="*/ 12968 h 15126"/>
              <a:gd name="T40" fmla="*/ 13749 w 25063"/>
              <a:gd name="T41" fmla="*/ 12968 h 15126"/>
              <a:gd name="T42" fmla="*/ 11250 w 25063"/>
              <a:gd name="T43" fmla="*/ 12968 h 15126"/>
              <a:gd name="T44" fmla="*/ 2969 w 25063"/>
              <a:gd name="T45" fmla="*/ 12968 h 15126"/>
              <a:gd name="T46" fmla="*/ 2969 w 25063"/>
              <a:gd name="T47" fmla="*/ 1969 h 15126"/>
              <a:gd name="T48" fmla="*/ 11250 w 25063"/>
              <a:gd name="T49" fmla="*/ 13437 h 15126"/>
              <a:gd name="T50" fmla="*/ 11250 w 25063"/>
              <a:gd name="T51" fmla="*/ 13437 h 15126"/>
              <a:gd name="T52" fmla="*/ 13749 w 25063"/>
              <a:gd name="T53" fmla="*/ 13437 h 15126"/>
              <a:gd name="T54" fmla="*/ 13749 w 25063"/>
              <a:gd name="T55" fmla="*/ 13687 h 15126"/>
              <a:gd name="T56" fmla="*/ 13624 w 25063"/>
              <a:gd name="T57" fmla="*/ 13812 h 15126"/>
              <a:gd name="T58" fmla="*/ 11375 w 25063"/>
              <a:gd name="T59" fmla="*/ 13812 h 15126"/>
              <a:gd name="T60" fmla="*/ 11250 w 25063"/>
              <a:gd name="T61" fmla="*/ 13687 h 15126"/>
              <a:gd name="T62" fmla="*/ 11250 w 25063"/>
              <a:gd name="T63" fmla="*/ 13437 h 15126"/>
              <a:gd name="T64" fmla="*/ 24593 w 25063"/>
              <a:gd name="T65" fmla="*/ 13781 h 15126"/>
              <a:gd name="T66" fmla="*/ 24593 w 25063"/>
              <a:gd name="T67" fmla="*/ 13781 h 15126"/>
              <a:gd name="T68" fmla="*/ 22655 w 25063"/>
              <a:gd name="T69" fmla="*/ 14656 h 15126"/>
              <a:gd name="T70" fmla="*/ 2438 w 25063"/>
              <a:gd name="T71" fmla="*/ 14656 h 15126"/>
              <a:gd name="T72" fmla="*/ 469 w 25063"/>
              <a:gd name="T73" fmla="*/ 13781 h 15126"/>
              <a:gd name="T74" fmla="*/ 469 w 25063"/>
              <a:gd name="T75" fmla="*/ 13437 h 15126"/>
              <a:gd name="T76" fmla="*/ 2500 w 25063"/>
              <a:gd name="T77" fmla="*/ 13437 h 15126"/>
              <a:gd name="T78" fmla="*/ 10781 w 25063"/>
              <a:gd name="T79" fmla="*/ 13437 h 15126"/>
              <a:gd name="T80" fmla="*/ 10781 w 25063"/>
              <a:gd name="T81" fmla="*/ 13687 h 15126"/>
              <a:gd name="T82" fmla="*/ 11375 w 25063"/>
              <a:gd name="T83" fmla="*/ 14281 h 15126"/>
              <a:gd name="T84" fmla="*/ 13624 w 25063"/>
              <a:gd name="T85" fmla="*/ 14281 h 15126"/>
              <a:gd name="T86" fmla="*/ 14218 w 25063"/>
              <a:gd name="T87" fmla="*/ 13687 h 15126"/>
              <a:gd name="T88" fmla="*/ 14218 w 25063"/>
              <a:gd name="T89" fmla="*/ 13437 h 15126"/>
              <a:gd name="T90" fmla="*/ 22562 w 25063"/>
              <a:gd name="T91" fmla="*/ 13437 h 15126"/>
              <a:gd name="T92" fmla="*/ 24593 w 25063"/>
              <a:gd name="T93" fmla="*/ 13437 h 15126"/>
              <a:gd name="T94" fmla="*/ 24593 w 25063"/>
              <a:gd name="T95" fmla="*/ 13781 h 1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063" h="15126">
                <a:moveTo>
                  <a:pt x="22562" y="12968"/>
                </a:moveTo>
                <a:lnTo>
                  <a:pt x="22562" y="12968"/>
                </a:lnTo>
                <a:cubicBezTo>
                  <a:pt x="22562" y="1969"/>
                  <a:pt x="22562" y="1969"/>
                  <a:pt x="22562" y="1969"/>
                </a:cubicBezTo>
                <a:cubicBezTo>
                  <a:pt x="22562" y="907"/>
                  <a:pt x="21687" y="0"/>
                  <a:pt x="20593" y="0"/>
                </a:cubicBezTo>
                <a:cubicBezTo>
                  <a:pt x="4469" y="0"/>
                  <a:pt x="4469" y="0"/>
                  <a:pt x="4469" y="0"/>
                </a:cubicBezTo>
                <a:cubicBezTo>
                  <a:pt x="3406" y="0"/>
                  <a:pt x="2500" y="907"/>
                  <a:pt x="2500" y="1969"/>
                </a:cubicBezTo>
                <a:cubicBezTo>
                  <a:pt x="2500" y="12968"/>
                  <a:pt x="2500" y="12968"/>
                  <a:pt x="2500" y="12968"/>
                </a:cubicBezTo>
                <a:cubicBezTo>
                  <a:pt x="0" y="12968"/>
                  <a:pt x="0" y="12968"/>
                  <a:pt x="0" y="12968"/>
                </a:cubicBezTo>
                <a:cubicBezTo>
                  <a:pt x="0" y="13781"/>
                  <a:pt x="0" y="13781"/>
                  <a:pt x="0" y="13781"/>
                </a:cubicBezTo>
                <a:cubicBezTo>
                  <a:pt x="0" y="14531"/>
                  <a:pt x="1063" y="15125"/>
                  <a:pt x="2438" y="15125"/>
                </a:cubicBezTo>
                <a:cubicBezTo>
                  <a:pt x="22655" y="15125"/>
                  <a:pt x="22655" y="15125"/>
                  <a:pt x="22655" y="15125"/>
                </a:cubicBezTo>
                <a:cubicBezTo>
                  <a:pt x="23999" y="15125"/>
                  <a:pt x="25062" y="14531"/>
                  <a:pt x="25062" y="13781"/>
                </a:cubicBezTo>
                <a:cubicBezTo>
                  <a:pt x="25062" y="12968"/>
                  <a:pt x="25062" y="12968"/>
                  <a:pt x="25062" y="12968"/>
                </a:cubicBezTo>
                <a:lnTo>
                  <a:pt x="22562" y="12968"/>
                </a:lnTo>
                <a:close/>
                <a:moveTo>
                  <a:pt x="2969" y="1969"/>
                </a:moveTo>
                <a:lnTo>
                  <a:pt x="2969" y="1969"/>
                </a:lnTo>
                <a:cubicBezTo>
                  <a:pt x="2969" y="1157"/>
                  <a:pt x="3656" y="469"/>
                  <a:pt x="4469" y="469"/>
                </a:cubicBezTo>
                <a:cubicBezTo>
                  <a:pt x="20593" y="469"/>
                  <a:pt x="20593" y="469"/>
                  <a:pt x="20593" y="469"/>
                </a:cubicBezTo>
                <a:cubicBezTo>
                  <a:pt x="21436" y="469"/>
                  <a:pt x="22093" y="1157"/>
                  <a:pt x="22093" y="1969"/>
                </a:cubicBezTo>
                <a:cubicBezTo>
                  <a:pt x="22093" y="12968"/>
                  <a:pt x="22093" y="12968"/>
                  <a:pt x="22093" y="12968"/>
                </a:cubicBezTo>
                <a:cubicBezTo>
                  <a:pt x="13749" y="12968"/>
                  <a:pt x="13749" y="12968"/>
                  <a:pt x="13749" y="12968"/>
                </a:cubicBezTo>
                <a:cubicBezTo>
                  <a:pt x="11250" y="12968"/>
                  <a:pt x="11250" y="12968"/>
                  <a:pt x="11250" y="12968"/>
                </a:cubicBezTo>
                <a:cubicBezTo>
                  <a:pt x="2969" y="12968"/>
                  <a:pt x="2969" y="12968"/>
                  <a:pt x="2969" y="12968"/>
                </a:cubicBezTo>
                <a:lnTo>
                  <a:pt x="2969" y="1969"/>
                </a:lnTo>
                <a:close/>
                <a:moveTo>
                  <a:pt x="11250" y="13437"/>
                </a:moveTo>
                <a:lnTo>
                  <a:pt x="11250" y="13437"/>
                </a:lnTo>
                <a:cubicBezTo>
                  <a:pt x="13749" y="13437"/>
                  <a:pt x="13749" y="13437"/>
                  <a:pt x="13749" y="13437"/>
                </a:cubicBezTo>
                <a:cubicBezTo>
                  <a:pt x="13749" y="13687"/>
                  <a:pt x="13749" y="13687"/>
                  <a:pt x="13749" y="13687"/>
                </a:cubicBezTo>
                <a:cubicBezTo>
                  <a:pt x="13749" y="13750"/>
                  <a:pt x="13687" y="13812"/>
                  <a:pt x="13624" y="13812"/>
                </a:cubicBezTo>
                <a:cubicBezTo>
                  <a:pt x="11375" y="13812"/>
                  <a:pt x="11375" y="13812"/>
                  <a:pt x="11375" y="13812"/>
                </a:cubicBezTo>
                <a:cubicBezTo>
                  <a:pt x="11313" y="13812"/>
                  <a:pt x="11250" y="13750"/>
                  <a:pt x="11250" y="13687"/>
                </a:cubicBezTo>
                <a:lnTo>
                  <a:pt x="11250" y="13437"/>
                </a:lnTo>
                <a:close/>
                <a:moveTo>
                  <a:pt x="24593" y="13781"/>
                </a:moveTo>
                <a:lnTo>
                  <a:pt x="24593" y="13781"/>
                </a:lnTo>
                <a:cubicBezTo>
                  <a:pt x="24593" y="14187"/>
                  <a:pt x="23812" y="14656"/>
                  <a:pt x="22655" y="14656"/>
                </a:cubicBezTo>
                <a:cubicBezTo>
                  <a:pt x="2438" y="14656"/>
                  <a:pt x="2438" y="14656"/>
                  <a:pt x="2438" y="14656"/>
                </a:cubicBezTo>
                <a:cubicBezTo>
                  <a:pt x="1281" y="14656"/>
                  <a:pt x="469" y="14187"/>
                  <a:pt x="469" y="13781"/>
                </a:cubicBezTo>
                <a:cubicBezTo>
                  <a:pt x="469" y="13437"/>
                  <a:pt x="469" y="13437"/>
                  <a:pt x="469" y="13437"/>
                </a:cubicBezTo>
                <a:cubicBezTo>
                  <a:pt x="2500" y="13437"/>
                  <a:pt x="2500" y="13437"/>
                  <a:pt x="2500" y="13437"/>
                </a:cubicBezTo>
                <a:cubicBezTo>
                  <a:pt x="10781" y="13437"/>
                  <a:pt x="10781" y="13437"/>
                  <a:pt x="10781" y="13437"/>
                </a:cubicBezTo>
                <a:cubicBezTo>
                  <a:pt x="10781" y="13687"/>
                  <a:pt x="10781" y="13687"/>
                  <a:pt x="10781" y="13687"/>
                </a:cubicBezTo>
                <a:cubicBezTo>
                  <a:pt x="10781" y="14031"/>
                  <a:pt x="11031" y="14281"/>
                  <a:pt x="11375" y="14281"/>
                </a:cubicBezTo>
                <a:cubicBezTo>
                  <a:pt x="13624" y="14281"/>
                  <a:pt x="13624" y="14281"/>
                  <a:pt x="13624" y="14281"/>
                </a:cubicBezTo>
                <a:cubicBezTo>
                  <a:pt x="13937" y="14281"/>
                  <a:pt x="14218" y="14031"/>
                  <a:pt x="14218" y="13687"/>
                </a:cubicBezTo>
                <a:cubicBezTo>
                  <a:pt x="14218" y="13437"/>
                  <a:pt x="14218" y="13437"/>
                  <a:pt x="14218" y="13437"/>
                </a:cubicBezTo>
                <a:cubicBezTo>
                  <a:pt x="22562" y="13437"/>
                  <a:pt x="22562" y="13437"/>
                  <a:pt x="22562" y="13437"/>
                </a:cubicBezTo>
                <a:cubicBezTo>
                  <a:pt x="24593" y="13437"/>
                  <a:pt x="24593" y="13437"/>
                  <a:pt x="24593" y="13437"/>
                </a:cubicBezTo>
                <a:lnTo>
                  <a:pt x="24593" y="13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63" name="Group 38"/>
          <p:cNvGrpSpPr/>
          <p:nvPr/>
        </p:nvGrpSpPr>
        <p:grpSpPr>
          <a:xfrm>
            <a:off x="671060" y="2994768"/>
            <a:ext cx="1072213" cy="1104559"/>
            <a:chOff x="1857375" y="500063"/>
            <a:chExt cx="6367463" cy="6559550"/>
          </a:xfrm>
          <a:solidFill>
            <a:srgbClr val="FFFFFF"/>
          </a:solidFill>
        </p:grpSpPr>
        <p:sp>
          <p:nvSpPr>
            <p:cNvPr id="64" name="Freeform 1"/>
            <p:cNvSpPr>
              <a:spLocks noChangeArrowheads="1"/>
            </p:cNvSpPr>
            <p:nvPr/>
          </p:nvSpPr>
          <p:spPr bwMode="auto">
            <a:xfrm>
              <a:off x="1857375" y="500063"/>
              <a:ext cx="6367463" cy="6559550"/>
            </a:xfrm>
            <a:custGeom>
              <a:avLst/>
              <a:gdLst>
                <a:gd name="T0" fmla="*/ 11562 w 17688"/>
                <a:gd name="T1" fmla="*/ 6719 h 18219"/>
                <a:gd name="T2" fmla="*/ 8532 w 17688"/>
                <a:gd name="T3" fmla="*/ 4250 h 18219"/>
                <a:gd name="T4" fmla="*/ 0 w 17688"/>
                <a:gd name="T5" fmla="*/ 4250 h 18219"/>
                <a:gd name="T6" fmla="*/ 1751 w 17688"/>
                <a:gd name="T7" fmla="*/ 12781 h 18219"/>
                <a:gd name="T8" fmla="*/ 3969 w 17688"/>
                <a:gd name="T9" fmla="*/ 18218 h 18219"/>
                <a:gd name="T10" fmla="*/ 17687 w 17688"/>
                <a:gd name="T11" fmla="*/ 18218 h 18219"/>
                <a:gd name="T12" fmla="*/ 17687 w 17688"/>
                <a:gd name="T13" fmla="*/ 15156 h 18219"/>
                <a:gd name="T14" fmla="*/ 17687 w 17688"/>
                <a:gd name="T15" fmla="*/ 6719 h 18219"/>
                <a:gd name="T16" fmla="*/ 11562 w 17688"/>
                <a:gd name="T17" fmla="*/ 7313 h 18219"/>
                <a:gd name="T18" fmla="*/ 11562 w 17688"/>
                <a:gd name="T19" fmla="*/ 12187 h 18219"/>
                <a:gd name="T20" fmla="*/ 7782 w 17688"/>
                <a:gd name="T21" fmla="*/ 7313 h 18219"/>
                <a:gd name="T22" fmla="*/ 11562 w 17688"/>
                <a:gd name="T23" fmla="*/ 12781 h 18219"/>
                <a:gd name="T24" fmla="*/ 11562 w 17688"/>
                <a:gd name="T25" fmla="*/ 15156 h 18219"/>
                <a:gd name="T26" fmla="*/ 5719 w 17688"/>
                <a:gd name="T27" fmla="*/ 12781 h 18219"/>
                <a:gd name="T28" fmla="*/ 3969 w 17688"/>
                <a:gd name="T29" fmla="*/ 17624 h 18219"/>
                <a:gd name="T30" fmla="*/ 2344 w 17688"/>
                <a:gd name="T31" fmla="*/ 17624 h 18219"/>
                <a:gd name="T32" fmla="*/ 2813 w 17688"/>
                <a:gd name="T33" fmla="*/ 12781 h 18219"/>
                <a:gd name="T34" fmla="*/ 3969 w 17688"/>
                <a:gd name="T35" fmla="*/ 17624 h 18219"/>
                <a:gd name="T36" fmla="*/ 2344 w 17688"/>
                <a:gd name="T37" fmla="*/ 12187 h 18219"/>
                <a:gd name="T38" fmla="*/ 2563 w 17688"/>
                <a:gd name="T39" fmla="*/ 12187 h 18219"/>
                <a:gd name="T40" fmla="*/ 4282 w 17688"/>
                <a:gd name="T41" fmla="*/ 14687 h 18219"/>
                <a:gd name="T42" fmla="*/ 3969 w 17688"/>
                <a:gd name="T43" fmla="*/ 13999 h 18219"/>
                <a:gd name="T44" fmla="*/ 3219 w 17688"/>
                <a:gd name="T45" fmla="*/ 12187 h 18219"/>
                <a:gd name="T46" fmla="*/ 1751 w 17688"/>
                <a:gd name="T47" fmla="*/ 8375 h 18219"/>
                <a:gd name="T48" fmla="*/ 4282 w 17688"/>
                <a:gd name="T49" fmla="*/ 594 h 18219"/>
                <a:gd name="T50" fmla="*/ 7376 w 17688"/>
                <a:gd name="T51" fmla="*/ 6719 h 18219"/>
                <a:gd name="T52" fmla="*/ 5313 w 17688"/>
                <a:gd name="T53" fmla="*/ 12187 h 18219"/>
                <a:gd name="T54" fmla="*/ 4563 w 17688"/>
                <a:gd name="T55" fmla="*/ 13999 h 18219"/>
                <a:gd name="T56" fmla="*/ 17093 w 17688"/>
                <a:gd name="T57" fmla="*/ 17624 h 18219"/>
                <a:gd name="T58" fmla="*/ 4563 w 17688"/>
                <a:gd name="T59" fmla="*/ 17624 h 18219"/>
                <a:gd name="T60" fmla="*/ 11562 w 17688"/>
                <a:gd name="T61" fmla="*/ 15749 h 18219"/>
                <a:gd name="T62" fmla="*/ 17093 w 17688"/>
                <a:gd name="T63" fmla="*/ 17624 h 18219"/>
                <a:gd name="T64" fmla="*/ 17093 w 17688"/>
                <a:gd name="T65" fmla="*/ 15156 h 18219"/>
                <a:gd name="T66" fmla="*/ 12156 w 17688"/>
                <a:gd name="T67" fmla="*/ 12781 h 18219"/>
                <a:gd name="T68" fmla="*/ 17093 w 17688"/>
                <a:gd name="T69" fmla="*/ 15156 h 18219"/>
                <a:gd name="T70" fmla="*/ 17093 w 17688"/>
                <a:gd name="T71" fmla="*/ 12187 h 18219"/>
                <a:gd name="T72" fmla="*/ 12156 w 17688"/>
                <a:gd name="T73" fmla="*/ 7313 h 18219"/>
                <a:gd name="T74" fmla="*/ 17093 w 17688"/>
                <a:gd name="T75" fmla="*/ 12187 h 18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88" h="18219">
                  <a:moveTo>
                    <a:pt x="11562" y="6719"/>
                  </a:moveTo>
                  <a:lnTo>
                    <a:pt x="11562" y="6719"/>
                  </a:lnTo>
                  <a:cubicBezTo>
                    <a:pt x="8001" y="6719"/>
                    <a:pt x="8001" y="6719"/>
                    <a:pt x="8001" y="6719"/>
                  </a:cubicBezTo>
                  <a:cubicBezTo>
                    <a:pt x="8313" y="5657"/>
                    <a:pt x="8532" y="4782"/>
                    <a:pt x="8532" y="4250"/>
                  </a:cubicBezTo>
                  <a:cubicBezTo>
                    <a:pt x="8532" y="1907"/>
                    <a:pt x="6626" y="0"/>
                    <a:pt x="4282" y="0"/>
                  </a:cubicBezTo>
                  <a:cubicBezTo>
                    <a:pt x="1938" y="0"/>
                    <a:pt x="0" y="1907"/>
                    <a:pt x="0" y="4250"/>
                  </a:cubicBezTo>
                  <a:cubicBezTo>
                    <a:pt x="0" y="5282"/>
                    <a:pt x="844" y="7719"/>
                    <a:pt x="1751" y="10062"/>
                  </a:cubicBezTo>
                  <a:cubicBezTo>
                    <a:pt x="1751" y="12781"/>
                    <a:pt x="1751" y="12781"/>
                    <a:pt x="1751" y="12781"/>
                  </a:cubicBezTo>
                  <a:cubicBezTo>
                    <a:pt x="1751" y="18218"/>
                    <a:pt x="1751" y="18218"/>
                    <a:pt x="1751" y="18218"/>
                  </a:cubicBezTo>
                  <a:cubicBezTo>
                    <a:pt x="3969" y="18218"/>
                    <a:pt x="3969" y="18218"/>
                    <a:pt x="3969" y="18218"/>
                  </a:cubicBezTo>
                  <a:cubicBezTo>
                    <a:pt x="4563" y="18218"/>
                    <a:pt x="4563" y="18218"/>
                    <a:pt x="4563" y="18218"/>
                  </a:cubicBezTo>
                  <a:cubicBezTo>
                    <a:pt x="17687" y="18218"/>
                    <a:pt x="17687" y="18218"/>
                    <a:pt x="17687" y="18218"/>
                  </a:cubicBezTo>
                  <a:cubicBezTo>
                    <a:pt x="17687" y="15749"/>
                    <a:pt x="17687" y="15749"/>
                    <a:pt x="17687" y="15749"/>
                  </a:cubicBezTo>
                  <a:cubicBezTo>
                    <a:pt x="17687" y="15156"/>
                    <a:pt x="17687" y="15156"/>
                    <a:pt x="17687" y="15156"/>
                  </a:cubicBezTo>
                  <a:cubicBezTo>
                    <a:pt x="17687" y="12781"/>
                    <a:pt x="17687" y="12781"/>
                    <a:pt x="17687" y="12781"/>
                  </a:cubicBezTo>
                  <a:cubicBezTo>
                    <a:pt x="17687" y="6719"/>
                    <a:pt x="17687" y="6719"/>
                    <a:pt x="17687" y="6719"/>
                  </a:cubicBezTo>
                  <a:lnTo>
                    <a:pt x="11562" y="6719"/>
                  </a:lnTo>
                  <a:close/>
                  <a:moveTo>
                    <a:pt x="11562" y="7313"/>
                  </a:moveTo>
                  <a:lnTo>
                    <a:pt x="11562" y="7313"/>
                  </a:lnTo>
                  <a:cubicBezTo>
                    <a:pt x="11562" y="12187"/>
                    <a:pt x="11562" y="12187"/>
                    <a:pt x="11562" y="12187"/>
                  </a:cubicBezTo>
                  <a:cubicBezTo>
                    <a:pt x="5969" y="12187"/>
                    <a:pt x="5969" y="12187"/>
                    <a:pt x="5969" y="12187"/>
                  </a:cubicBezTo>
                  <a:cubicBezTo>
                    <a:pt x="6594" y="10656"/>
                    <a:pt x="7282" y="8875"/>
                    <a:pt x="7782" y="7313"/>
                  </a:cubicBezTo>
                  <a:lnTo>
                    <a:pt x="11562" y="7313"/>
                  </a:lnTo>
                  <a:close/>
                  <a:moveTo>
                    <a:pt x="11562" y="12781"/>
                  </a:moveTo>
                  <a:lnTo>
                    <a:pt x="11562" y="12781"/>
                  </a:lnTo>
                  <a:cubicBezTo>
                    <a:pt x="11562" y="15156"/>
                    <a:pt x="11562" y="15156"/>
                    <a:pt x="11562" y="15156"/>
                  </a:cubicBezTo>
                  <a:cubicBezTo>
                    <a:pt x="4719" y="15156"/>
                    <a:pt x="4719" y="15156"/>
                    <a:pt x="4719" y="15156"/>
                  </a:cubicBezTo>
                  <a:cubicBezTo>
                    <a:pt x="4938" y="14656"/>
                    <a:pt x="5313" y="13812"/>
                    <a:pt x="5719" y="12781"/>
                  </a:cubicBezTo>
                  <a:lnTo>
                    <a:pt x="11562" y="12781"/>
                  </a:lnTo>
                  <a:close/>
                  <a:moveTo>
                    <a:pt x="3969" y="17624"/>
                  </a:moveTo>
                  <a:lnTo>
                    <a:pt x="3969" y="17624"/>
                  </a:lnTo>
                  <a:cubicBezTo>
                    <a:pt x="2344" y="17624"/>
                    <a:pt x="2344" y="17624"/>
                    <a:pt x="2344" y="17624"/>
                  </a:cubicBezTo>
                  <a:cubicBezTo>
                    <a:pt x="2344" y="12781"/>
                    <a:pt x="2344" y="12781"/>
                    <a:pt x="2344" y="12781"/>
                  </a:cubicBezTo>
                  <a:cubicBezTo>
                    <a:pt x="2813" y="12781"/>
                    <a:pt x="2813" y="12781"/>
                    <a:pt x="2813" y="12781"/>
                  </a:cubicBezTo>
                  <a:cubicBezTo>
                    <a:pt x="3376" y="14156"/>
                    <a:pt x="3844" y="15249"/>
                    <a:pt x="3969" y="15499"/>
                  </a:cubicBezTo>
                  <a:lnTo>
                    <a:pt x="3969" y="17624"/>
                  </a:lnTo>
                  <a:close/>
                  <a:moveTo>
                    <a:pt x="2344" y="12187"/>
                  </a:moveTo>
                  <a:lnTo>
                    <a:pt x="2344" y="12187"/>
                  </a:lnTo>
                  <a:cubicBezTo>
                    <a:pt x="2344" y="11593"/>
                    <a:pt x="2344" y="11593"/>
                    <a:pt x="2344" y="11593"/>
                  </a:cubicBezTo>
                  <a:cubicBezTo>
                    <a:pt x="2407" y="11781"/>
                    <a:pt x="2501" y="11999"/>
                    <a:pt x="2563" y="12187"/>
                  </a:cubicBezTo>
                  <a:lnTo>
                    <a:pt x="2344" y="12187"/>
                  </a:lnTo>
                  <a:close/>
                  <a:moveTo>
                    <a:pt x="4282" y="14687"/>
                  </a:moveTo>
                  <a:lnTo>
                    <a:pt x="4282" y="14687"/>
                  </a:lnTo>
                  <a:cubicBezTo>
                    <a:pt x="4188" y="14499"/>
                    <a:pt x="4094" y="14249"/>
                    <a:pt x="3969" y="13999"/>
                  </a:cubicBezTo>
                  <a:cubicBezTo>
                    <a:pt x="3813" y="13624"/>
                    <a:pt x="3657" y="13218"/>
                    <a:pt x="3469" y="12781"/>
                  </a:cubicBezTo>
                  <a:cubicBezTo>
                    <a:pt x="3376" y="12593"/>
                    <a:pt x="3313" y="12374"/>
                    <a:pt x="3219" y="12187"/>
                  </a:cubicBezTo>
                  <a:cubicBezTo>
                    <a:pt x="2938" y="11468"/>
                    <a:pt x="2626" y="10718"/>
                    <a:pt x="2344" y="9968"/>
                  </a:cubicBezTo>
                  <a:cubicBezTo>
                    <a:pt x="2126" y="9437"/>
                    <a:pt x="1938" y="8875"/>
                    <a:pt x="1751" y="8375"/>
                  </a:cubicBezTo>
                  <a:cubicBezTo>
                    <a:pt x="1094" y="6594"/>
                    <a:pt x="626" y="5000"/>
                    <a:pt x="626" y="4250"/>
                  </a:cubicBezTo>
                  <a:cubicBezTo>
                    <a:pt x="626" y="2219"/>
                    <a:pt x="2251" y="594"/>
                    <a:pt x="4282" y="594"/>
                  </a:cubicBezTo>
                  <a:cubicBezTo>
                    <a:pt x="6282" y="594"/>
                    <a:pt x="7938" y="2219"/>
                    <a:pt x="7938" y="4250"/>
                  </a:cubicBezTo>
                  <a:cubicBezTo>
                    <a:pt x="7938" y="4750"/>
                    <a:pt x="7719" y="5657"/>
                    <a:pt x="7376" y="6719"/>
                  </a:cubicBezTo>
                  <a:cubicBezTo>
                    <a:pt x="7313" y="6907"/>
                    <a:pt x="7251" y="7125"/>
                    <a:pt x="7157" y="7313"/>
                  </a:cubicBezTo>
                  <a:cubicBezTo>
                    <a:pt x="6657" y="8875"/>
                    <a:pt x="5938" y="10656"/>
                    <a:pt x="5313" y="12187"/>
                  </a:cubicBezTo>
                  <a:cubicBezTo>
                    <a:pt x="5251" y="12374"/>
                    <a:pt x="5157" y="12593"/>
                    <a:pt x="5094" y="12781"/>
                  </a:cubicBezTo>
                  <a:cubicBezTo>
                    <a:pt x="4907" y="13218"/>
                    <a:pt x="4719" y="13624"/>
                    <a:pt x="4563" y="13999"/>
                  </a:cubicBezTo>
                  <a:cubicBezTo>
                    <a:pt x="4469" y="14249"/>
                    <a:pt x="4344" y="14499"/>
                    <a:pt x="4282" y="14687"/>
                  </a:cubicBezTo>
                  <a:close/>
                  <a:moveTo>
                    <a:pt x="17093" y="17624"/>
                  </a:moveTo>
                  <a:lnTo>
                    <a:pt x="17093" y="17624"/>
                  </a:lnTo>
                  <a:cubicBezTo>
                    <a:pt x="4563" y="17624"/>
                    <a:pt x="4563" y="17624"/>
                    <a:pt x="4563" y="17624"/>
                  </a:cubicBezTo>
                  <a:cubicBezTo>
                    <a:pt x="4563" y="15749"/>
                    <a:pt x="4563" y="15749"/>
                    <a:pt x="4563" y="15749"/>
                  </a:cubicBezTo>
                  <a:cubicBezTo>
                    <a:pt x="11562" y="15749"/>
                    <a:pt x="11562" y="15749"/>
                    <a:pt x="11562" y="15749"/>
                  </a:cubicBezTo>
                  <a:cubicBezTo>
                    <a:pt x="17093" y="15749"/>
                    <a:pt x="17093" y="15749"/>
                    <a:pt x="17093" y="15749"/>
                  </a:cubicBezTo>
                  <a:lnTo>
                    <a:pt x="17093" y="17624"/>
                  </a:lnTo>
                  <a:close/>
                  <a:moveTo>
                    <a:pt x="17093" y="15156"/>
                  </a:moveTo>
                  <a:lnTo>
                    <a:pt x="17093" y="15156"/>
                  </a:lnTo>
                  <a:cubicBezTo>
                    <a:pt x="12156" y="15156"/>
                    <a:pt x="12156" y="15156"/>
                    <a:pt x="12156" y="15156"/>
                  </a:cubicBezTo>
                  <a:cubicBezTo>
                    <a:pt x="12156" y="12781"/>
                    <a:pt x="12156" y="12781"/>
                    <a:pt x="12156" y="12781"/>
                  </a:cubicBezTo>
                  <a:cubicBezTo>
                    <a:pt x="17093" y="12781"/>
                    <a:pt x="17093" y="12781"/>
                    <a:pt x="17093" y="12781"/>
                  </a:cubicBezTo>
                  <a:lnTo>
                    <a:pt x="17093" y="15156"/>
                  </a:lnTo>
                  <a:close/>
                  <a:moveTo>
                    <a:pt x="17093" y="12187"/>
                  </a:moveTo>
                  <a:lnTo>
                    <a:pt x="17093" y="12187"/>
                  </a:lnTo>
                  <a:cubicBezTo>
                    <a:pt x="12156" y="12187"/>
                    <a:pt x="12156" y="12187"/>
                    <a:pt x="12156" y="12187"/>
                  </a:cubicBezTo>
                  <a:cubicBezTo>
                    <a:pt x="12156" y="7313"/>
                    <a:pt x="12156" y="7313"/>
                    <a:pt x="12156" y="7313"/>
                  </a:cubicBezTo>
                  <a:cubicBezTo>
                    <a:pt x="17093" y="7313"/>
                    <a:pt x="17093" y="7313"/>
                    <a:pt x="17093" y="7313"/>
                  </a:cubicBezTo>
                  <a:lnTo>
                    <a:pt x="17093" y="1218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5" name="Freeform 2"/>
            <p:cNvSpPr>
              <a:spLocks noChangeArrowheads="1"/>
            </p:cNvSpPr>
            <p:nvPr/>
          </p:nvSpPr>
          <p:spPr bwMode="auto">
            <a:xfrm>
              <a:off x="2487613" y="1117600"/>
              <a:ext cx="1811337" cy="1811338"/>
            </a:xfrm>
            <a:custGeom>
              <a:avLst/>
              <a:gdLst>
                <a:gd name="T0" fmla="*/ 2937 w 5032"/>
                <a:gd name="T1" fmla="*/ 5000 h 5032"/>
                <a:gd name="T2" fmla="*/ 2937 w 5032"/>
                <a:gd name="T3" fmla="*/ 5000 h 5032"/>
                <a:gd name="T4" fmla="*/ 5031 w 5032"/>
                <a:gd name="T5" fmla="*/ 2531 h 5032"/>
                <a:gd name="T6" fmla="*/ 2531 w 5032"/>
                <a:gd name="T7" fmla="*/ 0 h 5032"/>
                <a:gd name="T8" fmla="*/ 0 w 5032"/>
                <a:gd name="T9" fmla="*/ 2531 h 5032"/>
                <a:gd name="T10" fmla="*/ 2093 w 5032"/>
                <a:gd name="T11" fmla="*/ 5000 h 5032"/>
                <a:gd name="T12" fmla="*/ 2531 w 5032"/>
                <a:gd name="T13" fmla="*/ 5031 h 5032"/>
                <a:gd name="T14" fmla="*/ 2812 w 5032"/>
                <a:gd name="T15" fmla="*/ 5031 h 5032"/>
                <a:gd name="T16" fmla="*/ 2937 w 5032"/>
                <a:gd name="T17" fmla="*/ 5000 h 5032"/>
                <a:gd name="T18" fmla="*/ 593 w 5032"/>
                <a:gd name="T19" fmla="*/ 2531 h 5032"/>
                <a:gd name="T20" fmla="*/ 593 w 5032"/>
                <a:gd name="T21" fmla="*/ 2531 h 5032"/>
                <a:gd name="T22" fmla="*/ 2531 w 5032"/>
                <a:gd name="T23" fmla="*/ 625 h 5032"/>
                <a:gd name="T24" fmla="*/ 4437 w 5032"/>
                <a:gd name="T25" fmla="*/ 2531 h 5032"/>
                <a:gd name="T26" fmla="*/ 2531 w 5032"/>
                <a:gd name="T27" fmla="*/ 4438 h 5032"/>
                <a:gd name="T28" fmla="*/ 593 w 5032"/>
                <a:gd name="T29" fmla="*/ 2531 h 5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32" h="5032">
                  <a:moveTo>
                    <a:pt x="2937" y="5000"/>
                  </a:moveTo>
                  <a:lnTo>
                    <a:pt x="2937" y="5000"/>
                  </a:lnTo>
                  <a:cubicBezTo>
                    <a:pt x="4125" y="4781"/>
                    <a:pt x="5031" y="3750"/>
                    <a:pt x="5031" y="2531"/>
                  </a:cubicBezTo>
                  <a:cubicBezTo>
                    <a:pt x="5031" y="1125"/>
                    <a:pt x="3906" y="0"/>
                    <a:pt x="2531" y="0"/>
                  </a:cubicBezTo>
                  <a:cubicBezTo>
                    <a:pt x="1125" y="0"/>
                    <a:pt x="0" y="1125"/>
                    <a:pt x="0" y="2531"/>
                  </a:cubicBezTo>
                  <a:cubicBezTo>
                    <a:pt x="0" y="3750"/>
                    <a:pt x="906" y="4781"/>
                    <a:pt x="2093" y="5000"/>
                  </a:cubicBezTo>
                  <a:cubicBezTo>
                    <a:pt x="2250" y="5031"/>
                    <a:pt x="2375" y="5031"/>
                    <a:pt x="2531" y="5031"/>
                  </a:cubicBezTo>
                  <a:cubicBezTo>
                    <a:pt x="2625" y="5031"/>
                    <a:pt x="2718" y="5031"/>
                    <a:pt x="2812" y="5031"/>
                  </a:cubicBezTo>
                  <a:cubicBezTo>
                    <a:pt x="2875" y="5000"/>
                    <a:pt x="2906" y="5000"/>
                    <a:pt x="2937" y="5000"/>
                  </a:cubicBezTo>
                  <a:close/>
                  <a:moveTo>
                    <a:pt x="593" y="2531"/>
                  </a:moveTo>
                  <a:lnTo>
                    <a:pt x="593" y="2531"/>
                  </a:lnTo>
                  <a:cubicBezTo>
                    <a:pt x="593" y="1469"/>
                    <a:pt x="1468" y="625"/>
                    <a:pt x="2531" y="625"/>
                  </a:cubicBezTo>
                  <a:cubicBezTo>
                    <a:pt x="3593" y="625"/>
                    <a:pt x="4437" y="1469"/>
                    <a:pt x="4437" y="2531"/>
                  </a:cubicBezTo>
                  <a:cubicBezTo>
                    <a:pt x="4437" y="3594"/>
                    <a:pt x="3593" y="4438"/>
                    <a:pt x="2531" y="4438"/>
                  </a:cubicBezTo>
                  <a:cubicBezTo>
                    <a:pt x="1468" y="4438"/>
                    <a:pt x="593" y="3594"/>
                    <a:pt x="593" y="25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66" name="Group 41"/>
          <p:cNvGrpSpPr/>
          <p:nvPr/>
        </p:nvGrpSpPr>
        <p:grpSpPr>
          <a:xfrm>
            <a:off x="4031692" y="1644988"/>
            <a:ext cx="544736" cy="1012819"/>
            <a:chOff x="3084513" y="139700"/>
            <a:chExt cx="3914775" cy="7278688"/>
          </a:xfrm>
          <a:solidFill>
            <a:schemeClr val="bg1"/>
          </a:solidFill>
        </p:grpSpPr>
        <p:sp>
          <p:nvSpPr>
            <p:cNvPr id="67" name="Freeform 1"/>
            <p:cNvSpPr>
              <a:spLocks noChangeArrowheads="1"/>
            </p:cNvSpPr>
            <p:nvPr/>
          </p:nvSpPr>
          <p:spPr bwMode="auto">
            <a:xfrm>
              <a:off x="3084513" y="139700"/>
              <a:ext cx="3914775" cy="7278688"/>
            </a:xfrm>
            <a:custGeom>
              <a:avLst/>
              <a:gdLst>
                <a:gd name="T0" fmla="*/ 7968 w 10875"/>
                <a:gd name="T1" fmla="*/ 0 h 20219"/>
                <a:gd name="T2" fmla="*/ 7968 w 10875"/>
                <a:gd name="T3" fmla="*/ 0 h 20219"/>
                <a:gd name="T4" fmla="*/ 2937 w 10875"/>
                <a:gd name="T5" fmla="*/ 0 h 20219"/>
                <a:gd name="T6" fmla="*/ 0 w 10875"/>
                <a:gd name="T7" fmla="*/ 2907 h 20219"/>
                <a:gd name="T8" fmla="*/ 0 w 10875"/>
                <a:gd name="T9" fmla="*/ 17281 h 20219"/>
                <a:gd name="T10" fmla="*/ 2937 w 10875"/>
                <a:gd name="T11" fmla="*/ 20218 h 20219"/>
                <a:gd name="T12" fmla="*/ 7968 w 10875"/>
                <a:gd name="T13" fmla="*/ 20218 h 20219"/>
                <a:gd name="T14" fmla="*/ 10874 w 10875"/>
                <a:gd name="T15" fmla="*/ 17281 h 20219"/>
                <a:gd name="T16" fmla="*/ 10874 w 10875"/>
                <a:gd name="T17" fmla="*/ 2907 h 20219"/>
                <a:gd name="T18" fmla="*/ 7968 w 10875"/>
                <a:gd name="T19" fmla="*/ 0 h 20219"/>
                <a:gd name="T20" fmla="*/ 10311 w 10875"/>
                <a:gd name="T21" fmla="*/ 17281 h 20219"/>
                <a:gd name="T22" fmla="*/ 10311 w 10875"/>
                <a:gd name="T23" fmla="*/ 17281 h 20219"/>
                <a:gd name="T24" fmla="*/ 7968 w 10875"/>
                <a:gd name="T25" fmla="*/ 19656 h 20219"/>
                <a:gd name="T26" fmla="*/ 2937 w 10875"/>
                <a:gd name="T27" fmla="*/ 19656 h 20219"/>
                <a:gd name="T28" fmla="*/ 594 w 10875"/>
                <a:gd name="T29" fmla="*/ 17281 h 20219"/>
                <a:gd name="T30" fmla="*/ 594 w 10875"/>
                <a:gd name="T31" fmla="*/ 2907 h 20219"/>
                <a:gd name="T32" fmla="*/ 2937 w 10875"/>
                <a:gd name="T33" fmla="*/ 563 h 20219"/>
                <a:gd name="T34" fmla="*/ 7968 w 10875"/>
                <a:gd name="T35" fmla="*/ 563 h 20219"/>
                <a:gd name="T36" fmla="*/ 10311 w 10875"/>
                <a:gd name="T37" fmla="*/ 2907 h 20219"/>
                <a:gd name="T38" fmla="*/ 10311 w 10875"/>
                <a:gd name="T39" fmla="*/ 17281 h 20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875" h="20219">
                  <a:moveTo>
                    <a:pt x="7968" y="0"/>
                  </a:moveTo>
                  <a:lnTo>
                    <a:pt x="7968" y="0"/>
                  </a:lnTo>
                  <a:cubicBezTo>
                    <a:pt x="2937" y="0"/>
                    <a:pt x="2937" y="0"/>
                    <a:pt x="2937" y="0"/>
                  </a:cubicBezTo>
                  <a:cubicBezTo>
                    <a:pt x="1312" y="0"/>
                    <a:pt x="0" y="1313"/>
                    <a:pt x="0" y="2907"/>
                  </a:cubicBezTo>
                  <a:cubicBezTo>
                    <a:pt x="0" y="17281"/>
                    <a:pt x="0" y="17281"/>
                    <a:pt x="0" y="17281"/>
                  </a:cubicBezTo>
                  <a:cubicBezTo>
                    <a:pt x="0" y="18906"/>
                    <a:pt x="1312" y="20218"/>
                    <a:pt x="2937" y="20218"/>
                  </a:cubicBezTo>
                  <a:cubicBezTo>
                    <a:pt x="7968" y="20218"/>
                    <a:pt x="7968" y="20218"/>
                    <a:pt x="7968" y="20218"/>
                  </a:cubicBezTo>
                  <a:cubicBezTo>
                    <a:pt x="9561" y="20218"/>
                    <a:pt x="10874" y="18906"/>
                    <a:pt x="10874" y="17281"/>
                  </a:cubicBezTo>
                  <a:cubicBezTo>
                    <a:pt x="10874" y="2907"/>
                    <a:pt x="10874" y="2907"/>
                    <a:pt x="10874" y="2907"/>
                  </a:cubicBezTo>
                  <a:cubicBezTo>
                    <a:pt x="10874" y="1313"/>
                    <a:pt x="9561" y="0"/>
                    <a:pt x="7968" y="0"/>
                  </a:cubicBezTo>
                  <a:close/>
                  <a:moveTo>
                    <a:pt x="10311" y="17281"/>
                  </a:moveTo>
                  <a:lnTo>
                    <a:pt x="10311" y="17281"/>
                  </a:lnTo>
                  <a:cubicBezTo>
                    <a:pt x="10311" y="18593"/>
                    <a:pt x="9249" y="19656"/>
                    <a:pt x="7968" y="19656"/>
                  </a:cubicBezTo>
                  <a:cubicBezTo>
                    <a:pt x="2937" y="19656"/>
                    <a:pt x="2937" y="19656"/>
                    <a:pt x="2937" y="19656"/>
                  </a:cubicBezTo>
                  <a:cubicBezTo>
                    <a:pt x="1625" y="19656"/>
                    <a:pt x="594" y="18593"/>
                    <a:pt x="594" y="17281"/>
                  </a:cubicBezTo>
                  <a:cubicBezTo>
                    <a:pt x="594" y="2907"/>
                    <a:pt x="594" y="2907"/>
                    <a:pt x="594" y="2907"/>
                  </a:cubicBezTo>
                  <a:cubicBezTo>
                    <a:pt x="594" y="1625"/>
                    <a:pt x="1625" y="563"/>
                    <a:pt x="2937" y="563"/>
                  </a:cubicBezTo>
                  <a:cubicBezTo>
                    <a:pt x="7968" y="563"/>
                    <a:pt x="7968" y="563"/>
                    <a:pt x="7968" y="563"/>
                  </a:cubicBezTo>
                  <a:cubicBezTo>
                    <a:pt x="9249" y="563"/>
                    <a:pt x="10311" y="1625"/>
                    <a:pt x="10311" y="2907"/>
                  </a:cubicBezTo>
                  <a:lnTo>
                    <a:pt x="10311" y="1728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8" name="Freeform 2"/>
            <p:cNvSpPr>
              <a:spLocks noChangeArrowheads="1"/>
            </p:cNvSpPr>
            <p:nvPr/>
          </p:nvSpPr>
          <p:spPr bwMode="auto">
            <a:xfrm>
              <a:off x="4513263" y="5899150"/>
              <a:ext cx="1068387" cy="1081088"/>
            </a:xfrm>
            <a:custGeom>
              <a:avLst/>
              <a:gdLst>
                <a:gd name="T0" fmla="*/ 1468 w 2968"/>
                <a:gd name="T1" fmla="*/ 0 h 3001"/>
                <a:gd name="T2" fmla="*/ 1468 w 2968"/>
                <a:gd name="T3" fmla="*/ 0 h 3001"/>
                <a:gd name="T4" fmla="*/ 0 w 2968"/>
                <a:gd name="T5" fmla="*/ 1500 h 3001"/>
                <a:gd name="T6" fmla="*/ 1468 w 2968"/>
                <a:gd name="T7" fmla="*/ 3000 h 3001"/>
                <a:gd name="T8" fmla="*/ 2967 w 2968"/>
                <a:gd name="T9" fmla="*/ 1500 h 3001"/>
                <a:gd name="T10" fmla="*/ 1468 w 2968"/>
                <a:gd name="T11" fmla="*/ 0 h 3001"/>
                <a:gd name="T12" fmla="*/ 1468 w 2968"/>
                <a:gd name="T13" fmla="*/ 2407 h 3001"/>
                <a:gd name="T14" fmla="*/ 1468 w 2968"/>
                <a:gd name="T15" fmla="*/ 2407 h 3001"/>
                <a:gd name="T16" fmla="*/ 562 w 2968"/>
                <a:gd name="T17" fmla="*/ 1500 h 3001"/>
                <a:gd name="T18" fmla="*/ 1468 w 2968"/>
                <a:gd name="T19" fmla="*/ 594 h 3001"/>
                <a:gd name="T20" fmla="*/ 2374 w 2968"/>
                <a:gd name="T21" fmla="*/ 1500 h 3001"/>
                <a:gd name="T22" fmla="*/ 1468 w 2968"/>
                <a:gd name="T23" fmla="*/ 2407 h 3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68" h="3001">
                  <a:moveTo>
                    <a:pt x="1468" y="0"/>
                  </a:moveTo>
                  <a:lnTo>
                    <a:pt x="1468" y="0"/>
                  </a:lnTo>
                  <a:cubicBezTo>
                    <a:pt x="656" y="0"/>
                    <a:pt x="0" y="688"/>
                    <a:pt x="0" y="1500"/>
                  </a:cubicBezTo>
                  <a:cubicBezTo>
                    <a:pt x="0" y="2313"/>
                    <a:pt x="656" y="3000"/>
                    <a:pt x="1468" y="3000"/>
                  </a:cubicBezTo>
                  <a:cubicBezTo>
                    <a:pt x="2280" y="3000"/>
                    <a:pt x="2967" y="2313"/>
                    <a:pt x="2967" y="1500"/>
                  </a:cubicBezTo>
                  <a:cubicBezTo>
                    <a:pt x="2967" y="688"/>
                    <a:pt x="2280" y="0"/>
                    <a:pt x="1468" y="0"/>
                  </a:cubicBezTo>
                  <a:close/>
                  <a:moveTo>
                    <a:pt x="1468" y="2407"/>
                  </a:moveTo>
                  <a:lnTo>
                    <a:pt x="1468" y="2407"/>
                  </a:lnTo>
                  <a:cubicBezTo>
                    <a:pt x="968" y="2407"/>
                    <a:pt x="562" y="2000"/>
                    <a:pt x="562" y="1500"/>
                  </a:cubicBezTo>
                  <a:cubicBezTo>
                    <a:pt x="562" y="1000"/>
                    <a:pt x="968" y="594"/>
                    <a:pt x="1468" y="594"/>
                  </a:cubicBezTo>
                  <a:cubicBezTo>
                    <a:pt x="1967" y="594"/>
                    <a:pt x="2374" y="1000"/>
                    <a:pt x="2374" y="1500"/>
                  </a:cubicBezTo>
                  <a:cubicBezTo>
                    <a:pt x="2374" y="2000"/>
                    <a:pt x="1967" y="2407"/>
                    <a:pt x="1468" y="240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9" name="Freeform 3"/>
            <p:cNvSpPr>
              <a:spLocks noChangeArrowheads="1"/>
            </p:cNvSpPr>
            <p:nvPr/>
          </p:nvSpPr>
          <p:spPr bwMode="auto">
            <a:xfrm>
              <a:off x="3409950" y="420688"/>
              <a:ext cx="3273425" cy="5276850"/>
            </a:xfrm>
            <a:custGeom>
              <a:avLst/>
              <a:gdLst>
                <a:gd name="T0" fmla="*/ 6624 w 9094"/>
                <a:gd name="T1" fmla="*/ 0 h 14656"/>
                <a:gd name="T2" fmla="*/ 6624 w 9094"/>
                <a:gd name="T3" fmla="*/ 0 h 14656"/>
                <a:gd name="T4" fmla="*/ 2469 w 9094"/>
                <a:gd name="T5" fmla="*/ 0 h 14656"/>
                <a:gd name="T6" fmla="*/ 0 w 9094"/>
                <a:gd name="T7" fmla="*/ 2468 h 14656"/>
                <a:gd name="T8" fmla="*/ 0 w 9094"/>
                <a:gd name="T9" fmla="*/ 14655 h 14656"/>
                <a:gd name="T10" fmla="*/ 9093 w 9094"/>
                <a:gd name="T11" fmla="*/ 14655 h 14656"/>
                <a:gd name="T12" fmla="*/ 9093 w 9094"/>
                <a:gd name="T13" fmla="*/ 2468 h 14656"/>
                <a:gd name="T14" fmla="*/ 6624 w 9094"/>
                <a:gd name="T15" fmla="*/ 0 h 14656"/>
                <a:gd name="T16" fmla="*/ 8499 w 9094"/>
                <a:gd name="T17" fmla="*/ 14092 h 14656"/>
                <a:gd name="T18" fmla="*/ 8499 w 9094"/>
                <a:gd name="T19" fmla="*/ 14092 h 14656"/>
                <a:gd name="T20" fmla="*/ 563 w 9094"/>
                <a:gd name="T21" fmla="*/ 14092 h 14656"/>
                <a:gd name="T22" fmla="*/ 563 w 9094"/>
                <a:gd name="T23" fmla="*/ 2468 h 14656"/>
                <a:gd name="T24" fmla="*/ 2469 w 9094"/>
                <a:gd name="T25" fmla="*/ 593 h 14656"/>
                <a:gd name="T26" fmla="*/ 6624 w 9094"/>
                <a:gd name="T27" fmla="*/ 593 h 14656"/>
                <a:gd name="T28" fmla="*/ 8499 w 9094"/>
                <a:gd name="T29" fmla="*/ 2468 h 14656"/>
                <a:gd name="T30" fmla="*/ 8499 w 9094"/>
                <a:gd name="T31" fmla="*/ 14092 h 14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94" h="14656">
                  <a:moveTo>
                    <a:pt x="6624" y="0"/>
                  </a:moveTo>
                  <a:lnTo>
                    <a:pt x="6624" y="0"/>
                  </a:lnTo>
                  <a:cubicBezTo>
                    <a:pt x="2469" y="0"/>
                    <a:pt x="2469" y="0"/>
                    <a:pt x="2469" y="0"/>
                  </a:cubicBezTo>
                  <a:cubicBezTo>
                    <a:pt x="1094" y="0"/>
                    <a:pt x="0" y="1125"/>
                    <a:pt x="0" y="2468"/>
                  </a:cubicBezTo>
                  <a:cubicBezTo>
                    <a:pt x="0" y="14655"/>
                    <a:pt x="0" y="14655"/>
                    <a:pt x="0" y="14655"/>
                  </a:cubicBezTo>
                  <a:cubicBezTo>
                    <a:pt x="9093" y="14655"/>
                    <a:pt x="9093" y="14655"/>
                    <a:pt x="9093" y="14655"/>
                  </a:cubicBezTo>
                  <a:cubicBezTo>
                    <a:pt x="9093" y="2468"/>
                    <a:pt x="9093" y="2468"/>
                    <a:pt x="9093" y="2468"/>
                  </a:cubicBezTo>
                  <a:cubicBezTo>
                    <a:pt x="9093" y="1125"/>
                    <a:pt x="7968" y="0"/>
                    <a:pt x="6624" y="0"/>
                  </a:cubicBezTo>
                  <a:close/>
                  <a:moveTo>
                    <a:pt x="8499" y="14092"/>
                  </a:moveTo>
                  <a:lnTo>
                    <a:pt x="8499" y="14092"/>
                  </a:lnTo>
                  <a:cubicBezTo>
                    <a:pt x="563" y="14092"/>
                    <a:pt x="563" y="14092"/>
                    <a:pt x="563" y="14092"/>
                  </a:cubicBezTo>
                  <a:cubicBezTo>
                    <a:pt x="563" y="2468"/>
                    <a:pt x="563" y="2468"/>
                    <a:pt x="563" y="2468"/>
                  </a:cubicBezTo>
                  <a:cubicBezTo>
                    <a:pt x="563" y="1437"/>
                    <a:pt x="1406" y="593"/>
                    <a:pt x="2469" y="593"/>
                  </a:cubicBezTo>
                  <a:cubicBezTo>
                    <a:pt x="6624" y="593"/>
                    <a:pt x="6624" y="593"/>
                    <a:pt x="6624" y="593"/>
                  </a:cubicBezTo>
                  <a:cubicBezTo>
                    <a:pt x="7655" y="593"/>
                    <a:pt x="8499" y="1437"/>
                    <a:pt x="8499" y="2468"/>
                  </a:cubicBezTo>
                  <a:lnTo>
                    <a:pt x="8499" y="1409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70" name="TextBox 51"/>
          <p:cNvSpPr txBox="1"/>
          <p:nvPr/>
        </p:nvSpPr>
        <p:spPr>
          <a:xfrm>
            <a:off x="1829467" y="3477937"/>
            <a:ext cx="16693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FFFFFF"/>
                </a:solidFill>
                <a:latin typeface="Arial"/>
                <a:cs typeface="Arial"/>
              </a:rPr>
              <a:t>téléchargements</a:t>
            </a:r>
            <a:endParaRPr lang="en-US" sz="14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Application</a:t>
            </a:r>
          </a:p>
          <a:p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Géolocalisation</a:t>
            </a:r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73" name="TextBox 56"/>
          <p:cNvSpPr txBox="1"/>
          <p:nvPr/>
        </p:nvSpPr>
        <p:spPr>
          <a:xfrm>
            <a:off x="3959932" y="3641572"/>
            <a:ext cx="2062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  <a:t>Attestations de carte de</a:t>
            </a:r>
            <a:b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  <a:t>Tiers payant téléchargées</a:t>
            </a:r>
          </a:p>
        </p:txBody>
      </p:sp>
      <p:grpSp>
        <p:nvGrpSpPr>
          <p:cNvPr id="75" name="Group 59"/>
          <p:cNvGrpSpPr/>
          <p:nvPr/>
        </p:nvGrpSpPr>
        <p:grpSpPr>
          <a:xfrm>
            <a:off x="659462" y="4620620"/>
            <a:ext cx="730935" cy="716523"/>
            <a:chOff x="2222500" y="1016000"/>
            <a:chExt cx="5635625" cy="5524500"/>
          </a:xfrm>
          <a:solidFill>
            <a:srgbClr val="FFFFFF"/>
          </a:solidFill>
        </p:grpSpPr>
        <p:sp>
          <p:nvSpPr>
            <p:cNvPr id="76" name="Freeform 1"/>
            <p:cNvSpPr>
              <a:spLocks noChangeArrowheads="1"/>
            </p:cNvSpPr>
            <p:nvPr/>
          </p:nvSpPr>
          <p:spPr bwMode="auto">
            <a:xfrm>
              <a:off x="6013450" y="3862388"/>
              <a:ext cx="1327150" cy="1327150"/>
            </a:xfrm>
            <a:custGeom>
              <a:avLst/>
              <a:gdLst>
                <a:gd name="T0" fmla="*/ 1843 w 3688"/>
                <a:gd name="T1" fmla="*/ 3687 h 3688"/>
                <a:gd name="T2" fmla="*/ 1843 w 3688"/>
                <a:gd name="T3" fmla="*/ 3687 h 3688"/>
                <a:gd name="T4" fmla="*/ 0 w 3688"/>
                <a:gd name="T5" fmla="*/ 1844 h 3688"/>
                <a:gd name="T6" fmla="*/ 1843 w 3688"/>
                <a:gd name="T7" fmla="*/ 0 h 3688"/>
                <a:gd name="T8" fmla="*/ 3687 w 3688"/>
                <a:gd name="T9" fmla="*/ 1844 h 3688"/>
                <a:gd name="T10" fmla="*/ 1843 w 3688"/>
                <a:gd name="T11" fmla="*/ 3687 h 3688"/>
                <a:gd name="T12" fmla="*/ 1843 w 3688"/>
                <a:gd name="T13" fmla="*/ 437 h 3688"/>
                <a:gd name="T14" fmla="*/ 1843 w 3688"/>
                <a:gd name="T15" fmla="*/ 437 h 3688"/>
                <a:gd name="T16" fmla="*/ 468 w 3688"/>
                <a:gd name="T17" fmla="*/ 1844 h 3688"/>
                <a:gd name="T18" fmla="*/ 1843 w 3688"/>
                <a:gd name="T19" fmla="*/ 3219 h 3688"/>
                <a:gd name="T20" fmla="*/ 3250 w 3688"/>
                <a:gd name="T21" fmla="*/ 1844 h 3688"/>
                <a:gd name="T22" fmla="*/ 1843 w 3688"/>
                <a:gd name="T23" fmla="*/ 437 h 3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88" h="3688">
                  <a:moveTo>
                    <a:pt x="1843" y="3687"/>
                  </a:moveTo>
                  <a:lnTo>
                    <a:pt x="1843" y="3687"/>
                  </a:lnTo>
                  <a:cubicBezTo>
                    <a:pt x="843" y="3687"/>
                    <a:pt x="0" y="2844"/>
                    <a:pt x="0" y="1844"/>
                  </a:cubicBezTo>
                  <a:cubicBezTo>
                    <a:pt x="0" y="812"/>
                    <a:pt x="843" y="0"/>
                    <a:pt x="1843" y="0"/>
                  </a:cubicBezTo>
                  <a:cubicBezTo>
                    <a:pt x="2875" y="0"/>
                    <a:pt x="3687" y="812"/>
                    <a:pt x="3687" y="1844"/>
                  </a:cubicBezTo>
                  <a:cubicBezTo>
                    <a:pt x="3687" y="2844"/>
                    <a:pt x="2875" y="3687"/>
                    <a:pt x="1843" y="3687"/>
                  </a:cubicBezTo>
                  <a:close/>
                  <a:moveTo>
                    <a:pt x="1843" y="437"/>
                  </a:moveTo>
                  <a:lnTo>
                    <a:pt x="1843" y="437"/>
                  </a:lnTo>
                  <a:cubicBezTo>
                    <a:pt x="1093" y="437"/>
                    <a:pt x="468" y="1062"/>
                    <a:pt x="468" y="1844"/>
                  </a:cubicBezTo>
                  <a:cubicBezTo>
                    <a:pt x="468" y="2594"/>
                    <a:pt x="1093" y="3219"/>
                    <a:pt x="1843" y="3219"/>
                  </a:cubicBezTo>
                  <a:cubicBezTo>
                    <a:pt x="2625" y="3219"/>
                    <a:pt x="3250" y="2594"/>
                    <a:pt x="3250" y="1844"/>
                  </a:cubicBezTo>
                  <a:cubicBezTo>
                    <a:pt x="3250" y="1062"/>
                    <a:pt x="2625" y="437"/>
                    <a:pt x="1843" y="43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" name="Freeform 2"/>
            <p:cNvSpPr>
              <a:spLocks noChangeArrowheads="1"/>
            </p:cNvSpPr>
            <p:nvPr/>
          </p:nvSpPr>
          <p:spPr bwMode="auto">
            <a:xfrm>
              <a:off x="2222500" y="1016000"/>
              <a:ext cx="4454525" cy="5524500"/>
            </a:xfrm>
            <a:custGeom>
              <a:avLst/>
              <a:gdLst>
                <a:gd name="T0" fmla="*/ 8156 w 12375"/>
                <a:gd name="T1" fmla="*/ 15343 h 15344"/>
                <a:gd name="T2" fmla="*/ 8156 w 12375"/>
                <a:gd name="T3" fmla="*/ 15343 h 15344"/>
                <a:gd name="T4" fmla="*/ 3094 w 12375"/>
                <a:gd name="T5" fmla="*/ 15343 h 15344"/>
                <a:gd name="T6" fmla="*/ 2657 w 12375"/>
                <a:gd name="T7" fmla="*/ 15187 h 15344"/>
                <a:gd name="T8" fmla="*/ 157 w 12375"/>
                <a:gd name="T9" fmla="*/ 12718 h 15344"/>
                <a:gd name="T10" fmla="*/ 157 w 12375"/>
                <a:gd name="T11" fmla="*/ 12687 h 15344"/>
                <a:gd name="T12" fmla="*/ 0 w 12375"/>
                <a:gd name="T13" fmla="*/ 12281 h 15344"/>
                <a:gd name="T14" fmla="*/ 0 w 12375"/>
                <a:gd name="T15" fmla="*/ 438 h 15344"/>
                <a:gd name="T16" fmla="*/ 438 w 12375"/>
                <a:gd name="T17" fmla="*/ 0 h 15344"/>
                <a:gd name="T18" fmla="*/ 11937 w 12375"/>
                <a:gd name="T19" fmla="*/ 0 h 15344"/>
                <a:gd name="T20" fmla="*/ 12374 w 12375"/>
                <a:gd name="T21" fmla="*/ 438 h 15344"/>
                <a:gd name="T22" fmla="*/ 12374 w 12375"/>
                <a:gd name="T23" fmla="*/ 7188 h 15344"/>
                <a:gd name="T24" fmla="*/ 11874 w 12375"/>
                <a:gd name="T25" fmla="*/ 7718 h 15344"/>
                <a:gd name="T26" fmla="*/ 10531 w 12375"/>
                <a:gd name="T27" fmla="*/ 8437 h 15344"/>
                <a:gd name="T28" fmla="*/ 10249 w 12375"/>
                <a:gd name="T29" fmla="*/ 10562 h 15344"/>
                <a:gd name="T30" fmla="*/ 10281 w 12375"/>
                <a:gd name="T31" fmla="*/ 10562 h 15344"/>
                <a:gd name="T32" fmla="*/ 10687 w 12375"/>
                <a:gd name="T33" fmla="*/ 11187 h 15344"/>
                <a:gd name="T34" fmla="*/ 10812 w 12375"/>
                <a:gd name="T35" fmla="*/ 11625 h 15344"/>
                <a:gd name="T36" fmla="*/ 10531 w 12375"/>
                <a:gd name="T37" fmla="*/ 12031 h 15344"/>
                <a:gd name="T38" fmla="*/ 8812 w 12375"/>
                <a:gd name="T39" fmla="*/ 13968 h 15344"/>
                <a:gd name="T40" fmla="*/ 8812 w 12375"/>
                <a:gd name="T41" fmla="*/ 14000 h 15344"/>
                <a:gd name="T42" fmla="*/ 8687 w 12375"/>
                <a:gd name="T43" fmla="*/ 14843 h 15344"/>
                <a:gd name="T44" fmla="*/ 8687 w 12375"/>
                <a:gd name="T45" fmla="*/ 14875 h 15344"/>
                <a:gd name="T46" fmla="*/ 8156 w 12375"/>
                <a:gd name="T47" fmla="*/ 15343 h 15344"/>
                <a:gd name="T48" fmla="*/ 500 w 12375"/>
                <a:gd name="T49" fmla="*/ 12406 h 15344"/>
                <a:gd name="T50" fmla="*/ 500 w 12375"/>
                <a:gd name="T51" fmla="*/ 12406 h 15344"/>
                <a:gd name="T52" fmla="*/ 2969 w 12375"/>
                <a:gd name="T53" fmla="*/ 14843 h 15344"/>
                <a:gd name="T54" fmla="*/ 3094 w 12375"/>
                <a:gd name="T55" fmla="*/ 14906 h 15344"/>
                <a:gd name="T56" fmla="*/ 8156 w 12375"/>
                <a:gd name="T57" fmla="*/ 14906 h 15344"/>
                <a:gd name="T58" fmla="*/ 8249 w 12375"/>
                <a:gd name="T59" fmla="*/ 14812 h 15344"/>
                <a:gd name="T60" fmla="*/ 8406 w 12375"/>
                <a:gd name="T61" fmla="*/ 13812 h 15344"/>
                <a:gd name="T62" fmla="*/ 10343 w 12375"/>
                <a:gd name="T63" fmla="*/ 11625 h 15344"/>
                <a:gd name="T64" fmla="*/ 10374 w 12375"/>
                <a:gd name="T65" fmla="*/ 11562 h 15344"/>
                <a:gd name="T66" fmla="*/ 10343 w 12375"/>
                <a:gd name="T67" fmla="*/ 11499 h 15344"/>
                <a:gd name="T68" fmla="*/ 9843 w 12375"/>
                <a:gd name="T69" fmla="*/ 10750 h 15344"/>
                <a:gd name="T70" fmla="*/ 10187 w 12375"/>
                <a:gd name="T71" fmla="*/ 8156 h 15344"/>
                <a:gd name="T72" fmla="*/ 11843 w 12375"/>
                <a:gd name="T73" fmla="*/ 7282 h 15344"/>
                <a:gd name="T74" fmla="*/ 11937 w 12375"/>
                <a:gd name="T75" fmla="*/ 7188 h 15344"/>
                <a:gd name="T76" fmla="*/ 11937 w 12375"/>
                <a:gd name="T77" fmla="*/ 438 h 15344"/>
                <a:gd name="T78" fmla="*/ 469 w 12375"/>
                <a:gd name="T79" fmla="*/ 438 h 15344"/>
                <a:gd name="T80" fmla="*/ 469 w 12375"/>
                <a:gd name="T81" fmla="*/ 12281 h 15344"/>
                <a:gd name="T82" fmla="*/ 500 w 12375"/>
                <a:gd name="T83" fmla="*/ 12406 h 15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375" h="15344">
                  <a:moveTo>
                    <a:pt x="8156" y="15343"/>
                  </a:moveTo>
                  <a:lnTo>
                    <a:pt x="8156" y="15343"/>
                  </a:lnTo>
                  <a:cubicBezTo>
                    <a:pt x="3094" y="15343"/>
                    <a:pt x="3094" y="15343"/>
                    <a:pt x="3094" y="15343"/>
                  </a:cubicBezTo>
                  <a:cubicBezTo>
                    <a:pt x="2938" y="15343"/>
                    <a:pt x="2750" y="15281"/>
                    <a:pt x="2657" y="15187"/>
                  </a:cubicBezTo>
                  <a:cubicBezTo>
                    <a:pt x="157" y="12718"/>
                    <a:pt x="157" y="12718"/>
                    <a:pt x="157" y="12718"/>
                  </a:cubicBezTo>
                  <a:cubicBezTo>
                    <a:pt x="157" y="12687"/>
                    <a:pt x="157" y="12687"/>
                    <a:pt x="157" y="12687"/>
                  </a:cubicBezTo>
                  <a:cubicBezTo>
                    <a:pt x="94" y="12593"/>
                    <a:pt x="0" y="12468"/>
                    <a:pt x="0" y="12281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188"/>
                    <a:pt x="219" y="0"/>
                    <a:pt x="438" y="0"/>
                  </a:cubicBezTo>
                  <a:cubicBezTo>
                    <a:pt x="11937" y="0"/>
                    <a:pt x="11937" y="0"/>
                    <a:pt x="11937" y="0"/>
                  </a:cubicBezTo>
                  <a:cubicBezTo>
                    <a:pt x="12187" y="0"/>
                    <a:pt x="12374" y="188"/>
                    <a:pt x="12374" y="438"/>
                  </a:cubicBezTo>
                  <a:cubicBezTo>
                    <a:pt x="12374" y="7188"/>
                    <a:pt x="12374" y="7188"/>
                    <a:pt x="12374" y="7188"/>
                  </a:cubicBezTo>
                  <a:cubicBezTo>
                    <a:pt x="12374" y="7469"/>
                    <a:pt x="12187" y="7687"/>
                    <a:pt x="11874" y="7718"/>
                  </a:cubicBezTo>
                  <a:cubicBezTo>
                    <a:pt x="11374" y="7781"/>
                    <a:pt x="10906" y="8031"/>
                    <a:pt x="10531" y="8437"/>
                  </a:cubicBezTo>
                  <a:cubicBezTo>
                    <a:pt x="10062" y="9031"/>
                    <a:pt x="9968" y="9843"/>
                    <a:pt x="10249" y="10562"/>
                  </a:cubicBezTo>
                  <a:cubicBezTo>
                    <a:pt x="10281" y="10562"/>
                    <a:pt x="10281" y="10562"/>
                    <a:pt x="10281" y="10562"/>
                  </a:cubicBezTo>
                  <a:cubicBezTo>
                    <a:pt x="10343" y="10781"/>
                    <a:pt x="10499" y="11000"/>
                    <a:pt x="10687" y="11187"/>
                  </a:cubicBezTo>
                  <a:cubicBezTo>
                    <a:pt x="10781" y="11312"/>
                    <a:pt x="10843" y="11468"/>
                    <a:pt x="10812" y="11625"/>
                  </a:cubicBezTo>
                  <a:cubicBezTo>
                    <a:pt x="10812" y="11781"/>
                    <a:pt x="10687" y="11937"/>
                    <a:pt x="10531" y="12031"/>
                  </a:cubicBezTo>
                  <a:cubicBezTo>
                    <a:pt x="9718" y="12468"/>
                    <a:pt x="9124" y="13156"/>
                    <a:pt x="8812" y="13968"/>
                  </a:cubicBezTo>
                  <a:cubicBezTo>
                    <a:pt x="8812" y="14000"/>
                    <a:pt x="8812" y="14000"/>
                    <a:pt x="8812" y="14000"/>
                  </a:cubicBezTo>
                  <a:cubicBezTo>
                    <a:pt x="8749" y="14156"/>
                    <a:pt x="8687" y="14562"/>
                    <a:pt x="8687" y="14843"/>
                  </a:cubicBezTo>
                  <a:cubicBezTo>
                    <a:pt x="8687" y="14875"/>
                    <a:pt x="8687" y="14875"/>
                    <a:pt x="8687" y="14875"/>
                  </a:cubicBezTo>
                  <a:cubicBezTo>
                    <a:pt x="8656" y="15125"/>
                    <a:pt x="8406" y="15343"/>
                    <a:pt x="8156" y="15343"/>
                  </a:cubicBezTo>
                  <a:close/>
                  <a:moveTo>
                    <a:pt x="500" y="12406"/>
                  </a:moveTo>
                  <a:lnTo>
                    <a:pt x="500" y="12406"/>
                  </a:lnTo>
                  <a:cubicBezTo>
                    <a:pt x="2969" y="14843"/>
                    <a:pt x="2969" y="14843"/>
                    <a:pt x="2969" y="14843"/>
                  </a:cubicBezTo>
                  <a:cubicBezTo>
                    <a:pt x="3000" y="14875"/>
                    <a:pt x="3032" y="14906"/>
                    <a:pt x="3094" y="14906"/>
                  </a:cubicBezTo>
                  <a:cubicBezTo>
                    <a:pt x="8156" y="14906"/>
                    <a:pt x="8156" y="14906"/>
                    <a:pt x="8156" y="14906"/>
                  </a:cubicBezTo>
                  <a:cubicBezTo>
                    <a:pt x="8187" y="14906"/>
                    <a:pt x="8218" y="14875"/>
                    <a:pt x="8249" y="14812"/>
                  </a:cubicBezTo>
                  <a:cubicBezTo>
                    <a:pt x="8249" y="14531"/>
                    <a:pt x="8312" y="14062"/>
                    <a:pt x="8406" y="13812"/>
                  </a:cubicBezTo>
                  <a:cubicBezTo>
                    <a:pt x="8718" y="12875"/>
                    <a:pt x="9406" y="12093"/>
                    <a:pt x="10343" y="11625"/>
                  </a:cubicBezTo>
                  <a:cubicBezTo>
                    <a:pt x="10343" y="11625"/>
                    <a:pt x="10374" y="11593"/>
                    <a:pt x="10374" y="11562"/>
                  </a:cubicBezTo>
                  <a:cubicBezTo>
                    <a:pt x="10374" y="11531"/>
                    <a:pt x="10374" y="11531"/>
                    <a:pt x="10343" y="11499"/>
                  </a:cubicBezTo>
                  <a:cubicBezTo>
                    <a:pt x="10124" y="11281"/>
                    <a:pt x="9968" y="11000"/>
                    <a:pt x="9843" y="10750"/>
                  </a:cubicBezTo>
                  <a:cubicBezTo>
                    <a:pt x="9468" y="9875"/>
                    <a:pt x="9624" y="8843"/>
                    <a:pt x="10187" y="8156"/>
                  </a:cubicBezTo>
                  <a:cubicBezTo>
                    <a:pt x="10624" y="7657"/>
                    <a:pt x="11187" y="7344"/>
                    <a:pt x="11843" y="7282"/>
                  </a:cubicBezTo>
                  <a:cubicBezTo>
                    <a:pt x="11843" y="7282"/>
                    <a:pt x="11937" y="7251"/>
                    <a:pt x="11937" y="7188"/>
                  </a:cubicBezTo>
                  <a:cubicBezTo>
                    <a:pt x="11937" y="438"/>
                    <a:pt x="11937" y="438"/>
                    <a:pt x="11937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69" y="12281"/>
                    <a:pt x="469" y="12281"/>
                    <a:pt x="469" y="12281"/>
                  </a:cubicBezTo>
                  <a:cubicBezTo>
                    <a:pt x="469" y="12312"/>
                    <a:pt x="469" y="12343"/>
                    <a:pt x="500" y="1240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8" name="Freeform 3"/>
            <p:cNvSpPr>
              <a:spLocks noChangeArrowheads="1"/>
            </p:cNvSpPr>
            <p:nvPr/>
          </p:nvSpPr>
          <p:spPr bwMode="auto">
            <a:xfrm>
              <a:off x="5507038" y="5280025"/>
              <a:ext cx="2351087" cy="1260475"/>
            </a:xfrm>
            <a:custGeom>
              <a:avLst/>
              <a:gdLst>
                <a:gd name="T0" fmla="*/ 6094 w 6533"/>
                <a:gd name="T1" fmla="*/ 3500 h 3501"/>
                <a:gd name="T2" fmla="*/ 6094 w 6533"/>
                <a:gd name="T3" fmla="*/ 3500 h 3501"/>
                <a:gd name="T4" fmla="*/ 438 w 6533"/>
                <a:gd name="T5" fmla="*/ 3500 h 3501"/>
                <a:gd name="T6" fmla="*/ 125 w 6533"/>
                <a:gd name="T7" fmla="*/ 3344 h 3501"/>
                <a:gd name="T8" fmla="*/ 0 w 6533"/>
                <a:gd name="T9" fmla="*/ 3000 h 3501"/>
                <a:gd name="T10" fmla="*/ 3282 w 6533"/>
                <a:gd name="T11" fmla="*/ 0 h 3501"/>
                <a:gd name="T12" fmla="*/ 6532 w 6533"/>
                <a:gd name="T13" fmla="*/ 3000 h 3501"/>
                <a:gd name="T14" fmla="*/ 6532 w 6533"/>
                <a:gd name="T15" fmla="*/ 3032 h 3501"/>
                <a:gd name="T16" fmla="*/ 6094 w 6533"/>
                <a:gd name="T17" fmla="*/ 3500 h 3501"/>
                <a:gd name="T18" fmla="*/ 6094 w 6533"/>
                <a:gd name="T19" fmla="*/ 3063 h 3501"/>
                <a:gd name="T20" fmla="*/ 6094 w 6533"/>
                <a:gd name="T21" fmla="*/ 3063 h 3501"/>
                <a:gd name="T22" fmla="*/ 6094 w 6533"/>
                <a:gd name="T23" fmla="*/ 3282 h 3501"/>
                <a:gd name="T24" fmla="*/ 6094 w 6533"/>
                <a:gd name="T25" fmla="*/ 3063 h 3501"/>
                <a:gd name="T26" fmla="*/ 469 w 6533"/>
                <a:gd name="T27" fmla="*/ 3063 h 3501"/>
                <a:gd name="T28" fmla="*/ 469 w 6533"/>
                <a:gd name="T29" fmla="*/ 3063 h 3501"/>
                <a:gd name="T30" fmla="*/ 6094 w 6533"/>
                <a:gd name="T31" fmla="*/ 3063 h 3501"/>
                <a:gd name="T32" fmla="*/ 6094 w 6533"/>
                <a:gd name="T33" fmla="*/ 3032 h 3501"/>
                <a:gd name="T34" fmla="*/ 3282 w 6533"/>
                <a:gd name="T35" fmla="*/ 438 h 3501"/>
                <a:gd name="T36" fmla="*/ 469 w 6533"/>
                <a:gd name="T37" fmla="*/ 3032 h 3501"/>
                <a:gd name="T38" fmla="*/ 469 w 6533"/>
                <a:gd name="T39" fmla="*/ 3063 h 3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33" h="3501">
                  <a:moveTo>
                    <a:pt x="6094" y="3500"/>
                  </a:moveTo>
                  <a:lnTo>
                    <a:pt x="6094" y="3500"/>
                  </a:lnTo>
                  <a:cubicBezTo>
                    <a:pt x="438" y="3500"/>
                    <a:pt x="438" y="3500"/>
                    <a:pt x="438" y="3500"/>
                  </a:cubicBezTo>
                  <a:cubicBezTo>
                    <a:pt x="313" y="3500"/>
                    <a:pt x="188" y="3438"/>
                    <a:pt x="125" y="3344"/>
                  </a:cubicBezTo>
                  <a:cubicBezTo>
                    <a:pt x="32" y="3250"/>
                    <a:pt x="0" y="3125"/>
                    <a:pt x="0" y="3000"/>
                  </a:cubicBezTo>
                  <a:cubicBezTo>
                    <a:pt x="157" y="1282"/>
                    <a:pt x="1563" y="0"/>
                    <a:pt x="3282" y="0"/>
                  </a:cubicBezTo>
                  <a:cubicBezTo>
                    <a:pt x="4969" y="0"/>
                    <a:pt x="6407" y="1313"/>
                    <a:pt x="6532" y="3000"/>
                  </a:cubicBezTo>
                  <a:cubicBezTo>
                    <a:pt x="6532" y="3032"/>
                    <a:pt x="6532" y="3032"/>
                    <a:pt x="6532" y="3032"/>
                  </a:cubicBezTo>
                  <a:cubicBezTo>
                    <a:pt x="6532" y="3282"/>
                    <a:pt x="6344" y="3500"/>
                    <a:pt x="6094" y="3500"/>
                  </a:cubicBezTo>
                  <a:close/>
                  <a:moveTo>
                    <a:pt x="6094" y="3063"/>
                  </a:moveTo>
                  <a:lnTo>
                    <a:pt x="6094" y="3063"/>
                  </a:lnTo>
                  <a:cubicBezTo>
                    <a:pt x="6094" y="3282"/>
                    <a:pt x="6094" y="3282"/>
                    <a:pt x="6094" y="3282"/>
                  </a:cubicBezTo>
                  <a:cubicBezTo>
                    <a:pt x="6094" y="3063"/>
                    <a:pt x="6094" y="3063"/>
                    <a:pt x="6094" y="3063"/>
                  </a:cubicBezTo>
                  <a:close/>
                  <a:moveTo>
                    <a:pt x="469" y="3063"/>
                  </a:moveTo>
                  <a:lnTo>
                    <a:pt x="469" y="3063"/>
                  </a:lnTo>
                  <a:cubicBezTo>
                    <a:pt x="6094" y="3063"/>
                    <a:pt x="6094" y="3063"/>
                    <a:pt x="6094" y="3063"/>
                  </a:cubicBezTo>
                  <a:lnTo>
                    <a:pt x="6094" y="3032"/>
                  </a:lnTo>
                  <a:cubicBezTo>
                    <a:pt x="5969" y="1563"/>
                    <a:pt x="4719" y="438"/>
                    <a:pt x="3282" y="438"/>
                  </a:cubicBezTo>
                  <a:cubicBezTo>
                    <a:pt x="1782" y="438"/>
                    <a:pt x="563" y="1563"/>
                    <a:pt x="469" y="3032"/>
                  </a:cubicBezTo>
                  <a:lnTo>
                    <a:pt x="469" y="306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9" name="Freeform 4"/>
            <p:cNvSpPr>
              <a:spLocks noChangeArrowheads="1"/>
            </p:cNvSpPr>
            <p:nvPr/>
          </p:nvSpPr>
          <p:spPr bwMode="auto">
            <a:xfrm>
              <a:off x="2841625" y="1893888"/>
              <a:ext cx="3386138" cy="169862"/>
            </a:xfrm>
            <a:custGeom>
              <a:avLst/>
              <a:gdLst>
                <a:gd name="T0" fmla="*/ 9405 w 9406"/>
                <a:gd name="T1" fmla="*/ 469 h 470"/>
                <a:gd name="T2" fmla="*/ 0 w 9406"/>
                <a:gd name="T3" fmla="*/ 469 h 470"/>
                <a:gd name="T4" fmla="*/ 0 w 9406"/>
                <a:gd name="T5" fmla="*/ 0 h 470"/>
                <a:gd name="T6" fmla="*/ 9405 w 9406"/>
                <a:gd name="T7" fmla="*/ 0 h 470"/>
                <a:gd name="T8" fmla="*/ 9405 w 9406"/>
                <a:gd name="T9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06" h="470">
                  <a:moveTo>
                    <a:pt x="9405" y="469"/>
                  </a:moveTo>
                  <a:lnTo>
                    <a:pt x="0" y="469"/>
                  </a:lnTo>
                  <a:lnTo>
                    <a:pt x="0" y="0"/>
                  </a:lnTo>
                  <a:lnTo>
                    <a:pt x="9405" y="0"/>
                  </a:lnTo>
                  <a:lnTo>
                    <a:pt x="9405" y="46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0" name="Freeform 5"/>
            <p:cNvSpPr>
              <a:spLocks noChangeArrowheads="1"/>
            </p:cNvSpPr>
            <p:nvPr/>
          </p:nvSpPr>
          <p:spPr bwMode="auto">
            <a:xfrm>
              <a:off x="2841625" y="2659063"/>
              <a:ext cx="3386138" cy="169862"/>
            </a:xfrm>
            <a:custGeom>
              <a:avLst/>
              <a:gdLst>
                <a:gd name="T0" fmla="*/ 9405 w 9406"/>
                <a:gd name="T1" fmla="*/ 469 h 470"/>
                <a:gd name="T2" fmla="*/ 0 w 9406"/>
                <a:gd name="T3" fmla="*/ 469 h 470"/>
                <a:gd name="T4" fmla="*/ 0 w 9406"/>
                <a:gd name="T5" fmla="*/ 0 h 470"/>
                <a:gd name="T6" fmla="*/ 9405 w 9406"/>
                <a:gd name="T7" fmla="*/ 0 h 470"/>
                <a:gd name="T8" fmla="*/ 9405 w 9406"/>
                <a:gd name="T9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06" h="470">
                  <a:moveTo>
                    <a:pt x="9405" y="469"/>
                  </a:moveTo>
                  <a:lnTo>
                    <a:pt x="0" y="469"/>
                  </a:lnTo>
                  <a:lnTo>
                    <a:pt x="0" y="0"/>
                  </a:lnTo>
                  <a:lnTo>
                    <a:pt x="9405" y="0"/>
                  </a:lnTo>
                  <a:lnTo>
                    <a:pt x="9405" y="46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1" name="Freeform 6"/>
            <p:cNvSpPr>
              <a:spLocks noChangeArrowheads="1"/>
            </p:cNvSpPr>
            <p:nvPr/>
          </p:nvSpPr>
          <p:spPr bwMode="auto">
            <a:xfrm>
              <a:off x="2841625" y="3492500"/>
              <a:ext cx="3149600" cy="157163"/>
            </a:xfrm>
            <a:custGeom>
              <a:avLst/>
              <a:gdLst>
                <a:gd name="T0" fmla="*/ 8749 w 8750"/>
                <a:gd name="T1" fmla="*/ 437 h 438"/>
                <a:gd name="T2" fmla="*/ 0 w 8750"/>
                <a:gd name="T3" fmla="*/ 437 h 438"/>
                <a:gd name="T4" fmla="*/ 0 w 8750"/>
                <a:gd name="T5" fmla="*/ 0 h 438"/>
                <a:gd name="T6" fmla="*/ 8749 w 8750"/>
                <a:gd name="T7" fmla="*/ 0 h 438"/>
                <a:gd name="T8" fmla="*/ 8749 w 8750"/>
                <a:gd name="T9" fmla="*/ 43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50" h="438">
                  <a:moveTo>
                    <a:pt x="8749" y="437"/>
                  </a:moveTo>
                  <a:lnTo>
                    <a:pt x="0" y="437"/>
                  </a:lnTo>
                  <a:lnTo>
                    <a:pt x="0" y="0"/>
                  </a:lnTo>
                  <a:lnTo>
                    <a:pt x="8749" y="0"/>
                  </a:lnTo>
                  <a:lnTo>
                    <a:pt x="8749" y="43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2" name="Freeform 7"/>
            <p:cNvSpPr>
              <a:spLocks noChangeArrowheads="1"/>
            </p:cNvSpPr>
            <p:nvPr/>
          </p:nvSpPr>
          <p:spPr bwMode="auto">
            <a:xfrm>
              <a:off x="2841625" y="4278313"/>
              <a:ext cx="2689225" cy="169862"/>
            </a:xfrm>
            <a:custGeom>
              <a:avLst/>
              <a:gdLst>
                <a:gd name="T0" fmla="*/ 7468 w 7469"/>
                <a:gd name="T1" fmla="*/ 469 h 470"/>
                <a:gd name="T2" fmla="*/ 0 w 7469"/>
                <a:gd name="T3" fmla="*/ 469 h 470"/>
                <a:gd name="T4" fmla="*/ 0 w 7469"/>
                <a:gd name="T5" fmla="*/ 0 h 470"/>
                <a:gd name="T6" fmla="*/ 7468 w 7469"/>
                <a:gd name="T7" fmla="*/ 0 h 470"/>
                <a:gd name="T8" fmla="*/ 7468 w 7469"/>
                <a:gd name="T9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9" h="470">
                  <a:moveTo>
                    <a:pt x="7468" y="469"/>
                  </a:moveTo>
                  <a:lnTo>
                    <a:pt x="0" y="469"/>
                  </a:lnTo>
                  <a:lnTo>
                    <a:pt x="0" y="0"/>
                  </a:lnTo>
                  <a:lnTo>
                    <a:pt x="7468" y="0"/>
                  </a:lnTo>
                  <a:lnTo>
                    <a:pt x="7468" y="46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3" name="Freeform 8"/>
            <p:cNvSpPr>
              <a:spLocks noChangeArrowheads="1"/>
            </p:cNvSpPr>
            <p:nvPr/>
          </p:nvSpPr>
          <p:spPr bwMode="auto">
            <a:xfrm>
              <a:off x="2841625" y="5021263"/>
              <a:ext cx="2441575" cy="168275"/>
            </a:xfrm>
            <a:custGeom>
              <a:avLst/>
              <a:gdLst>
                <a:gd name="T0" fmla="*/ 6780 w 6781"/>
                <a:gd name="T1" fmla="*/ 468 h 469"/>
                <a:gd name="T2" fmla="*/ 0 w 6781"/>
                <a:gd name="T3" fmla="*/ 468 h 469"/>
                <a:gd name="T4" fmla="*/ 0 w 6781"/>
                <a:gd name="T5" fmla="*/ 0 h 469"/>
                <a:gd name="T6" fmla="*/ 6780 w 6781"/>
                <a:gd name="T7" fmla="*/ 0 h 469"/>
                <a:gd name="T8" fmla="*/ 6780 w 6781"/>
                <a:gd name="T9" fmla="*/ 468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1" h="469">
                  <a:moveTo>
                    <a:pt x="6780" y="468"/>
                  </a:moveTo>
                  <a:lnTo>
                    <a:pt x="0" y="468"/>
                  </a:lnTo>
                  <a:lnTo>
                    <a:pt x="0" y="0"/>
                  </a:lnTo>
                  <a:lnTo>
                    <a:pt x="6780" y="0"/>
                  </a:lnTo>
                  <a:lnTo>
                    <a:pt x="6780" y="46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39" name="Alerte_Mail_Sante_AM1"/>
          <p:cNvSpPr txBox="1"/>
          <p:nvPr/>
        </p:nvSpPr>
        <p:spPr>
          <a:xfrm>
            <a:off x="700906" y="1772022"/>
            <a:ext cx="1350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smtClean="0">
                <a:solidFill>
                  <a:schemeClr val="bg1"/>
                </a:solidFill>
                <a:latin typeface="Arial Narrow" pitchFamily="34" charset="0"/>
              </a:rPr>
              <a:t>1021</a:t>
            </a:r>
            <a:endParaRPr lang="fr-FR" sz="32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1" name="Attestation_Carte_TP_AM1"/>
          <p:cNvSpPr txBox="1"/>
          <p:nvPr/>
        </p:nvSpPr>
        <p:spPr>
          <a:xfrm>
            <a:off x="4877767" y="2996952"/>
            <a:ext cx="1243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smtClean="0">
                <a:solidFill>
                  <a:schemeClr val="bg1"/>
                </a:solidFill>
                <a:latin typeface="Arial Narrow" pitchFamily="34" charset="0"/>
              </a:rPr>
              <a:t>29</a:t>
            </a:r>
            <a:endParaRPr lang="fr-FR" sz="3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8" name="Appli_Geolocalisation_AM1"/>
          <p:cNvSpPr txBox="1"/>
          <p:nvPr/>
        </p:nvSpPr>
        <p:spPr>
          <a:xfrm>
            <a:off x="1835696" y="2888939"/>
            <a:ext cx="1669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smtClean="0">
                <a:solidFill>
                  <a:schemeClr val="bg1"/>
                </a:solidFill>
                <a:latin typeface="Arial Narrow" pitchFamily="34" charset="0"/>
              </a:rPr>
              <a:t>31</a:t>
            </a:r>
            <a:endParaRPr lang="fr-FR" sz="3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1" name="Modif_Info_Perso_AM1"/>
          <p:cNvSpPr txBox="1"/>
          <p:nvPr/>
        </p:nvSpPr>
        <p:spPr>
          <a:xfrm>
            <a:off x="1583668" y="4654877"/>
            <a:ext cx="1350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smtClean="0">
                <a:solidFill>
                  <a:schemeClr val="bg1"/>
                </a:solidFill>
                <a:latin typeface="Arial Narrow" pitchFamily="34" charset="0"/>
              </a:rPr>
              <a:t>8</a:t>
            </a:r>
            <a:endParaRPr lang="fr-FR" sz="3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6" name="Push_Mobile_AM1"/>
          <p:cNvSpPr txBox="1"/>
          <p:nvPr/>
        </p:nvSpPr>
        <p:spPr>
          <a:xfrm>
            <a:off x="4716016" y="1630541"/>
            <a:ext cx="1366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smtClean="0">
                <a:solidFill>
                  <a:schemeClr val="bg1"/>
                </a:solidFill>
                <a:latin typeface="Arial Narrow" pitchFamily="34" charset="0"/>
              </a:rPr>
              <a:t>293</a:t>
            </a:r>
            <a:endParaRPr lang="fr-FR" sz="3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8" name="ZoneTexte 65"/>
          <p:cNvSpPr txBox="1"/>
          <p:nvPr/>
        </p:nvSpPr>
        <p:spPr>
          <a:xfrm>
            <a:off x="284634" y="6032321"/>
            <a:ext cx="45336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du                     au 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1" name="Année_n_1"/>
          <p:cNvSpPr txBox="1"/>
          <p:nvPr/>
        </p:nvSpPr>
        <p:spPr>
          <a:xfrm>
            <a:off x="2051720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2015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53" name="Date_Fin_Periode_n_1"/>
          <p:cNvSpPr/>
          <p:nvPr/>
        </p:nvSpPr>
        <p:spPr>
          <a:xfrm>
            <a:off x="2843808" y="6021288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31/12/2015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71" name="Date_Debut_Periode_n_1"/>
          <p:cNvSpPr/>
          <p:nvPr/>
        </p:nvSpPr>
        <p:spPr>
          <a:xfrm>
            <a:off x="1763688" y="6021288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01/01/2015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necteur droit 22"/>
          <p:cNvCxnSpPr/>
          <p:nvPr/>
        </p:nvCxnSpPr>
        <p:spPr>
          <a:xfrm>
            <a:off x="6091238" y="5099050"/>
            <a:ext cx="7524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space réservé du numéro de diapositive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38</a:t>
            </a:fld>
            <a:endParaRPr lang="fr-FR" dirty="0"/>
          </a:p>
        </p:txBody>
      </p:sp>
      <p:sp>
        <p:nvSpPr>
          <p:cNvPr id="24" name="Rectangle 23"/>
          <p:cNvSpPr/>
          <p:nvPr/>
        </p:nvSpPr>
        <p:spPr>
          <a:xfrm>
            <a:off x="4818302" y="2492895"/>
            <a:ext cx="1422600" cy="3960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1281</a:t>
            </a:r>
            <a:endParaRPr lang="fr-FR" dirty="0"/>
          </a:p>
        </p:txBody>
      </p:sp>
      <p:sp>
        <p:nvSpPr>
          <p:cNvPr id="25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ESPACE CLIENT PARTICULIER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Relation client  -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Année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38" name="Straight Connector 47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57200" y="4416497"/>
            <a:ext cx="5713089" cy="1073010"/>
          </a:xfrm>
          <a:prstGeom prst="rect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t" anchorCtr="0"/>
          <a:lstStyle/>
          <a:p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3706950" y="2839210"/>
            <a:ext cx="2463339" cy="1477913"/>
          </a:xfrm>
          <a:prstGeom prst="rect">
            <a:avLst/>
          </a:prstGeom>
          <a:solidFill>
            <a:srgbClr val="99B6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t" anchorCtr="0"/>
          <a:lstStyle/>
          <a:p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3706950" y="1554093"/>
            <a:ext cx="2463339" cy="1187451"/>
          </a:xfrm>
          <a:prstGeom prst="rect">
            <a:avLst/>
          </a:prstGeom>
          <a:solidFill>
            <a:srgbClr val="1146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t" anchorCtr="0"/>
          <a:lstStyle/>
          <a:p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217" y="2839210"/>
            <a:ext cx="3142582" cy="1477913"/>
          </a:xfrm>
          <a:prstGeom prst="rect">
            <a:avLst/>
          </a:prstGeom>
          <a:solidFill>
            <a:srgbClr val="F29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t" anchorCtr="0"/>
          <a:lstStyle/>
          <a:p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464216" y="1554093"/>
            <a:ext cx="3142583" cy="1187451"/>
          </a:xfrm>
          <a:prstGeom prst="rect">
            <a:avLst/>
          </a:prstGeom>
          <a:solidFill>
            <a:srgbClr val="99B6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t" anchorCtr="0"/>
          <a:lstStyle/>
          <a:p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6337299" y="1554093"/>
            <a:ext cx="2603501" cy="3935414"/>
          </a:xfrm>
          <a:prstGeom prst="rect">
            <a:avLst/>
          </a:prstGeom>
          <a:solidFill>
            <a:srgbClr val="FFC4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t" anchorCtr="0"/>
          <a:lstStyle/>
          <a:p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6431195" y="1685319"/>
            <a:ext cx="2509605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Sur Internet et smartphone,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l’espace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privé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de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vos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salariés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pour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effectuer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leurs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démarches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quotidiennes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: </a:t>
            </a:r>
          </a:p>
          <a:p>
            <a:pPr marL="284400" indent="-285750">
              <a:spcBef>
                <a:spcPts val="600"/>
              </a:spcBef>
              <a:buFont typeface="Arial"/>
              <a:buChar char="•"/>
            </a:pP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Suivi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de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remboursements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,</a:t>
            </a:r>
          </a:p>
          <a:p>
            <a:pPr marL="284400" indent="-285750">
              <a:spcBef>
                <a:spcPts val="600"/>
              </a:spcBef>
              <a:buFont typeface="Arial"/>
              <a:buChar char="•"/>
            </a:pP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Demande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de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devis</a:t>
            </a:r>
            <a:endParaRPr lang="en-US" sz="1700" dirty="0" smtClean="0">
              <a:solidFill>
                <a:schemeClr val="bg1"/>
              </a:solidFill>
              <a:latin typeface="Arial Narrow" pitchFamily="34" charset="0"/>
              <a:cs typeface="Arial"/>
            </a:endParaRPr>
          </a:p>
          <a:p>
            <a:pPr marL="284400" indent="-285750">
              <a:spcBef>
                <a:spcPts val="600"/>
              </a:spcBef>
              <a:buFont typeface="Arial"/>
              <a:buChar char="•"/>
            </a:pPr>
            <a:r>
              <a:rPr lang="en-US" sz="1700" dirty="0" err="1">
                <a:solidFill>
                  <a:schemeClr val="bg1"/>
                </a:solidFill>
                <a:latin typeface="Arial Narrow" pitchFamily="34" charset="0"/>
                <a:cs typeface="Arial"/>
              </a:rPr>
              <a:t>G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éolocalisation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d’un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prestataire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de santé</a:t>
            </a:r>
          </a:p>
          <a:p>
            <a:pPr marL="284400" indent="-285750">
              <a:spcBef>
                <a:spcPts val="600"/>
              </a:spcBef>
              <a:buFont typeface="Arial"/>
              <a:buChar char="•"/>
            </a:pP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Simulateur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de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droits</a:t>
            </a:r>
            <a:endParaRPr lang="en-US" sz="1700" dirty="0" smtClean="0">
              <a:solidFill>
                <a:schemeClr val="bg1"/>
              </a:solidFill>
              <a:latin typeface="Arial Narrow" pitchFamily="34" charset="0"/>
              <a:cs typeface="Arial"/>
            </a:endParaRPr>
          </a:p>
          <a:p>
            <a:pPr marL="284400" indent="-285750">
              <a:spcBef>
                <a:spcPts val="600"/>
              </a:spcBef>
              <a:buFont typeface="Arial"/>
              <a:buChar char="•"/>
            </a:pP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Contacter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un </a:t>
            </a:r>
            <a:r>
              <a:rPr lang="en-US" sz="1700" dirty="0" err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conseiller</a:t>
            </a:r>
            <a:r>
              <a:rPr lang="en-US" sz="1700" dirty="0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 </a:t>
            </a:r>
            <a:endParaRPr lang="en-US" sz="1700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2934233" y="4666628"/>
            <a:ext cx="1169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  <a:latin typeface="Arial"/>
                <a:cs typeface="Arial"/>
              </a:rPr>
              <a:t>Modifications</a:t>
            </a:r>
            <a:r>
              <a:rPr lang="en-US" sz="1200" dirty="0">
                <a:solidFill>
                  <a:srgbClr val="FFFFFF"/>
                </a:solidFill>
                <a:latin typeface="Arial"/>
                <a:cs typeface="Arial"/>
              </a:rPr>
              <a:t/>
            </a:r>
            <a:br>
              <a:rPr lang="en-US" sz="120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  <a:t>d’informations</a:t>
            </a:r>
            <a:r>
              <a:rPr lang="en-US" sz="1200" dirty="0">
                <a:solidFill>
                  <a:srgbClr val="FFFFFF"/>
                </a:solidFill>
                <a:latin typeface="Arial"/>
                <a:cs typeface="Arial"/>
              </a:rPr>
              <a:t/>
            </a:r>
            <a:br>
              <a:rPr lang="en-US" sz="120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  <a:t>personnelles</a:t>
            </a:r>
            <a:endParaRPr lang="en-US" sz="12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4" name="TextBox 28"/>
          <p:cNvSpPr txBox="1"/>
          <p:nvPr/>
        </p:nvSpPr>
        <p:spPr>
          <a:xfrm>
            <a:off x="2127999" y="1865175"/>
            <a:ext cx="147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FFFFFF"/>
                </a:solidFill>
                <a:latin typeface="Arial"/>
                <a:cs typeface="Arial"/>
              </a:rPr>
              <a:t>Alertes mail</a:t>
            </a:r>
            <a:br>
              <a:rPr lang="en-US" sz="1400" dirty="0" err="1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1400" dirty="0" err="1" smtClean="0">
                <a:solidFill>
                  <a:srgbClr val="FFFFFF"/>
                </a:solidFill>
                <a:latin typeface="Arial"/>
                <a:cs typeface="Arial"/>
              </a:rPr>
              <a:t>Santé envoyées</a:t>
            </a:r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5" name="TextBox 30"/>
          <p:cNvSpPr txBox="1"/>
          <p:nvPr/>
        </p:nvSpPr>
        <p:spPr>
          <a:xfrm>
            <a:off x="4685640" y="2211216"/>
            <a:ext cx="1435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  <a:t>Push mobile</a:t>
            </a:r>
            <a:b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  <a:t>Santé envoyés</a:t>
            </a:r>
            <a:endParaRPr lang="en-US" sz="12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grpSp>
        <p:nvGrpSpPr>
          <p:cNvPr id="2" name="Group 31"/>
          <p:cNvGrpSpPr/>
          <p:nvPr/>
        </p:nvGrpSpPr>
        <p:grpSpPr>
          <a:xfrm>
            <a:off x="4012904" y="3052478"/>
            <a:ext cx="864862" cy="578767"/>
            <a:chOff x="1284288" y="1263650"/>
            <a:chExt cx="7515225" cy="5029200"/>
          </a:xfrm>
          <a:solidFill>
            <a:schemeClr val="bg1"/>
          </a:solidFill>
        </p:grpSpPr>
        <p:sp>
          <p:nvSpPr>
            <p:cNvPr id="57" name="Freeform 1"/>
            <p:cNvSpPr>
              <a:spLocks noChangeArrowheads="1"/>
            </p:cNvSpPr>
            <p:nvPr/>
          </p:nvSpPr>
          <p:spPr bwMode="auto">
            <a:xfrm>
              <a:off x="1284288" y="1263650"/>
              <a:ext cx="7515225" cy="5029200"/>
            </a:xfrm>
            <a:custGeom>
              <a:avLst/>
              <a:gdLst>
                <a:gd name="T0" fmla="*/ 18874 w 20875"/>
                <a:gd name="T1" fmla="*/ 0 h 13969"/>
                <a:gd name="T2" fmla="*/ 18874 w 20875"/>
                <a:gd name="T3" fmla="*/ 0 h 13969"/>
                <a:gd name="T4" fmla="*/ 2000 w 20875"/>
                <a:gd name="T5" fmla="*/ 0 h 13969"/>
                <a:gd name="T6" fmla="*/ 0 w 20875"/>
                <a:gd name="T7" fmla="*/ 2031 h 13969"/>
                <a:gd name="T8" fmla="*/ 0 w 20875"/>
                <a:gd name="T9" fmla="*/ 11968 h 13969"/>
                <a:gd name="T10" fmla="*/ 2000 w 20875"/>
                <a:gd name="T11" fmla="*/ 13968 h 13969"/>
                <a:gd name="T12" fmla="*/ 18874 w 20875"/>
                <a:gd name="T13" fmla="*/ 13968 h 13969"/>
                <a:gd name="T14" fmla="*/ 20874 w 20875"/>
                <a:gd name="T15" fmla="*/ 11968 h 13969"/>
                <a:gd name="T16" fmla="*/ 20874 w 20875"/>
                <a:gd name="T17" fmla="*/ 2031 h 13969"/>
                <a:gd name="T18" fmla="*/ 18874 w 20875"/>
                <a:gd name="T19" fmla="*/ 0 h 13969"/>
                <a:gd name="T20" fmla="*/ 2000 w 20875"/>
                <a:gd name="T21" fmla="*/ 656 h 13969"/>
                <a:gd name="T22" fmla="*/ 2000 w 20875"/>
                <a:gd name="T23" fmla="*/ 656 h 13969"/>
                <a:gd name="T24" fmla="*/ 18874 w 20875"/>
                <a:gd name="T25" fmla="*/ 656 h 13969"/>
                <a:gd name="T26" fmla="*/ 20249 w 20875"/>
                <a:gd name="T27" fmla="*/ 2031 h 13969"/>
                <a:gd name="T28" fmla="*/ 20249 w 20875"/>
                <a:gd name="T29" fmla="*/ 6656 h 13969"/>
                <a:gd name="T30" fmla="*/ 625 w 20875"/>
                <a:gd name="T31" fmla="*/ 6656 h 13969"/>
                <a:gd name="T32" fmla="*/ 625 w 20875"/>
                <a:gd name="T33" fmla="*/ 2031 h 13969"/>
                <a:gd name="T34" fmla="*/ 2000 w 20875"/>
                <a:gd name="T35" fmla="*/ 656 h 13969"/>
                <a:gd name="T36" fmla="*/ 20249 w 20875"/>
                <a:gd name="T37" fmla="*/ 7312 h 13969"/>
                <a:gd name="T38" fmla="*/ 20249 w 20875"/>
                <a:gd name="T39" fmla="*/ 7312 h 13969"/>
                <a:gd name="T40" fmla="*/ 20249 w 20875"/>
                <a:gd name="T41" fmla="*/ 9905 h 13969"/>
                <a:gd name="T42" fmla="*/ 625 w 20875"/>
                <a:gd name="T43" fmla="*/ 9905 h 13969"/>
                <a:gd name="T44" fmla="*/ 625 w 20875"/>
                <a:gd name="T45" fmla="*/ 7312 h 13969"/>
                <a:gd name="T46" fmla="*/ 20249 w 20875"/>
                <a:gd name="T47" fmla="*/ 7312 h 13969"/>
                <a:gd name="T48" fmla="*/ 18874 w 20875"/>
                <a:gd name="T49" fmla="*/ 13312 h 13969"/>
                <a:gd name="T50" fmla="*/ 18874 w 20875"/>
                <a:gd name="T51" fmla="*/ 13312 h 13969"/>
                <a:gd name="T52" fmla="*/ 2000 w 20875"/>
                <a:gd name="T53" fmla="*/ 13312 h 13969"/>
                <a:gd name="T54" fmla="*/ 625 w 20875"/>
                <a:gd name="T55" fmla="*/ 11968 h 13969"/>
                <a:gd name="T56" fmla="*/ 625 w 20875"/>
                <a:gd name="T57" fmla="*/ 10561 h 13969"/>
                <a:gd name="T58" fmla="*/ 20249 w 20875"/>
                <a:gd name="T59" fmla="*/ 10561 h 13969"/>
                <a:gd name="T60" fmla="*/ 20249 w 20875"/>
                <a:gd name="T61" fmla="*/ 11968 h 13969"/>
                <a:gd name="T62" fmla="*/ 18874 w 20875"/>
                <a:gd name="T63" fmla="*/ 13312 h 13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875" h="13969">
                  <a:moveTo>
                    <a:pt x="18874" y="0"/>
                  </a:moveTo>
                  <a:lnTo>
                    <a:pt x="18874" y="0"/>
                  </a:lnTo>
                  <a:cubicBezTo>
                    <a:pt x="2000" y="0"/>
                    <a:pt x="2000" y="0"/>
                    <a:pt x="2000" y="0"/>
                  </a:cubicBezTo>
                  <a:cubicBezTo>
                    <a:pt x="906" y="0"/>
                    <a:pt x="0" y="906"/>
                    <a:pt x="0" y="2031"/>
                  </a:cubicBezTo>
                  <a:cubicBezTo>
                    <a:pt x="0" y="11968"/>
                    <a:pt x="0" y="11968"/>
                    <a:pt x="0" y="11968"/>
                  </a:cubicBezTo>
                  <a:cubicBezTo>
                    <a:pt x="0" y="13062"/>
                    <a:pt x="906" y="13968"/>
                    <a:pt x="2000" y="13968"/>
                  </a:cubicBezTo>
                  <a:cubicBezTo>
                    <a:pt x="18874" y="13968"/>
                    <a:pt x="18874" y="13968"/>
                    <a:pt x="18874" y="13968"/>
                  </a:cubicBezTo>
                  <a:cubicBezTo>
                    <a:pt x="19968" y="13968"/>
                    <a:pt x="20874" y="13062"/>
                    <a:pt x="20874" y="11968"/>
                  </a:cubicBezTo>
                  <a:cubicBezTo>
                    <a:pt x="20874" y="2031"/>
                    <a:pt x="20874" y="2031"/>
                    <a:pt x="20874" y="2031"/>
                  </a:cubicBezTo>
                  <a:cubicBezTo>
                    <a:pt x="20874" y="906"/>
                    <a:pt x="19968" y="0"/>
                    <a:pt x="18874" y="0"/>
                  </a:cubicBezTo>
                  <a:close/>
                  <a:moveTo>
                    <a:pt x="2000" y="656"/>
                  </a:moveTo>
                  <a:lnTo>
                    <a:pt x="2000" y="656"/>
                  </a:lnTo>
                  <a:cubicBezTo>
                    <a:pt x="18874" y="656"/>
                    <a:pt x="18874" y="656"/>
                    <a:pt x="18874" y="656"/>
                  </a:cubicBezTo>
                  <a:cubicBezTo>
                    <a:pt x="19624" y="656"/>
                    <a:pt x="20249" y="1281"/>
                    <a:pt x="20249" y="2031"/>
                  </a:cubicBezTo>
                  <a:cubicBezTo>
                    <a:pt x="20249" y="6656"/>
                    <a:pt x="20249" y="6656"/>
                    <a:pt x="20249" y="6656"/>
                  </a:cubicBezTo>
                  <a:cubicBezTo>
                    <a:pt x="625" y="6656"/>
                    <a:pt x="625" y="6656"/>
                    <a:pt x="625" y="6656"/>
                  </a:cubicBezTo>
                  <a:cubicBezTo>
                    <a:pt x="625" y="2031"/>
                    <a:pt x="625" y="2031"/>
                    <a:pt x="625" y="2031"/>
                  </a:cubicBezTo>
                  <a:cubicBezTo>
                    <a:pt x="625" y="1281"/>
                    <a:pt x="1250" y="656"/>
                    <a:pt x="2000" y="656"/>
                  </a:cubicBezTo>
                  <a:close/>
                  <a:moveTo>
                    <a:pt x="20249" y="7312"/>
                  </a:moveTo>
                  <a:lnTo>
                    <a:pt x="20249" y="7312"/>
                  </a:lnTo>
                  <a:cubicBezTo>
                    <a:pt x="20249" y="9905"/>
                    <a:pt x="20249" y="9905"/>
                    <a:pt x="20249" y="9905"/>
                  </a:cubicBezTo>
                  <a:cubicBezTo>
                    <a:pt x="625" y="9905"/>
                    <a:pt x="625" y="9905"/>
                    <a:pt x="625" y="9905"/>
                  </a:cubicBezTo>
                  <a:cubicBezTo>
                    <a:pt x="625" y="7312"/>
                    <a:pt x="625" y="7312"/>
                    <a:pt x="625" y="7312"/>
                  </a:cubicBezTo>
                  <a:lnTo>
                    <a:pt x="20249" y="7312"/>
                  </a:lnTo>
                  <a:close/>
                  <a:moveTo>
                    <a:pt x="18874" y="13312"/>
                  </a:moveTo>
                  <a:lnTo>
                    <a:pt x="18874" y="13312"/>
                  </a:lnTo>
                  <a:cubicBezTo>
                    <a:pt x="2000" y="13312"/>
                    <a:pt x="2000" y="13312"/>
                    <a:pt x="2000" y="13312"/>
                  </a:cubicBezTo>
                  <a:cubicBezTo>
                    <a:pt x="1250" y="13312"/>
                    <a:pt x="625" y="12718"/>
                    <a:pt x="625" y="11968"/>
                  </a:cubicBezTo>
                  <a:cubicBezTo>
                    <a:pt x="625" y="10561"/>
                    <a:pt x="625" y="10561"/>
                    <a:pt x="625" y="10561"/>
                  </a:cubicBezTo>
                  <a:cubicBezTo>
                    <a:pt x="20249" y="10561"/>
                    <a:pt x="20249" y="10561"/>
                    <a:pt x="20249" y="10561"/>
                  </a:cubicBezTo>
                  <a:cubicBezTo>
                    <a:pt x="20249" y="11968"/>
                    <a:pt x="20249" y="11968"/>
                    <a:pt x="20249" y="11968"/>
                  </a:cubicBezTo>
                  <a:cubicBezTo>
                    <a:pt x="20249" y="12718"/>
                    <a:pt x="19624" y="13312"/>
                    <a:pt x="18874" y="133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8" name="Freeform 2"/>
            <p:cNvSpPr>
              <a:spLocks noChangeArrowheads="1"/>
            </p:cNvSpPr>
            <p:nvPr/>
          </p:nvSpPr>
          <p:spPr bwMode="auto">
            <a:xfrm>
              <a:off x="4860925" y="5483225"/>
              <a:ext cx="1158875" cy="236538"/>
            </a:xfrm>
            <a:custGeom>
              <a:avLst/>
              <a:gdLst>
                <a:gd name="T0" fmla="*/ 0 w 3218"/>
                <a:gd name="T1" fmla="*/ 656 h 657"/>
                <a:gd name="T2" fmla="*/ 3217 w 3218"/>
                <a:gd name="T3" fmla="*/ 656 h 657"/>
                <a:gd name="T4" fmla="*/ 3217 w 3218"/>
                <a:gd name="T5" fmla="*/ 0 h 657"/>
                <a:gd name="T6" fmla="*/ 0 w 3218"/>
                <a:gd name="T7" fmla="*/ 0 h 657"/>
                <a:gd name="T8" fmla="*/ 0 w 3218"/>
                <a:gd name="T9" fmla="*/ 656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8" h="657">
                  <a:moveTo>
                    <a:pt x="0" y="656"/>
                  </a:moveTo>
                  <a:lnTo>
                    <a:pt x="3217" y="656"/>
                  </a:lnTo>
                  <a:lnTo>
                    <a:pt x="3217" y="0"/>
                  </a:lnTo>
                  <a:lnTo>
                    <a:pt x="0" y="0"/>
                  </a:lnTo>
                  <a:lnTo>
                    <a:pt x="0" y="65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9" name="Freeform 3"/>
            <p:cNvSpPr>
              <a:spLocks noChangeArrowheads="1"/>
            </p:cNvSpPr>
            <p:nvPr/>
          </p:nvSpPr>
          <p:spPr bwMode="auto">
            <a:xfrm>
              <a:off x="6581775" y="5483225"/>
              <a:ext cx="1147763" cy="236538"/>
            </a:xfrm>
            <a:custGeom>
              <a:avLst/>
              <a:gdLst>
                <a:gd name="T0" fmla="*/ 0 w 3188"/>
                <a:gd name="T1" fmla="*/ 656 h 657"/>
                <a:gd name="T2" fmla="*/ 3187 w 3188"/>
                <a:gd name="T3" fmla="*/ 656 h 657"/>
                <a:gd name="T4" fmla="*/ 3187 w 3188"/>
                <a:gd name="T5" fmla="*/ 0 h 657"/>
                <a:gd name="T6" fmla="*/ 0 w 3188"/>
                <a:gd name="T7" fmla="*/ 0 h 657"/>
                <a:gd name="T8" fmla="*/ 0 w 3188"/>
                <a:gd name="T9" fmla="*/ 656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8" h="657">
                  <a:moveTo>
                    <a:pt x="0" y="656"/>
                  </a:moveTo>
                  <a:lnTo>
                    <a:pt x="3187" y="656"/>
                  </a:lnTo>
                  <a:lnTo>
                    <a:pt x="3187" y="0"/>
                  </a:lnTo>
                  <a:lnTo>
                    <a:pt x="0" y="0"/>
                  </a:lnTo>
                  <a:lnTo>
                    <a:pt x="0" y="65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0" name="Freeform 4"/>
            <p:cNvSpPr>
              <a:spLocks noChangeArrowheads="1"/>
            </p:cNvSpPr>
            <p:nvPr/>
          </p:nvSpPr>
          <p:spPr bwMode="auto">
            <a:xfrm>
              <a:off x="4568825" y="1917700"/>
              <a:ext cx="3363913" cy="236538"/>
            </a:xfrm>
            <a:custGeom>
              <a:avLst/>
              <a:gdLst>
                <a:gd name="T0" fmla="*/ 9343 w 9344"/>
                <a:gd name="T1" fmla="*/ 0 h 657"/>
                <a:gd name="T2" fmla="*/ 0 w 9344"/>
                <a:gd name="T3" fmla="*/ 0 h 657"/>
                <a:gd name="T4" fmla="*/ 0 w 9344"/>
                <a:gd name="T5" fmla="*/ 656 h 657"/>
                <a:gd name="T6" fmla="*/ 9343 w 9344"/>
                <a:gd name="T7" fmla="*/ 656 h 657"/>
                <a:gd name="T8" fmla="*/ 9343 w 9344"/>
                <a:gd name="T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4" h="657">
                  <a:moveTo>
                    <a:pt x="9343" y="0"/>
                  </a:moveTo>
                  <a:lnTo>
                    <a:pt x="0" y="0"/>
                  </a:lnTo>
                  <a:lnTo>
                    <a:pt x="0" y="656"/>
                  </a:lnTo>
                  <a:lnTo>
                    <a:pt x="9343" y="656"/>
                  </a:lnTo>
                  <a:lnTo>
                    <a:pt x="934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1" name="Freeform 5"/>
            <p:cNvSpPr>
              <a:spLocks noChangeArrowheads="1"/>
            </p:cNvSpPr>
            <p:nvPr/>
          </p:nvSpPr>
          <p:spPr bwMode="auto">
            <a:xfrm>
              <a:off x="4568825" y="2705100"/>
              <a:ext cx="3363913" cy="236538"/>
            </a:xfrm>
            <a:custGeom>
              <a:avLst/>
              <a:gdLst>
                <a:gd name="T0" fmla="*/ 9343 w 9344"/>
                <a:gd name="T1" fmla="*/ 0 h 657"/>
                <a:gd name="T2" fmla="*/ 0 w 9344"/>
                <a:gd name="T3" fmla="*/ 0 h 657"/>
                <a:gd name="T4" fmla="*/ 0 w 9344"/>
                <a:gd name="T5" fmla="*/ 656 h 657"/>
                <a:gd name="T6" fmla="*/ 9343 w 9344"/>
                <a:gd name="T7" fmla="*/ 656 h 657"/>
                <a:gd name="T8" fmla="*/ 9343 w 9344"/>
                <a:gd name="T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4" h="657">
                  <a:moveTo>
                    <a:pt x="9343" y="0"/>
                  </a:moveTo>
                  <a:lnTo>
                    <a:pt x="0" y="0"/>
                  </a:lnTo>
                  <a:lnTo>
                    <a:pt x="0" y="656"/>
                  </a:lnTo>
                  <a:lnTo>
                    <a:pt x="9343" y="656"/>
                  </a:lnTo>
                  <a:lnTo>
                    <a:pt x="934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584866" y="1663346"/>
            <a:ext cx="1647964" cy="994461"/>
          </a:xfrm>
          <a:custGeom>
            <a:avLst/>
            <a:gdLst>
              <a:gd name="T0" fmla="*/ 22562 w 25063"/>
              <a:gd name="T1" fmla="*/ 12968 h 15126"/>
              <a:gd name="T2" fmla="*/ 22562 w 25063"/>
              <a:gd name="T3" fmla="*/ 12968 h 15126"/>
              <a:gd name="T4" fmla="*/ 22562 w 25063"/>
              <a:gd name="T5" fmla="*/ 1969 h 15126"/>
              <a:gd name="T6" fmla="*/ 20593 w 25063"/>
              <a:gd name="T7" fmla="*/ 0 h 15126"/>
              <a:gd name="T8" fmla="*/ 4469 w 25063"/>
              <a:gd name="T9" fmla="*/ 0 h 15126"/>
              <a:gd name="T10" fmla="*/ 2500 w 25063"/>
              <a:gd name="T11" fmla="*/ 1969 h 15126"/>
              <a:gd name="T12" fmla="*/ 2500 w 25063"/>
              <a:gd name="T13" fmla="*/ 12968 h 15126"/>
              <a:gd name="T14" fmla="*/ 0 w 25063"/>
              <a:gd name="T15" fmla="*/ 12968 h 15126"/>
              <a:gd name="T16" fmla="*/ 0 w 25063"/>
              <a:gd name="T17" fmla="*/ 13781 h 15126"/>
              <a:gd name="T18" fmla="*/ 2438 w 25063"/>
              <a:gd name="T19" fmla="*/ 15125 h 15126"/>
              <a:gd name="T20" fmla="*/ 22655 w 25063"/>
              <a:gd name="T21" fmla="*/ 15125 h 15126"/>
              <a:gd name="T22" fmla="*/ 25062 w 25063"/>
              <a:gd name="T23" fmla="*/ 13781 h 15126"/>
              <a:gd name="T24" fmla="*/ 25062 w 25063"/>
              <a:gd name="T25" fmla="*/ 12968 h 15126"/>
              <a:gd name="T26" fmla="*/ 22562 w 25063"/>
              <a:gd name="T27" fmla="*/ 12968 h 15126"/>
              <a:gd name="T28" fmla="*/ 2969 w 25063"/>
              <a:gd name="T29" fmla="*/ 1969 h 15126"/>
              <a:gd name="T30" fmla="*/ 2969 w 25063"/>
              <a:gd name="T31" fmla="*/ 1969 h 15126"/>
              <a:gd name="T32" fmla="*/ 4469 w 25063"/>
              <a:gd name="T33" fmla="*/ 469 h 15126"/>
              <a:gd name="T34" fmla="*/ 20593 w 25063"/>
              <a:gd name="T35" fmla="*/ 469 h 15126"/>
              <a:gd name="T36" fmla="*/ 22093 w 25063"/>
              <a:gd name="T37" fmla="*/ 1969 h 15126"/>
              <a:gd name="T38" fmla="*/ 22093 w 25063"/>
              <a:gd name="T39" fmla="*/ 12968 h 15126"/>
              <a:gd name="T40" fmla="*/ 13749 w 25063"/>
              <a:gd name="T41" fmla="*/ 12968 h 15126"/>
              <a:gd name="T42" fmla="*/ 11250 w 25063"/>
              <a:gd name="T43" fmla="*/ 12968 h 15126"/>
              <a:gd name="T44" fmla="*/ 2969 w 25063"/>
              <a:gd name="T45" fmla="*/ 12968 h 15126"/>
              <a:gd name="T46" fmla="*/ 2969 w 25063"/>
              <a:gd name="T47" fmla="*/ 1969 h 15126"/>
              <a:gd name="T48" fmla="*/ 11250 w 25063"/>
              <a:gd name="T49" fmla="*/ 13437 h 15126"/>
              <a:gd name="T50" fmla="*/ 11250 w 25063"/>
              <a:gd name="T51" fmla="*/ 13437 h 15126"/>
              <a:gd name="T52" fmla="*/ 13749 w 25063"/>
              <a:gd name="T53" fmla="*/ 13437 h 15126"/>
              <a:gd name="T54" fmla="*/ 13749 w 25063"/>
              <a:gd name="T55" fmla="*/ 13687 h 15126"/>
              <a:gd name="T56" fmla="*/ 13624 w 25063"/>
              <a:gd name="T57" fmla="*/ 13812 h 15126"/>
              <a:gd name="T58" fmla="*/ 11375 w 25063"/>
              <a:gd name="T59" fmla="*/ 13812 h 15126"/>
              <a:gd name="T60" fmla="*/ 11250 w 25063"/>
              <a:gd name="T61" fmla="*/ 13687 h 15126"/>
              <a:gd name="T62" fmla="*/ 11250 w 25063"/>
              <a:gd name="T63" fmla="*/ 13437 h 15126"/>
              <a:gd name="T64" fmla="*/ 24593 w 25063"/>
              <a:gd name="T65" fmla="*/ 13781 h 15126"/>
              <a:gd name="T66" fmla="*/ 24593 w 25063"/>
              <a:gd name="T67" fmla="*/ 13781 h 15126"/>
              <a:gd name="T68" fmla="*/ 22655 w 25063"/>
              <a:gd name="T69" fmla="*/ 14656 h 15126"/>
              <a:gd name="T70" fmla="*/ 2438 w 25063"/>
              <a:gd name="T71" fmla="*/ 14656 h 15126"/>
              <a:gd name="T72" fmla="*/ 469 w 25063"/>
              <a:gd name="T73" fmla="*/ 13781 h 15126"/>
              <a:gd name="T74" fmla="*/ 469 w 25063"/>
              <a:gd name="T75" fmla="*/ 13437 h 15126"/>
              <a:gd name="T76" fmla="*/ 2500 w 25063"/>
              <a:gd name="T77" fmla="*/ 13437 h 15126"/>
              <a:gd name="T78" fmla="*/ 10781 w 25063"/>
              <a:gd name="T79" fmla="*/ 13437 h 15126"/>
              <a:gd name="T80" fmla="*/ 10781 w 25063"/>
              <a:gd name="T81" fmla="*/ 13687 h 15126"/>
              <a:gd name="T82" fmla="*/ 11375 w 25063"/>
              <a:gd name="T83" fmla="*/ 14281 h 15126"/>
              <a:gd name="T84" fmla="*/ 13624 w 25063"/>
              <a:gd name="T85" fmla="*/ 14281 h 15126"/>
              <a:gd name="T86" fmla="*/ 14218 w 25063"/>
              <a:gd name="T87" fmla="*/ 13687 h 15126"/>
              <a:gd name="T88" fmla="*/ 14218 w 25063"/>
              <a:gd name="T89" fmla="*/ 13437 h 15126"/>
              <a:gd name="T90" fmla="*/ 22562 w 25063"/>
              <a:gd name="T91" fmla="*/ 13437 h 15126"/>
              <a:gd name="T92" fmla="*/ 24593 w 25063"/>
              <a:gd name="T93" fmla="*/ 13437 h 15126"/>
              <a:gd name="T94" fmla="*/ 24593 w 25063"/>
              <a:gd name="T95" fmla="*/ 13781 h 1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063" h="15126">
                <a:moveTo>
                  <a:pt x="22562" y="12968"/>
                </a:moveTo>
                <a:lnTo>
                  <a:pt x="22562" y="12968"/>
                </a:lnTo>
                <a:cubicBezTo>
                  <a:pt x="22562" y="1969"/>
                  <a:pt x="22562" y="1969"/>
                  <a:pt x="22562" y="1969"/>
                </a:cubicBezTo>
                <a:cubicBezTo>
                  <a:pt x="22562" y="907"/>
                  <a:pt x="21687" y="0"/>
                  <a:pt x="20593" y="0"/>
                </a:cubicBezTo>
                <a:cubicBezTo>
                  <a:pt x="4469" y="0"/>
                  <a:pt x="4469" y="0"/>
                  <a:pt x="4469" y="0"/>
                </a:cubicBezTo>
                <a:cubicBezTo>
                  <a:pt x="3406" y="0"/>
                  <a:pt x="2500" y="907"/>
                  <a:pt x="2500" y="1969"/>
                </a:cubicBezTo>
                <a:cubicBezTo>
                  <a:pt x="2500" y="12968"/>
                  <a:pt x="2500" y="12968"/>
                  <a:pt x="2500" y="12968"/>
                </a:cubicBezTo>
                <a:cubicBezTo>
                  <a:pt x="0" y="12968"/>
                  <a:pt x="0" y="12968"/>
                  <a:pt x="0" y="12968"/>
                </a:cubicBezTo>
                <a:cubicBezTo>
                  <a:pt x="0" y="13781"/>
                  <a:pt x="0" y="13781"/>
                  <a:pt x="0" y="13781"/>
                </a:cubicBezTo>
                <a:cubicBezTo>
                  <a:pt x="0" y="14531"/>
                  <a:pt x="1063" y="15125"/>
                  <a:pt x="2438" y="15125"/>
                </a:cubicBezTo>
                <a:cubicBezTo>
                  <a:pt x="22655" y="15125"/>
                  <a:pt x="22655" y="15125"/>
                  <a:pt x="22655" y="15125"/>
                </a:cubicBezTo>
                <a:cubicBezTo>
                  <a:pt x="23999" y="15125"/>
                  <a:pt x="25062" y="14531"/>
                  <a:pt x="25062" y="13781"/>
                </a:cubicBezTo>
                <a:cubicBezTo>
                  <a:pt x="25062" y="12968"/>
                  <a:pt x="25062" y="12968"/>
                  <a:pt x="25062" y="12968"/>
                </a:cubicBezTo>
                <a:lnTo>
                  <a:pt x="22562" y="12968"/>
                </a:lnTo>
                <a:close/>
                <a:moveTo>
                  <a:pt x="2969" y="1969"/>
                </a:moveTo>
                <a:lnTo>
                  <a:pt x="2969" y="1969"/>
                </a:lnTo>
                <a:cubicBezTo>
                  <a:pt x="2969" y="1157"/>
                  <a:pt x="3656" y="469"/>
                  <a:pt x="4469" y="469"/>
                </a:cubicBezTo>
                <a:cubicBezTo>
                  <a:pt x="20593" y="469"/>
                  <a:pt x="20593" y="469"/>
                  <a:pt x="20593" y="469"/>
                </a:cubicBezTo>
                <a:cubicBezTo>
                  <a:pt x="21436" y="469"/>
                  <a:pt x="22093" y="1157"/>
                  <a:pt x="22093" y="1969"/>
                </a:cubicBezTo>
                <a:cubicBezTo>
                  <a:pt x="22093" y="12968"/>
                  <a:pt x="22093" y="12968"/>
                  <a:pt x="22093" y="12968"/>
                </a:cubicBezTo>
                <a:cubicBezTo>
                  <a:pt x="13749" y="12968"/>
                  <a:pt x="13749" y="12968"/>
                  <a:pt x="13749" y="12968"/>
                </a:cubicBezTo>
                <a:cubicBezTo>
                  <a:pt x="11250" y="12968"/>
                  <a:pt x="11250" y="12968"/>
                  <a:pt x="11250" y="12968"/>
                </a:cubicBezTo>
                <a:cubicBezTo>
                  <a:pt x="2969" y="12968"/>
                  <a:pt x="2969" y="12968"/>
                  <a:pt x="2969" y="12968"/>
                </a:cubicBezTo>
                <a:lnTo>
                  <a:pt x="2969" y="1969"/>
                </a:lnTo>
                <a:close/>
                <a:moveTo>
                  <a:pt x="11250" y="13437"/>
                </a:moveTo>
                <a:lnTo>
                  <a:pt x="11250" y="13437"/>
                </a:lnTo>
                <a:cubicBezTo>
                  <a:pt x="13749" y="13437"/>
                  <a:pt x="13749" y="13437"/>
                  <a:pt x="13749" y="13437"/>
                </a:cubicBezTo>
                <a:cubicBezTo>
                  <a:pt x="13749" y="13687"/>
                  <a:pt x="13749" y="13687"/>
                  <a:pt x="13749" y="13687"/>
                </a:cubicBezTo>
                <a:cubicBezTo>
                  <a:pt x="13749" y="13750"/>
                  <a:pt x="13687" y="13812"/>
                  <a:pt x="13624" y="13812"/>
                </a:cubicBezTo>
                <a:cubicBezTo>
                  <a:pt x="11375" y="13812"/>
                  <a:pt x="11375" y="13812"/>
                  <a:pt x="11375" y="13812"/>
                </a:cubicBezTo>
                <a:cubicBezTo>
                  <a:pt x="11313" y="13812"/>
                  <a:pt x="11250" y="13750"/>
                  <a:pt x="11250" y="13687"/>
                </a:cubicBezTo>
                <a:lnTo>
                  <a:pt x="11250" y="13437"/>
                </a:lnTo>
                <a:close/>
                <a:moveTo>
                  <a:pt x="24593" y="13781"/>
                </a:moveTo>
                <a:lnTo>
                  <a:pt x="24593" y="13781"/>
                </a:lnTo>
                <a:cubicBezTo>
                  <a:pt x="24593" y="14187"/>
                  <a:pt x="23812" y="14656"/>
                  <a:pt x="22655" y="14656"/>
                </a:cubicBezTo>
                <a:cubicBezTo>
                  <a:pt x="2438" y="14656"/>
                  <a:pt x="2438" y="14656"/>
                  <a:pt x="2438" y="14656"/>
                </a:cubicBezTo>
                <a:cubicBezTo>
                  <a:pt x="1281" y="14656"/>
                  <a:pt x="469" y="14187"/>
                  <a:pt x="469" y="13781"/>
                </a:cubicBezTo>
                <a:cubicBezTo>
                  <a:pt x="469" y="13437"/>
                  <a:pt x="469" y="13437"/>
                  <a:pt x="469" y="13437"/>
                </a:cubicBezTo>
                <a:cubicBezTo>
                  <a:pt x="2500" y="13437"/>
                  <a:pt x="2500" y="13437"/>
                  <a:pt x="2500" y="13437"/>
                </a:cubicBezTo>
                <a:cubicBezTo>
                  <a:pt x="10781" y="13437"/>
                  <a:pt x="10781" y="13437"/>
                  <a:pt x="10781" y="13437"/>
                </a:cubicBezTo>
                <a:cubicBezTo>
                  <a:pt x="10781" y="13687"/>
                  <a:pt x="10781" y="13687"/>
                  <a:pt x="10781" y="13687"/>
                </a:cubicBezTo>
                <a:cubicBezTo>
                  <a:pt x="10781" y="14031"/>
                  <a:pt x="11031" y="14281"/>
                  <a:pt x="11375" y="14281"/>
                </a:cubicBezTo>
                <a:cubicBezTo>
                  <a:pt x="13624" y="14281"/>
                  <a:pt x="13624" y="14281"/>
                  <a:pt x="13624" y="14281"/>
                </a:cubicBezTo>
                <a:cubicBezTo>
                  <a:pt x="13937" y="14281"/>
                  <a:pt x="14218" y="14031"/>
                  <a:pt x="14218" y="13687"/>
                </a:cubicBezTo>
                <a:cubicBezTo>
                  <a:pt x="14218" y="13437"/>
                  <a:pt x="14218" y="13437"/>
                  <a:pt x="14218" y="13437"/>
                </a:cubicBezTo>
                <a:cubicBezTo>
                  <a:pt x="22562" y="13437"/>
                  <a:pt x="22562" y="13437"/>
                  <a:pt x="22562" y="13437"/>
                </a:cubicBezTo>
                <a:cubicBezTo>
                  <a:pt x="24593" y="13437"/>
                  <a:pt x="24593" y="13437"/>
                  <a:pt x="24593" y="13437"/>
                </a:cubicBezTo>
                <a:lnTo>
                  <a:pt x="24593" y="13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3" name="Group 38"/>
          <p:cNvGrpSpPr/>
          <p:nvPr/>
        </p:nvGrpSpPr>
        <p:grpSpPr>
          <a:xfrm>
            <a:off x="671060" y="2994768"/>
            <a:ext cx="1072213" cy="1104559"/>
            <a:chOff x="1857375" y="500063"/>
            <a:chExt cx="6367463" cy="6559550"/>
          </a:xfrm>
          <a:solidFill>
            <a:srgbClr val="FFFFFF"/>
          </a:solidFill>
        </p:grpSpPr>
        <p:sp>
          <p:nvSpPr>
            <p:cNvPr id="64" name="Freeform 1"/>
            <p:cNvSpPr>
              <a:spLocks noChangeArrowheads="1"/>
            </p:cNvSpPr>
            <p:nvPr/>
          </p:nvSpPr>
          <p:spPr bwMode="auto">
            <a:xfrm>
              <a:off x="1857375" y="500063"/>
              <a:ext cx="6367463" cy="6559550"/>
            </a:xfrm>
            <a:custGeom>
              <a:avLst/>
              <a:gdLst>
                <a:gd name="T0" fmla="*/ 11562 w 17688"/>
                <a:gd name="T1" fmla="*/ 6719 h 18219"/>
                <a:gd name="T2" fmla="*/ 8532 w 17688"/>
                <a:gd name="T3" fmla="*/ 4250 h 18219"/>
                <a:gd name="T4" fmla="*/ 0 w 17688"/>
                <a:gd name="T5" fmla="*/ 4250 h 18219"/>
                <a:gd name="T6" fmla="*/ 1751 w 17688"/>
                <a:gd name="T7" fmla="*/ 12781 h 18219"/>
                <a:gd name="T8" fmla="*/ 3969 w 17688"/>
                <a:gd name="T9" fmla="*/ 18218 h 18219"/>
                <a:gd name="T10" fmla="*/ 17687 w 17688"/>
                <a:gd name="T11" fmla="*/ 18218 h 18219"/>
                <a:gd name="T12" fmla="*/ 17687 w 17688"/>
                <a:gd name="T13" fmla="*/ 15156 h 18219"/>
                <a:gd name="T14" fmla="*/ 17687 w 17688"/>
                <a:gd name="T15" fmla="*/ 6719 h 18219"/>
                <a:gd name="T16" fmla="*/ 11562 w 17688"/>
                <a:gd name="T17" fmla="*/ 7313 h 18219"/>
                <a:gd name="T18" fmla="*/ 11562 w 17688"/>
                <a:gd name="T19" fmla="*/ 12187 h 18219"/>
                <a:gd name="T20" fmla="*/ 7782 w 17688"/>
                <a:gd name="T21" fmla="*/ 7313 h 18219"/>
                <a:gd name="T22" fmla="*/ 11562 w 17688"/>
                <a:gd name="T23" fmla="*/ 12781 h 18219"/>
                <a:gd name="T24" fmla="*/ 11562 w 17688"/>
                <a:gd name="T25" fmla="*/ 15156 h 18219"/>
                <a:gd name="T26" fmla="*/ 5719 w 17688"/>
                <a:gd name="T27" fmla="*/ 12781 h 18219"/>
                <a:gd name="T28" fmla="*/ 3969 w 17688"/>
                <a:gd name="T29" fmla="*/ 17624 h 18219"/>
                <a:gd name="T30" fmla="*/ 2344 w 17688"/>
                <a:gd name="T31" fmla="*/ 17624 h 18219"/>
                <a:gd name="T32" fmla="*/ 2813 w 17688"/>
                <a:gd name="T33" fmla="*/ 12781 h 18219"/>
                <a:gd name="T34" fmla="*/ 3969 w 17688"/>
                <a:gd name="T35" fmla="*/ 17624 h 18219"/>
                <a:gd name="T36" fmla="*/ 2344 w 17688"/>
                <a:gd name="T37" fmla="*/ 12187 h 18219"/>
                <a:gd name="T38" fmla="*/ 2563 w 17688"/>
                <a:gd name="T39" fmla="*/ 12187 h 18219"/>
                <a:gd name="T40" fmla="*/ 4282 w 17688"/>
                <a:gd name="T41" fmla="*/ 14687 h 18219"/>
                <a:gd name="T42" fmla="*/ 3969 w 17688"/>
                <a:gd name="T43" fmla="*/ 13999 h 18219"/>
                <a:gd name="T44" fmla="*/ 3219 w 17688"/>
                <a:gd name="T45" fmla="*/ 12187 h 18219"/>
                <a:gd name="T46" fmla="*/ 1751 w 17688"/>
                <a:gd name="T47" fmla="*/ 8375 h 18219"/>
                <a:gd name="T48" fmla="*/ 4282 w 17688"/>
                <a:gd name="T49" fmla="*/ 594 h 18219"/>
                <a:gd name="T50" fmla="*/ 7376 w 17688"/>
                <a:gd name="T51" fmla="*/ 6719 h 18219"/>
                <a:gd name="T52" fmla="*/ 5313 w 17688"/>
                <a:gd name="T53" fmla="*/ 12187 h 18219"/>
                <a:gd name="T54" fmla="*/ 4563 w 17688"/>
                <a:gd name="T55" fmla="*/ 13999 h 18219"/>
                <a:gd name="T56" fmla="*/ 17093 w 17688"/>
                <a:gd name="T57" fmla="*/ 17624 h 18219"/>
                <a:gd name="T58" fmla="*/ 4563 w 17688"/>
                <a:gd name="T59" fmla="*/ 17624 h 18219"/>
                <a:gd name="T60" fmla="*/ 11562 w 17688"/>
                <a:gd name="T61" fmla="*/ 15749 h 18219"/>
                <a:gd name="T62" fmla="*/ 17093 w 17688"/>
                <a:gd name="T63" fmla="*/ 17624 h 18219"/>
                <a:gd name="T64" fmla="*/ 17093 w 17688"/>
                <a:gd name="T65" fmla="*/ 15156 h 18219"/>
                <a:gd name="T66" fmla="*/ 12156 w 17688"/>
                <a:gd name="T67" fmla="*/ 12781 h 18219"/>
                <a:gd name="T68" fmla="*/ 17093 w 17688"/>
                <a:gd name="T69" fmla="*/ 15156 h 18219"/>
                <a:gd name="T70" fmla="*/ 17093 w 17688"/>
                <a:gd name="T71" fmla="*/ 12187 h 18219"/>
                <a:gd name="T72" fmla="*/ 12156 w 17688"/>
                <a:gd name="T73" fmla="*/ 7313 h 18219"/>
                <a:gd name="T74" fmla="*/ 17093 w 17688"/>
                <a:gd name="T75" fmla="*/ 12187 h 18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88" h="18219">
                  <a:moveTo>
                    <a:pt x="11562" y="6719"/>
                  </a:moveTo>
                  <a:lnTo>
                    <a:pt x="11562" y="6719"/>
                  </a:lnTo>
                  <a:cubicBezTo>
                    <a:pt x="8001" y="6719"/>
                    <a:pt x="8001" y="6719"/>
                    <a:pt x="8001" y="6719"/>
                  </a:cubicBezTo>
                  <a:cubicBezTo>
                    <a:pt x="8313" y="5657"/>
                    <a:pt x="8532" y="4782"/>
                    <a:pt x="8532" y="4250"/>
                  </a:cubicBezTo>
                  <a:cubicBezTo>
                    <a:pt x="8532" y="1907"/>
                    <a:pt x="6626" y="0"/>
                    <a:pt x="4282" y="0"/>
                  </a:cubicBezTo>
                  <a:cubicBezTo>
                    <a:pt x="1938" y="0"/>
                    <a:pt x="0" y="1907"/>
                    <a:pt x="0" y="4250"/>
                  </a:cubicBezTo>
                  <a:cubicBezTo>
                    <a:pt x="0" y="5282"/>
                    <a:pt x="844" y="7719"/>
                    <a:pt x="1751" y="10062"/>
                  </a:cubicBezTo>
                  <a:cubicBezTo>
                    <a:pt x="1751" y="12781"/>
                    <a:pt x="1751" y="12781"/>
                    <a:pt x="1751" y="12781"/>
                  </a:cubicBezTo>
                  <a:cubicBezTo>
                    <a:pt x="1751" y="18218"/>
                    <a:pt x="1751" y="18218"/>
                    <a:pt x="1751" y="18218"/>
                  </a:cubicBezTo>
                  <a:cubicBezTo>
                    <a:pt x="3969" y="18218"/>
                    <a:pt x="3969" y="18218"/>
                    <a:pt x="3969" y="18218"/>
                  </a:cubicBezTo>
                  <a:cubicBezTo>
                    <a:pt x="4563" y="18218"/>
                    <a:pt x="4563" y="18218"/>
                    <a:pt x="4563" y="18218"/>
                  </a:cubicBezTo>
                  <a:cubicBezTo>
                    <a:pt x="17687" y="18218"/>
                    <a:pt x="17687" y="18218"/>
                    <a:pt x="17687" y="18218"/>
                  </a:cubicBezTo>
                  <a:cubicBezTo>
                    <a:pt x="17687" y="15749"/>
                    <a:pt x="17687" y="15749"/>
                    <a:pt x="17687" y="15749"/>
                  </a:cubicBezTo>
                  <a:cubicBezTo>
                    <a:pt x="17687" y="15156"/>
                    <a:pt x="17687" y="15156"/>
                    <a:pt x="17687" y="15156"/>
                  </a:cubicBezTo>
                  <a:cubicBezTo>
                    <a:pt x="17687" y="12781"/>
                    <a:pt x="17687" y="12781"/>
                    <a:pt x="17687" y="12781"/>
                  </a:cubicBezTo>
                  <a:cubicBezTo>
                    <a:pt x="17687" y="6719"/>
                    <a:pt x="17687" y="6719"/>
                    <a:pt x="17687" y="6719"/>
                  </a:cubicBezTo>
                  <a:lnTo>
                    <a:pt x="11562" y="6719"/>
                  </a:lnTo>
                  <a:close/>
                  <a:moveTo>
                    <a:pt x="11562" y="7313"/>
                  </a:moveTo>
                  <a:lnTo>
                    <a:pt x="11562" y="7313"/>
                  </a:lnTo>
                  <a:cubicBezTo>
                    <a:pt x="11562" y="12187"/>
                    <a:pt x="11562" y="12187"/>
                    <a:pt x="11562" y="12187"/>
                  </a:cubicBezTo>
                  <a:cubicBezTo>
                    <a:pt x="5969" y="12187"/>
                    <a:pt x="5969" y="12187"/>
                    <a:pt x="5969" y="12187"/>
                  </a:cubicBezTo>
                  <a:cubicBezTo>
                    <a:pt x="6594" y="10656"/>
                    <a:pt x="7282" y="8875"/>
                    <a:pt x="7782" y="7313"/>
                  </a:cubicBezTo>
                  <a:lnTo>
                    <a:pt x="11562" y="7313"/>
                  </a:lnTo>
                  <a:close/>
                  <a:moveTo>
                    <a:pt x="11562" y="12781"/>
                  </a:moveTo>
                  <a:lnTo>
                    <a:pt x="11562" y="12781"/>
                  </a:lnTo>
                  <a:cubicBezTo>
                    <a:pt x="11562" y="15156"/>
                    <a:pt x="11562" y="15156"/>
                    <a:pt x="11562" y="15156"/>
                  </a:cubicBezTo>
                  <a:cubicBezTo>
                    <a:pt x="4719" y="15156"/>
                    <a:pt x="4719" y="15156"/>
                    <a:pt x="4719" y="15156"/>
                  </a:cubicBezTo>
                  <a:cubicBezTo>
                    <a:pt x="4938" y="14656"/>
                    <a:pt x="5313" y="13812"/>
                    <a:pt x="5719" y="12781"/>
                  </a:cubicBezTo>
                  <a:lnTo>
                    <a:pt x="11562" y="12781"/>
                  </a:lnTo>
                  <a:close/>
                  <a:moveTo>
                    <a:pt x="3969" y="17624"/>
                  </a:moveTo>
                  <a:lnTo>
                    <a:pt x="3969" y="17624"/>
                  </a:lnTo>
                  <a:cubicBezTo>
                    <a:pt x="2344" y="17624"/>
                    <a:pt x="2344" y="17624"/>
                    <a:pt x="2344" y="17624"/>
                  </a:cubicBezTo>
                  <a:cubicBezTo>
                    <a:pt x="2344" y="12781"/>
                    <a:pt x="2344" y="12781"/>
                    <a:pt x="2344" y="12781"/>
                  </a:cubicBezTo>
                  <a:cubicBezTo>
                    <a:pt x="2813" y="12781"/>
                    <a:pt x="2813" y="12781"/>
                    <a:pt x="2813" y="12781"/>
                  </a:cubicBezTo>
                  <a:cubicBezTo>
                    <a:pt x="3376" y="14156"/>
                    <a:pt x="3844" y="15249"/>
                    <a:pt x="3969" y="15499"/>
                  </a:cubicBezTo>
                  <a:lnTo>
                    <a:pt x="3969" y="17624"/>
                  </a:lnTo>
                  <a:close/>
                  <a:moveTo>
                    <a:pt x="2344" y="12187"/>
                  </a:moveTo>
                  <a:lnTo>
                    <a:pt x="2344" y="12187"/>
                  </a:lnTo>
                  <a:cubicBezTo>
                    <a:pt x="2344" y="11593"/>
                    <a:pt x="2344" y="11593"/>
                    <a:pt x="2344" y="11593"/>
                  </a:cubicBezTo>
                  <a:cubicBezTo>
                    <a:pt x="2407" y="11781"/>
                    <a:pt x="2501" y="11999"/>
                    <a:pt x="2563" y="12187"/>
                  </a:cubicBezTo>
                  <a:lnTo>
                    <a:pt x="2344" y="12187"/>
                  </a:lnTo>
                  <a:close/>
                  <a:moveTo>
                    <a:pt x="4282" y="14687"/>
                  </a:moveTo>
                  <a:lnTo>
                    <a:pt x="4282" y="14687"/>
                  </a:lnTo>
                  <a:cubicBezTo>
                    <a:pt x="4188" y="14499"/>
                    <a:pt x="4094" y="14249"/>
                    <a:pt x="3969" y="13999"/>
                  </a:cubicBezTo>
                  <a:cubicBezTo>
                    <a:pt x="3813" y="13624"/>
                    <a:pt x="3657" y="13218"/>
                    <a:pt x="3469" y="12781"/>
                  </a:cubicBezTo>
                  <a:cubicBezTo>
                    <a:pt x="3376" y="12593"/>
                    <a:pt x="3313" y="12374"/>
                    <a:pt x="3219" y="12187"/>
                  </a:cubicBezTo>
                  <a:cubicBezTo>
                    <a:pt x="2938" y="11468"/>
                    <a:pt x="2626" y="10718"/>
                    <a:pt x="2344" y="9968"/>
                  </a:cubicBezTo>
                  <a:cubicBezTo>
                    <a:pt x="2126" y="9437"/>
                    <a:pt x="1938" y="8875"/>
                    <a:pt x="1751" y="8375"/>
                  </a:cubicBezTo>
                  <a:cubicBezTo>
                    <a:pt x="1094" y="6594"/>
                    <a:pt x="626" y="5000"/>
                    <a:pt x="626" y="4250"/>
                  </a:cubicBezTo>
                  <a:cubicBezTo>
                    <a:pt x="626" y="2219"/>
                    <a:pt x="2251" y="594"/>
                    <a:pt x="4282" y="594"/>
                  </a:cubicBezTo>
                  <a:cubicBezTo>
                    <a:pt x="6282" y="594"/>
                    <a:pt x="7938" y="2219"/>
                    <a:pt x="7938" y="4250"/>
                  </a:cubicBezTo>
                  <a:cubicBezTo>
                    <a:pt x="7938" y="4750"/>
                    <a:pt x="7719" y="5657"/>
                    <a:pt x="7376" y="6719"/>
                  </a:cubicBezTo>
                  <a:cubicBezTo>
                    <a:pt x="7313" y="6907"/>
                    <a:pt x="7251" y="7125"/>
                    <a:pt x="7157" y="7313"/>
                  </a:cubicBezTo>
                  <a:cubicBezTo>
                    <a:pt x="6657" y="8875"/>
                    <a:pt x="5938" y="10656"/>
                    <a:pt x="5313" y="12187"/>
                  </a:cubicBezTo>
                  <a:cubicBezTo>
                    <a:pt x="5251" y="12374"/>
                    <a:pt x="5157" y="12593"/>
                    <a:pt x="5094" y="12781"/>
                  </a:cubicBezTo>
                  <a:cubicBezTo>
                    <a:pt x="4907" y="13218"/>
                    <a:pt x="4719" y="13624"/>
                    <a:pt x="4563" y="13999"/>
                  </a:cubicBezTo>
                  <a:cubicBezTo>
                    <a:pt x="4469" y="14249"/>
                    <a:pt x="4344" y="14499"/>
                    <a:pt x="4282" y="14687"/>
                  </a:cubicBezTo>
                  <a:close/>
                  <a:moveTo>
                    <a:pt x="17093" y="17624"/>
                  </a:moveTo>
                  <a:lnTo>
                    <a:pt x="17093" y="17624"/>
                  </a:lnTo>
                  <a:cubicBezTo>
                    <a:pt x="4563" y="17624"/>
                    <a:pt x="4563" y="17624"/>
                    <a:pt x="4563" y="17624"/>
                  </a:cubicBezTo>
                  <a:cubicBezTo>
                    <a:pt x="4563" y="15749"/>
                    <a:pt x="4563" y="15749"/>
                    <a:pt x="4563" y="15749"/>
                  </a:cubicBezTo>
                  <a:cubicBezTo>
                    <a:pt x="11562" y="15749"/>
                    <a:pt x="11562" y="15749"/>
                    <a:pt x="11562" y="15749"/>
                  </a:cubicBezTo>
                  <a:cubicBezTo>
                    <a:pt x="17093" y="15749"/>
                    <a:pt x="17093" y="15749"/>
                    <a:pt x="17093" y="15749"/>
                  </a:cubicBezTo>
                  <a:lnTo>
                    <a:pt x="17093" y="17624"/>
                  </a:lnTo>
                  <a:close/>
                  <a:moveTo>
                    <a:pt x="17093" y="15156"/>
                  </a:moveTo>
                  <a:lnTo>
                    <a:pt x="17093" y="15156"/>
                  </a:lnTo>
                  <a:cubicBezTo>
                    <a:pt x="12156" y="15156"/>
                    <a:pt x="12156" y="15156"/>
                    <a:pt x="12156" y="15156"/>
                  </a:cubicBezTo>
                  <a:cubicBezTo>
                    <a:pt x="12156" y="12781"/>
                    <a:pt x="12156" y="12781"/>
                    <a:pt x="12156" y="12781"/>
                  </a:cubicBezTo>
                  <a:cubicBezTo>
                    <a:pt x="17093" y="12781"/>
                    <a:pt x="17093" y="12781"/>
                    <a:pt x="17093" y="12781"/>
                  </a:cubicBezTo>
                  <a:lnTo>
                    <a:pt x="17093" y="15156"/>
                  </a:lnTo>
                  <a:close/>
                  <a:moveTo>
                    <a:pt x="17093" y="12187"/>
                  </a:moveTo>
                  <a:lnTo>
                    <a:pt x="17093" y="12187"/>
                  </a:lnTo>
                  <a:cubicBezTo>
                    <a:pt x="12156" y="12187"/>
                    <a:pt x="12156" y="12187"/>
                    <a:pt x="12156" y="12187"/>
                  </a:cubicBezTo>
                  <a:cubicBezTo>
                    <a:pt x="12156" y="7313"/>
                    <a:pt x="12156" y="7313"/>
                    <a:pt x="12156" y="7313"/>
                  </a:cubicBezTo>
                  <a:cubicBezTo>
                    <a:pt x="17093" y="7313"/>
                    <a:pt x="17093" y="7313"/>
                    <a:pt x="17093" y="7313"/>
                  </a:cubicBezTo>
                  <a:lnTo>
                    <a:pt x="17093" y="1218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5" name="Freeform 2"/>
            <p:cNvSpPr>
              <a:spLocks noChangeArrowheads="1"/>
            </p:cNvSpPr>
            <p:nvPr/>
          </p:nvSpPr>
          <p:spPr bwMode="auto">
            <a:xfrm>
              <a:off x="2487613" y="1117600"/>
              <a:ext cx="1811337" cy="1811338"/>
            </a:xfrm>
            <a:custGeom>
              <a:avLst/>
              <a:gdLst>
                <a:gd name="T0" fmla="*/ 2937 w 5032"/>
                <a:gd name="T1" fmla="*/ 5000 h 5032"/>
                <a:gd name="T2" fmla="*/ 2937 w 5032"/>
                <a:gd name="T3" fmla="*/ 5000 h 5032"/>
                <a:gd name="T4" fmla="*/ 5031 w 5032"/>
                <a:gd name="T5" fmla="*/ 2531 h 5032"/>
                <a:gd name="T6" fmla="*/ 2531 w 5032"/>
                <a:gd name="T7" fmla="*/ 0 h 5032"/>
                <a:gd name="T8" fmla="*/ 0 w 5032"/>
                <a:gd name="T9" fmla="*/ 2531 h 5032"/>
                <a:gd name="T10" fmla="*/ 2093 w 5032"/>
                <a:gd name="T11" fmla="*/ 5000 h 5032"/>
                <a:gd name="T12" fmla="*/ 2531 w 5032"/>
                <a:gd name="T13" fmla="*/ 5031 h 5032"/>
                <a:gd name="T14" fmla="*/ 2812 w 5032"/>
                <a:gd name="T15" fmla="*/ 5031 h 5032"/>
                <a:gd name="T16" fmla="*/ 2937 w 5032"/>
                <a:gd name="T17" fmla="*/ 5000 h 5032"/>
                <a:gd name="T18" fmla="*/ 593 w 5032"/>
                <a:gd name="T19" fmla="*/ 2531 h 5032"/>
                <a:gd name="T20" fmla="*/ 593 w 5032"/>
                <a:gd name="T21" fmla="*/ 2531 h 5032"/>
                <a:gd name="T22" fmla="*/ 2531 w 5032"/>
                <a:gd name="T23" fmla="*/ 625 h 5032"/>
                <a:gd name="T24" fmla="*/ 4437 w 5032"/>
                <a:gd name="T25" fmla="*/ 2531 h 5032"/>
                <a:gd name="T26" fmla="*/ 2531 w 5032"/>
                <a:gd name="T27" fmla="*/ 4438 h 5032"/>
                <a:gd name="T28" fmla="*/ 593 w 5032"/>
                <a:gd name="T29" fmla="*/ 2531 h 5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32" h="5032">
                  <a:moveTo>
                    <a:pt x="2937" y="5000"/>
                  </a:moveTo>
                  <a:lnTo>
                    <a:pt x="2937" y="5000"/>
                  </a:lnTo>
                  <a:cubicBezTo>
                    <a:pt x="4125" y="4781"/>
                    <a:pt x="5031" y="3750"/>
                    <a:pt x="5031" y="2531"/>
                  </a:cubicBezTo>
                  <a:cubicBezTo>
                    <a:pt x="5031" y="1125"/>
                    <a:pt x="3906" y="0"/>
                    <a:pt x="2531" y="0"/>
                  </a:cubicBezTo>
                  <a:cubicBezTo>
                    <a:pt x="1125" y="0"/>
                    <a:pt x="0" y="1125"/>
                    <a:pt x="0" y="2531"/>
                  </a:cubicBezTo>
                  <a:cubicBezTo>
                    <a:pt x="0" y="3750"/>
                    <a:pt x="906" y="4781"/>
                    <a:pt x="2093" y="5000"/>
                  </a:cubicBezTo>
                  <a:cubicBezTo>
                    <a:pt x="2250" y="5031"/>
                    <a:pt x="2375" y="5031"/>
                    <a:pt x="2531" y="5031"/>
                  </a:cubicBezTo>
                  <a:cubicBezTo>
                    <a:pt x="2625" y="5031"/>
                    <a:pt x="2718" y="5031"/>
                    <a:pt x="2812" y="5031"/>
                  </a:cubicBezTo>
                  <a:cubicBezTo>
                    <a:pt x="2875" y="5000"/>
                    <a:pt x="2906" y="5000"/>
                    <a:pt x="2937" y="5000"/>
                  </a:cubicBezTo>
                  <a:close/>
                  <a:moveTo>
                    <a:pt x="593" y="2531"/>
                  </a:moveTo>
                  <a:lnTo>
                    <a:pt x="593" y="2531"/>
                  </a:lnTo>
                  <a:cubicBezTo>
                    <a:pt x="593" y="1469"/>
                    <a:pt x="1468" y="625"/>
                    <a:pt x="2531" y="625"/>
                  </a:cubicBezTo>
                  <a:cubicBezTo>
                    <a:pt x="3593" y="625"/>
                    <a:pt x="4437" y="1469"/>
                    <a:pt x="4437" y="2531"/>
                  </a:cubicBezTo>
                  <a:cubicBezTo>
                    <a:pt x="4437" y="3594"/>
                    <a:pt x="3593" y="4438"/>
                    <a:pt x="2531" y="4438"/>
                  </a:cubicBezTo>
                  <a:cubicBezTo>
                    <a:pt x="1468" y="4438"/>
                    <a:pt x="593" y="3594"/>
                    <a:pt x="593" y="25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4" name="Group 41"/>
          <p:cNvGrpSpPr/>
          <p:nvPr/>
        </p:nvGrpSpPr>
        <p:grpSpPr>
          <a:xfrm>
            <a:off x="4031692" y="1644988"/>
            <a:ext cx="544736" cy="1012819"/>
            <a:chOff x="3084513" y="139700"/>
            <a:chExt cx="3914775" cy="7278688"/>
          </a:xfrm>
          <a:solidFill>
            <a:schemeClr val="bg1"/>
          </a:solidFill>
        </p:grpSpPr>
        <p:sp>
          <p:nvSpPr>
            <p:cNvPr id="67" name="Freeform 1"/>
            <p:cNvSpPr>
              <a:spLocks noChangeArrowheads="1"/>
            </p:cNvSpPr>
            <p:nvPr/>
          </p:nvSpPr>
          <p:spPr bwMode="auto">
            <a:xfrm>
              <a:off x="3084513" y="139700"/>
              <a:ext cx="3914775" cy="7278688"/>
            </a:xfrm>
            <a:custGeom>
              <a:avLst/>
              <a:gdLst>
                <a:gd name="T0" fmla="*/ 7968 w 10875"/>
                <a:gd name="T1" fmla="*/ 0 h 20219"/>
                <a:gd name="T2" fmla="*/ 7968 w 10875"/>
                <a:gd name="T3" fmla="*/ 0 h 20219"/>
                <a:gd name="T4" fmla="*/ 2937 w 10875"/>
                <a:gd name="T5" fmla="*/ 0 h 20219"/>
                <a:gd name="T6" fmla="*/ 0 w 10875"/>
                <a:gd name="T7" fmla="*/ 2907 h 20219"/>
                <a:gd name="T8" fmla="*/ 0 w 10875"/>
                <a:gd name="T9" fmla="*/ 17281 h 20219"/>
                <a:gd name="T10" fmla="*/ 2937 w 10875"/>
                <a:gd name="T11" fmla="*/ 20218 h 20219"/>
                <a:gd name="T12" fmla="*/ 7968 w 10875"/>
                <a:gd name="T13" fmla="*/ 20218 h 20219"/>
                <a:gd name="T14" fmla="*/ 10874 w 10875"/>
                <a:gd name="T15" fmla="*/ 17281 h 20219"/>
                <a:gd name="T16" fmla="*/ 10874 w 10875"/>
                <a:gd name="T17" fmla="*/ 2907 h 20219"/>
                <a:gd name="T18" fmla="*/ 7968 w 10875"/>
                <a:gd name="T19" fmla="*/ 0 h 20219"/>
                <a:gd name="T20" fmla="*/ 10311 w 10875"/>
                <a:gd name="T21" fmla="*/ 17281 h 20219"/>
                <a:gd name="T22" fmla="*/ 10311 w 10875"/>
                <a:gd name="T23" fmla="*/ 17281 h 20219"/>
                <a:gd name="T24" fmla="*/ 7968 w 10875"/>
                <a:gd name="T25" fmla="*/ 19656 h 20219"/>
                <a:gd name="T26" fmla="*/ 2937 w 10875"/>
                <a:gd name="T27" fmla="*/ 19656 h 20219"/>
                <a:gd name="T28" fmla="*/ 594 w 10875"/>
                <a:gd name="T29" fmla="*/ 17281 h 20219"/>
                <a:gd name="T30" fmla="*/ 594 w 10875"/>
                <a:gd name="T31" fmla="*/ 2907 h 20219"/>
                <a:gd name="T32" fmla="*/ 2937 w 10875"/>
                <a:gd name="T33" fmla="*/ 563 h 20219"/>
                <a:gd name="T34" fmla="*/ 7968 w 10875"/>
                <a:gd name="T35" fmla="*/ 563 h 20219"/>
                <a:gd name="T36" fmla="*/ 10311 w 10875"/>
                <a:gd name="T37" fmla="*/ 2907 h 20219"/>
                <a:gd name="T38" fmla="*/ 10311 w 10875"/>
                <a:gd name="T39" fmla="*/ 17281 h 20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875" h="20219">
                  <a:moveTo>
                    <a:pt x="7968" y="0"/>
                  </a:moveTo>
                  <a:lnTo>
                    <a:pt x="7968" y="0"/>
                  </a:lnTo>
                  <a:cubicBezTo>
                    <a:pt x="2937" y="0"/>
                    <a:pt x="2937" y="0"/>
                    <a:pt x="2937" y="0"/>
                  </a:cubicBezTo>
                  <a:cubicBezTo>
                    <a:pt x="1312" y="0"/>
                    <a:pt x="0" y="1313"/>
                    <a:pt x="0" y="2907"/>
                  </a:cubicBezTo>
                  <a:cubicBezTo>
                    <a:pt x="0" y="17281"/>
                    <a:pt x="0" y="17281"/>
                    <a:pt x="0" y="17281"/>
                  </a:cubicBezTo>
                  <a:cubicBezTo>
                    <a:pt x="0" y="18906"/>
                    <a:pt x="1312" y="20218"/>
                    <a:pt x="2937" y="20218"/>
                  </a:cubicBezTo>
                  <a:cubicBezTo>
                    <a:pt x="7968" y="20218"/>
                    <a:pt x="7968" y="20218"/>
                    <a:pt x="7968" y="20218"/>
                  </a:cubicBezTo>
                  <a:cubicBezTo>
                    <a:pt x="9561" y="20218"/>
                    <a:pt x="10874" y="18906"/>
                    <a:pt x="10874" y="17281"/>
                  </a:cubicBezTo>
                  <a:cubicBezTo>
                    <a:pt x="10874" y="2907"/>
                    <a:pt x="10874" y="2907"/>
                    <a:pt x="10874" y="2907"/>
                  </a:cubicBezTo>
                  <a:cubicBezTo>
                    <a:pt x="10874" y="1313"/>
                    <a:pt x="9561" y="0"/>
                    <a:pt x="7968" y="0"/>
                  </a:cubicBezTo>
                  <a:close/>
                  <a:moveTo>
                    <a:pt x="10311" y="17281"/>
                  </a:moveTo>
                  <a:lnTo>
                    <a:pt x="10311" y="17281"/>
                  </a:lnTo>
                  <a:cubicBezTo>
                    <a:pt x="10311" y="18593"/>
                    <a:pt x="9249" y="19656"/>
                    <a:pt x="7968" y="19656"/>
                  </a:cubicBezTo>
                  <a:cubicBezTo>
                    <a:pt x="2937" y="19656"/>
                    <a:pt x="2937" y="19656"/>
                    <a:pt x="2937" y="19656"/>
                  </a:cubicBezTo>
                  <a:cubicBezTo>
                    <a:pt x="1625" y="19656"/>
                    <a:pt x="594" y="18593"/>
                    <a:pt x="594" y="17281"/>
                  </a:cubicBezTo>
                  <a:cubicBezTo>
                    <a:pt x="594" y="2907"/>
                    <a:pt x="594" y="2907"/>
                    <a:pt x="594" y="2907"/>
                  </a:cubicBezTo>
                  <a:cubicBezTo>
                    <a:pt x="594" y="1625"/>
                    <a:pt x="1625" y="563"/>
                    <a:pt x="2937" y="563"/>
                  </a:cubicBezTo>
                  <a:cubicBezTo>
                    <a:pt x="7968" y="563"/>
                    <a:pt x="7968" y="563"/>
                    <a:pt x="7968" y="563"/>
                  </a:cubicBezTo>
                  <a:cubicBezTo>
                    <a:pt x="9249" y="563"/>
                    <a:pt x="10311" y="1625"/>
                    <a:pt x="10311" y="2907"/>
                  </a:cubicBezTo>
                  <a:lnTo>
                    <a:pt x="10311" y="1728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8" name="Freeform 2"/>
            <p:cNvSpPr>
              <a:spLocks noChangeArrowheads="1"/>
            </p:cNvSpPr>
            <p:nvPr/>
          </p:nvSpPr>
          <p:spPr bwMode="auto">
            <a:xfrm>
              <a:off x="4513263" y="5899150"/>
              <a:ext cx="1068387" cy="1081088"/>
            </a:xfrm>
            <a:custGeom>
              <a:avLst/>
              <a:gdLst>
                <a:gd name="T0" fmla="*/ 1468 w 2968"/>
                <a:gd name="T1" fmla="*/ 0 h 3001"/>
                <a:gd name="T2" fmla="*/ 1468 w 2968"/>
                <a:gd name="T3" fmla="*/ 0 h 3001"/>
                <a:gd name="T4" fmla="*/ 0 w 2968"/>
                <a:gd name="T5" fmla="*/ 1500 h 3001"/>
                <a:gd name="T6" fmla="*/ 1468 w 2968"/>
                <a:gd name="T7" fmla="*/ 3000 h 3001"/>
                <a:gd name="T8" fmla="*/ 2967 w 2968"/>
                <a:gd name="T9" fmla="*/ 1500 h 3001"/>
                <a:gd name="T10" fmla="*/ 1468 w 2968"/>
                <a:gd name="T11" fmla="*/ 0 h 3001"/>
                <a:gd name="T12" fmla="*/ 1468 w 2968"/>
                <a:gd name="T13" fmla="*/ 2407 h 3001"/>
                <a:gd name="T14" fmla="*/ 1468 w 2968"/>
                <a:gd name="T15" fmla="*/ 2407 h 3001"/>
                <a:gd name="T16" fmla="*/ 562 w 2968"/>
                <a:gd name="T17" fmla="*/ 1500 h 3001"/>
                <a:gd name="T18" fmla="*/ 1468 w 2968"/>
                <a:gd name="T19" fmla="*/ 594 h 3001"/>
                <a:gd name="T20" fmla="*/ 2374 w 2968"/>
                <a:gd name="T21" fmla="*/ 1500 h 3001"/>
                <a:gd name="T22" fmla="*/ 1468 w 2968"/>
                <a:gd name="T23" fmla="*/ 2407 h 3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68" h="3001">
                  <a:moveTo>
                    <a:pt x="1468" y="0"/>
                  </a:moveTo>
                  <a:lnTo>
                    <a:pt x="1468" y="0"/>
                  </a:lnTo>
                  <a:cubicBezTo>
                    <a:pt x="656" y="0"/>
                    <a:pt x="0" y="688"/>
                    <a:pt x="0" y="1500"/>
                  </a:cubicBezTo>
                  <a:cubicBezTo>
                    <a:pt x="0" y="2313"/>
                    <a:pt x="656" y="3000"/>
                    <a:pt x="1468" y="3000"/>
                  </a:cubicBezTo>
                  <a:cubicBezTo>
                    <a:pt x="2280" y="3000"/>
                    <a:pt x="2967" y="2313"/>
                    <a:pt x="2967" y="1500"/>
                  </a:cubicBezTo>
                  <a:cubicBezTo>
                    <a:pt x="2967" y="688"/>
                    <a:pt x="2280" y="0"/>
                    <a:pt x="1468" y="0"/>
                  </a:cubicBezTo>
                  <a:close/>
                  <a:moveTo>
                    <a:pt x="1468" y="2407"/>
                  </a:moveTo>
                  <a:lnTo>
                    <a:pt x="1468" y="2407"/>
                  </a:lnTo>
                  <a:cubicBezTo>
                    <a:pt x="968" y="2407"/>
                    <a:pt x="562" y="2000"/>
                    <a:pt x="562" y="1500"/>
                  </a:cubicBezTo>
                  <a:cubicBezTo>
                    <a:pt x="562" y="1000"/>
                    <a:pt x="968" y="594"/>
                    <a:pt x="1468" y="594"/>
                  </a:cubicBezTo>
                  <a:cubicBezTo>
                    <a:pt x="1967" y="594"/>
                    <a:pt x="2374" y="1000"/>
                    <a:pt x="2374" y="1500"/>
                  </a:cubicBezTo>
                  <a:cubicBezTo>
                    <a:pt x="2374" y="2000"/>
                    <a:pt x="1967" y="2407"/>
                    <a:pt x="1468" y="240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9" name="Freeform 3"/>
            <p:cNvSpPr>
              <a:spLocks noChangeArrowheads="1"/>
            </p:cNvSpPr>
            <p:nvPr/>
          </p:nvSpPr>
          <p:spPr bwMode="auto">
            <a:xfrm>
              <a:off x="3409950" y="420688"/>
              <a:ext cx="3273425" cy="5276850"/>
            </a:xfrm>
            <a:custGeom>
              <a:avLst/>
              <a:gdLst>
                <a:gd name="T0" fmla="*/ 6624 w 9094"/>
                <a:gd name="T1" fmla="*/ 0 h 14656"/>
                <a:gd name="T2" fmla="*/ 6624 w 9094"/>
                <a:gd name="T3" fmla="*/ 0 h 14656"/>
                <a:gd name="T4" fmla="*/ 2469 w 9094"/>
                <a:gd name="T5" fmla="*/ 0 h 14656"/>
                <a:gd name="T6" fmla="*/ 0 w 9094"/>
                <a:gd name="T7" fmla="*/ 2468 h 14656"/>
                <a:gd name="T8" fmla="*/ 0 w 9094"/>
                <a:gd name="T9" fmla="*/ 14655 h 14656"/>
                <a:gd name="T10" fmla="*/ 9093 w 9094"/>
                <a:gd name="T11" fmla="*/ 14655 h 14656"/>
                <a:gd name="T12" fmla="*/ 9093 w 9094"/>
                <a:gd name="T13" fmla="*/ 2468 h 14656"/>
                <a:gd name="T14" fmla="*/ 6624 w 9094"/>
                <a:gd name="T15" fmla="*/ 0 h 14656"/>
                <a:gd name="T16" fmla="*/ 8499 w 9094"/>
                <a:gd name="T17" fmla="*/ 14092 h 14656"/>
                <a:gd name="T18" fmla="*/ 8499 w 9094"/>
                <a:gd name="T19" fmla="*/ 14092 h 14656"/>
                <a:gd name="T20" fmla="*/ 563 w 9094"/>
                <a:gd name="T21" fmla="*/ 14092 h 14656"/>
                <a:gd name="T22" fmla="*/ 563 w 9094"/>
                <a:gd name="T23" fmla="*/ 2468 h 14656"/>
                <a:gd name="T24" fmla="*/ 2469 w 9094"/>
                <a:gd name="T25" fmla="*/ 593 h 14656"/>
                <a:gd name="T26" fmla="*/ 6624 w 9094"/>
                <a:gd name="T27" fmla="*/ 593 h 14656"/>
                <a:gd name="T28" fmla="*/ 8499 w 9094"/>
                <a:gd name="T29" fmla="*/ 2468 h 14656"/>
                <a:gd name="T30" fmla="*/ 8499 w 9094"/>
                <a:gd name="T31" fmla="*/ 14092 h 14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94" h="14656">
                  <a:moveTo>
                    <a:pt x="6624" y="0"/>
                  </a:moveTo>
                  <a:lnTo>
                    <a:pt x="6624" y="0"/>
                  </a:lnTo>
                  <a:cubicBezTo>
                    <a:pt x="2469" y="0"/>
                    <a:pt x="2469" y="0"/>
                    <a:pt x="2469" y="0"/>
                  </a:cubicBezTo>
                  <a:cubicBezTo>
                    <a:pt x="1094" y="0"/>
                    <a:pt x="0" y="1125"/>
                    <a:pt x="0" y="2468"/>
                  </a:cubicBezTo>
                  <a:cubicBezTo>
                    <a:pt x="0" y="14655"/>
                    <a:pt x="0" y="14655"/>
                    <a:pt x="0" y="14655"/>
                  </a:cubicBezTo>
                  <a:cubicBezTo>
                    <a:pt x="9093" y="14655"/>
                    <a:pt x="9093" y="14655"/>
                    <a:pt x="9093" y="14655"/>
                  </a:cubicBezTo>
                  <a:cubicBezTo>
                    <a:pt x="9093" y="2468"/>
                    <a:pt x="9093" y="2468"/>
                    <a:pt x="9093" y="2468"/>
                  </a:cubicBezTo>
                  <a:cubicBezTo>
                    <a:pt x="9093" y="1125"/>
                    <a:pt x="7968" y="0"/>
                    <a:pt x="6624" y="0"/>
                  </a:cubicBezTo>
                  <a:close/>
                  <a:moveTo>
                    <a:pt x="8499" y="14092"/>
                  </a:moveTo>
                  <a:lnTo>
                    <a:pt x="8499" y="14092"/>
                  </a:lnTo>
                  <a:cubicBezTo>
                    <a:pt x="563" y="14092"/>
                    <a:pt x="563" y="14092"/>
                    <a:pt x="563" y="14092"/>
                  </a:cubicBezTo>
                  <a:cubicBezTo>
                    <a:pt x="563" y="2468"/>
                    <a:pt x="563" y="2468"/>
                    <a:pt x="563" y="2468"/>
                  </a:cubicBezTo>
                  <a:cubicBezTo>
                    <a:pt x="563" y="1437"/>
                    <a:pt x="1406" y="593"/>
                    <a:pt x="2469" y="593"/>
                  </a:cubicBezTo>
                  <a:cubicBezTo>
                    <a:pt x="6624" y="593"/>
                    <a:pt x="6624" y="593"/>
                    <a:pt x="6624" y="593"/>
                  </a:cubicBezTo>
                  <a:cubicBezTo>
                    <a:pt x="7655" y="593"/>
                    <a:pt x="8499" y="1437"/>
                    <a:pt x="8499" y="2468"/>
                  </a:cubicBezTo>
                  <a:lnTo>
                    <a:pt x="8499" y="1409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70" name="TextBox 51"/>
          <p:cNvSpPr txBox="1"/>
          <p:nvPr/>
        </p:nvSpPr>
        <p:spPr>
          <a:xfrm>
            <a:off x="1829467" y="3477937"/>
            <a:ext cx="16693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FFFFFF"/>
                </a:solidFill>
                <a:latin typeface="Arial"/>
                <a:cs typeface="Arial"/>
              </a:rPr>
              <a:t>téléchargements</a:t>
            </a:r>
            <a:endParaRPr lang="en-US" sz="14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Application</a:t>
            </a:r>
          </a:p>
          <a:p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Géolocalisation</a:t>
            </a:r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73" name="TextBox 56"/>
          <p:cNvSpPr txBox="1"/>
          <p:nvPr/>
        </p:nvSpPr>
        <p:spPr>
          <a:xfrm>
            <a:off x="3959932" y="3641572"/>
            <a:ext cx="2062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  <a:t>Attestations de carte de</a:t>
            </a:r>
            <a:b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1200" dirty="0" err="1">
                <a:solidFill>
                  <a:srgbClr val="FFFFFF"/>
                </a:solidFill>
                <a:latin typeface="Arial"/>
                <a:cs typeface="Arial"/>
              </a:rPr>
              <a:t>Tiers payant téléchargées</a:t>
            </a:r>
          </a:p>
        </p:txBody>
      </p:sp>
      <p:grpSp>
        <p:nvGrpSpPr>
          <p:cNvPr id="5" name="Group 59"/>
          <p:cNvGrpSpPr/>
          <p:nvPr/>
        </p:nvGrpSpPr>
        <p:grpSpPr>
          <a:xfrm>
            <a:off x="659462" y="4620620"/>
            <a:ext cx="730935" cy="716523"/>
            <a:chOff x="2222500" y="1016000"/>
            <a:chExt cx="5635625" cy="5524500"/>
          </a:xfrm>
          <a:solidFill>
            <a:srgbClr val="FFFFFF"/>
          </a:solidFill>
        </p:grpSpPr>
        <p:sp>
          <p:nvSpPr>
            <p:cNvPr id="76" name="Freeform 1"/>
            <p:cNvSpPr>
              <a:spLocks noChangeArrowheads="1"/>
            </p:cNvSpPr>
            <p:nvPr/>
          </p:nvSpPr>
          <p:spPr bwMode="auto">
            <a:xfrm>
              <a:off x="6013450" y="3862388"/>
              <a:ext cx="1327150" cy="1327150"/>
            </a:xfrm>
            <a:custGeom>
              <a:avLst/>
              <a:gdLst>
                <a:gd name="T0" fmla="*/ 1843 w 3688"/>
                <a:gd name="T1" fmla="*/ 3687 h 3688"/>
                <a:gd name="T2" fmla="*/ 1843 w 3688"/>
                <a:gd name="T3" fmla="*/ 3687 h 3688"/>
                <a:gd name="T4" fmla="*/ 0 w 3688"/>
                <a:gd name="T5" fmla="*/ 1844 h 3688"/>
                <a:gd name="T6" fmla="*/ 1843 w 3688"/>
                <a:gd name="T7" fmla="*/ 0 h 3688"/>
                <a:gd name="T8" fmla="*/ 3687 w 3688"/>
                <a:gd name="T9" fmla="*/ 1844 h 3688"/>
                <a:gd name="T10" fmla="*/ 1843 w 3688"/>
                <a:gd name="T11" fmla="*/ 3687 h 3688"/>
                <a:gd name="T12" fmla="*/ 1843 w 3688"/>
                <a:gd name="T13" fmla="*/ 437 h 3688"/>
                <a:gd name="T14" fmla="*/ 1843 w 3688"/>
                <a:gd name="T15" fmla="*/ 437 h 3688"/>
                <a:gd name="T16" fmla="*/ 468 w 3688"/>
                <a:gd name="T17" fmla="*/ 1844 h 3688"/>
                <a:gd name="T18" fmla="*/ 1843 w 3688"/>
                <a:gd name="T19" fmla="*/ 3219 h 3688"/>
                <a:gd name="T20" fmla="*/ 3250 w 3688"/>
                <a:gd name="T21" fmla="*/ 1844 h 3688"/>
                <a:gd name="T22" fmla="*/ 1843 w 3688"/>
                <a:gd name="T23" fmla="*/ 437 h 3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88" h="3688">
                  <a:moveTo>
                    <a:pt x="1843" y="3687"/>
                  </a:moveTo>
                  <a:lnTo>
                    <a:pt x="1843" y="3687"/>
                  </a:lnTo>
                  <a:cubicBezTo>
                    <a:pt x="843" y="3687"/>
                    <a:pt x="0" y="2844"/>
                    <a:pt x="0" y="1844"/>
                  </a:cubicBezTo>
                  <a:cubicBezTo>
                    <a:pt x="0" y="812"/>
                    <a:pt x="843" y="0"/>
                    <a:pt x="1843" y="0"/>
                  </a:cubicBezTo>
                  <a:cubicBezTo>
                    <a:pt x="2875" y="0"/>
                    <a:pt x="3687" y="812"/>
                    <a:pt x="3687" y="1844"/>
                  </a:cubicBezTo>
                  <a:cubicBezTo>
                    <a:pt x="3687" y="2844"/>
                    <a:pt x="2875" y="3687"/>
                    <a:pt x="1843" y="3687"/>
                  </a:cubicBezTo>
                  <a:close/>
                  <a:moveTo>
                    <a:pt x="1843" y="437"/>
                  </a:moveTo>
                  <a:lnTo>
                    <a:pt x="1843" y="437"/>
                  </a:lnTo>
                  <a:cubicBezTo>
                    <a:pt x="1093" y="437"/>
                    <a:pt x="468" y="1062"/>
                    <a:pt x="468" y="1844"/>
                  </a:cubicBezTo>
                  <a:cubicBezTo>
                    <a:pt x="468" y="2594"/>
                    <a:pt x="1093" y="3219"/>
                    <a:pt x="1843" y="3219"/>
                  </a:cubicBezTo>
                  <a:cubicBezTo>
                    <a:pt x="2625" y="3219"/>
                    <a:pt x="3250" y="2594"/>
                    <a:pt x="3250" y="1844"/>
                  </a:cubicBezTo>
                  <a:cubicBezTo>
                    <a:pt x="3250" y="1062"/>
                    <a:pt x="2625" y="437"/>
                    <a:pt x="1843" y="43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" name="Freeform 2"/>
            <p:cNvSpPr>
              <a:spLocks noChangeArrowheads="1"/>
            </p:cNvSpPr>
            <p:nvPr/>
          </p:nvSpPr>
          <p:spPr bwMode="auto">
            <a:xfrm>
              <a:off x="2222500" y="1016000"/>
              <a:ext cx="4454525" cy="5524500"/>
            </a:xfrm>
            <a:custGeom>
              <a:avLst/>
              <a:gdLst>
                <a:gd name="T0" fmla="*/ 8156 w 12375"/>
                <a:gd name="T1" fmla="*/ 15343 h 15344"/>
                <a:gd name="T2" fmla="*/ 8156 w 12375"/>
                <a:gd name="T3" fmla="*/ 15343 h 15344"/>
                <a:gd name="T4" fmla="*/ 3094 w 12375"/>
                <a:gd name="T5" fmla="*/ 15343 h 15344"/>
                <a:gd name="T6" fmla="*/ 2657 w 12375"/>
                <a:gd name="T7" fmla="*/ 15187 h 15344"/>
                <a:gd name="T8" fmla="*/ 157 w 12375"/>
                <a:gd name="T9" fmla="*/ 12718 h 15344"/>
                <a:gd name="T10" fmla="*/ 157 w 12375"/>
                <a:gd name="T11" fmla="*/ 12687 h 15344"/>
                <a:gd name="T12" fmla="*/ 0 w 12375"/>
                <a:gd name="T13" fmla="*/ 12281 h 15344"/>
                <a:gd name="T14" fmla="*/ 0 w 12375"/>
                <a:gd name="T15" fmla="*/ 438 h 15344"/>
                <a:gd name="T16" fmla="*/ 438 w 12375"/>
                <a:gd name="T17" fmla="*/ 0 h 15344"/>
                <a:gd name="T18" fmla="*/ 11937 w 12375"/>
                <a:gd name="T19" fmla="*/ 0 h 15344"/>
                <a:gd name="T20" fmla="*/ 12374 w 12375"/>
                <a:gd name="T21" fmla="*/ 438 h 15344"/>
                <a:gd name="T22" fmla="*/ 12374 w 12375"/>
                <a:gd name="T23" fmla="*/ 7188 h 15344"/>
                <a:gd name="T24" fmla="*/ 11874 w 12375"/>
                <a:gd name="T25" fmla="*/ 7718 h 15344"/>
                <a:gd name="T26" fmla="*/ 10531 w 12375"/>
                <a:gd name="T27" fmla="*/ 8437 h 15344"/>
                <a:gd name="T28" fmla="*/ 10249 w 12375"/>
                <a:gd name="T29" fmla="*/ 10562 h 15344"/>
                <a:gd name="T30" fmla="*/ 10281 w 12375"/>
                <a:gd name="T31" fmla="*/ 10562 h 15344"/>
                <a:gd name="T32" fmla="*/ 10687 w 12375"/>
                <a:gd name="T33" fmla="*/ 11187 h 15344"/>
                <a:gd name="T34" fmla="*/ 10812 w 12375"/>
                <a:gd name="T35" fmla="*/ 11625 h 15344"/>
                <a:gd name="T36" fmla="*/ 10531 w 12375"/>
                <a:gd name="T37" fmla="*/ 12031 h 15344"/>
                <a:gd name="T38" fmla="*/ 8812 w 12375"/>
                <a:gd name="T39" fmla="*/ 13968 h 15344"/>
                <a:gd name="T40" fmla="*/ 8812 w 12375"/>
                <a:gd name="T41" fmla="*/ 14000 h 15344"/>
                <a:gd name="T42" fmla="*/ 8687 w 12375"/>
                <a:gd name="T43" fmla="*/ 14843 h 15344"/>
                <a:gd name="T44" fmla="*/ 8687 w 12375"/>
                <a:gd name="T45" fmla="*/ 14875 h 15344"/>
                <a:gd name="T46" fmla="*/ 8156 w 12375"/>
                <a:gd name="T47" fmla="*/ 15343 h 15344"/>
                <a:gd name="T48" fmla="*/ 500 w 12375"/>
                <a:gd name="T49" fmla="*/ 12406 h 15344"/>
                <a:gd name="T50" fmla="*/ 500 w 12375"/>
                <a:gd name="T51" fmla="*/ 12406 h 15344"/>
                <a:gd name="T52" fmla="*/ 2969 w 12375"/>
                <a:gd name="T53" fmla="*/ 14843 h 15344"/>
                <a:gd name="T54" fmla="*/ 3094 w 12375"/>
                <a:gd name="T55" fmla="*/ 14906 h 15344"/>
                <a:gd name="T56" fmla="*/ 8156 w 12375"/>
                <a:gd name="T57" fmla="*/ 14906 h 15344"/>
                <a:gd name="T58" fmla="*/ 8249 w 12375"/>
                <a:gd name="T59" fmla="*/ 14812 h 15344"/>
                <a:gd name="T60" fmla="*/ 8406 w 12375"/>
                <a:gd name="T61" fmla="*/ 13812 h 15344"/>
                <a:gd name="T62" fmla="*/ 10343 w 12375"/>
                <a:gd name="T63" fmla="*/ 11625 h 15344"/>
                <a:gd name="T64" fmla="*/ 10374 w 12375"/>
                <a:gd name="T65" fmla="*/ 11562 h 15344"/>
                <a:gd name="T66" fmla="*/ 10343 w 12375"/>
                <a:gd name="T67" fmla="*/ 11499 h 15344"/>
                <a:gd name="T68" fmla="*/ 9843 w 12375"/>
                <a:gd name="T69" fmla="*/ 10750 h 15344"/>
                <a:gd name="T70" fmla="*/ 10187 w 12375"/>
                <a:gd name="T71" fmla="*/ 8156 h 15344"/>
                <a:gd name="T72" fmla="*/ 11843 w 12375"/>
                <a:gd name="T73" fmla="*/ 7282 h 15344"/>
                <a:gd name="T74" fmla="*/ 11937 w 12375"/>
                <a:gd name="T75" fmla="*/ 7188 h 15344"/>
                <a:gd name="T76" fmla="*/ 11937 w 12375"/>
                <a:gd name="T77" fmla="*/ 438 h 15344"/>
                <a:gd name="T78" fmla="*/ 469 w 12375"/>
                <a:gd name="T79" fmla="*/ 438 h 15344"/>
                <a:gd name="T80" fmla="*/ 469 w 12375"/>
                <a:gd name="T81" fmla="*/ 12281 h 15344"/>
                <a:gd name="T82" fmla="*/ 500 w 12375"/>
                <a:gd name="T83" fmla="*/ 12406 h 15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375" h="15344">
                  <a:moveTo>
                    <a:pt x="8156" y="15343"/>
                  </a:moveTo>
                  <a:lnTo>
                    <a:pt x="8156" y="15343"/>
                  </a:lnTo>
                  <a:cubicBezTo>
                    <a:pt x="3094" y="15343"/>
                    <a:pt x="3094" y="15343"/>
                    <a:pt x="3094" y="15343"/>
                  </a:cubicBezTo>
                  <a:cubicBezTo>
                    <a:pt x="2938" y="15343"/>
                    <a:pt x="2750" y="15281"/>
                    <a:pt x="2657" y="15187"/>
                  </a:cubicBezTo>
                  <a:cubicBezTo>
                    <a:pt x="157" y="12718"/>
                    <a:pt x="157" y="12718"/>
                    <a:pt x="157" y="12718"/>
                  </a:cubicBezTo>
                  <a:cubicBezTo>
                    <a:pt x="157" y="12687"/>
                    <a:pt x="157" y="12687"/>
                    <a:pt x="157" y="12687"/>
                  </a:cubicBezTo>
                  <a:cubicBezTo>
                    <a:pt x="94" y="12593"/>
                    <a:pt x="0" y="12468"/>
                    <a:pt x="0" y="12281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188"/>
                    <a:pt x="219" y="0"/>
                    <a:pt x="438" y="0"/>
                  </a:cubicBezTo>
                  <a:cubicBezTo>
                    <a:pt x="11937" y="0"/>
                    <a:pt x="11937" y="0"/>
                    <a:pt x="11937" y="0"/>
                  </a:cubicBezTo>
                  <a:cubicBezTo>
                    <a:pt x="12187" y="0"/>
                    <a:pt x="12374" y="188"/>
                    <a:pt x="12374" y="438"/>
                  </a:cubicBezTo>
                  <a:cubicBezTo>
                    <a:pt x="12374" y="7188"/>
                    <a:pt x="12374" y="7188"/>
                    <a:pt x="12374" y="7188"/>
                  </a:cubicBezTo>
                  <a:cubicBezTo>
                    <a:pt x="12374" y="7469"/>
                    <a:pt x="12187" y="7687"/>
                    <a:pt x="11874" y="7718"/>
                  </a:cubicBezTo>
                  <a:cubicBezTo>
                    <a:pt x="11374" y="7781"/>
                    <a:pt x="10906" y="8031"/>
                    <a:pt x="10531" y="8437"/>
                  </a:cubicBezTo>
                  <a:cubicBezTo>
                    <a:pt x="10062" y="9031"/>
                    <a:pt x="9968" y="9843"/>
                    <a:pt x="10249" y="10562"/>
                  </a:cubicBezTo>
                  <a:cubicBezTo>
                    <a:pt x="10281" y="10562"/>
                    <a:pt x="10281" y="10562"/>
                    <a:pt x="10281" y="10562"/>
                  </a:cubicBezTo>
                  <a:cubicBezTo>
                    <a:pt x="10343" y="10781"/>
                    <a:pt x="10499" y="11000"/>
                    <a:pt x="10687" y="11187"/>
                  </a:cubicBezTo>
                  <a:cubicBezTo>
                    <a:pt x="10781" y="11312"/>
                    <a:pt x="10843" y="11468"/>
                    <a:pt x="10812" y="11625"/>
                  </a:cubicBezTo>
                  <a:cubicBezTo>
                    <a:pt x="10812" y="11781"/>
                    <a:pt x="10687" y="11937"/>
                    <a:pt x="10531" y="12031"/>
                  </a:cubicBezTo>
                  <a:cubicBezTo>
                    <a:pt x="9718" y="12468"/>
                    <a:pt x="9124" y="13156"/>
                    <a:pt x="8812" y="13968"/>
                  </a:cubicBezTo>
                  <a:cubicBezTo>
                    <a:pt x="8812" y="14000"/>
                    <a:pt x="8812" y="14000"/>
                    <a:pt x="8812" y="14000"/>
                  </a:cubicBezTo>
                  <a:cubicBezTo>
                    <a:pt x="8749" y="14156"/>
                    <a:pt x="8687" y="14562"/>
                    <a:pt x="8687" y="14843"/>
                  </a:cubicBezTo>
                  <a:cubicBezTo>
                    <a:pt x="8687" y="14875"/>
                    <a:pt x="8687" y="14875"/>
                    <a:pt x="8687" y="14875"/>
                  </a:cubicBezTo>
                  <a:cubicBezTo>
                    <a:pt x="8656" y="15125"/>
                    <a:pt x="8406" y="15343"/>
                    <a:pt x="8156" y="15343"/>
                  </a:cubicBezTo>
                  <a:close/>
                  <a:moveTo>
                    <a:pt x="500" y="12406"/>
                  </a:moveTo>
                  <a:lnTo>
                    <a:pt x="500" y="12406"/>
                  </a:lnTo>
                  <a:cubicBezTo>
                    <a:pt x="2969" y="14843"/>
                    <a:pt x="2969" y="14843"/>
                    <a:pt x="2969" y="14843"/>
                  </a:cubicBezTo>
                  <a:cubicBezTo>
                    <a:pt x="3000" y="14875"/>
                    <a:pt x="3032" y="14906"/>
                    <a:pt x="3094" y="14906"/>
                  </a:cubicBezTo>
                  <a:cubicBezTo>
                    <a:pt x="8156" y="14906"/>
                    <a:pt x="8156" y="14906"/>
                    <a:pt x="8156" y="14906"/>
                  </a:cubicBezTo>
                  <a:cubicBezTo>
                    <a:pt x="8187" y="14906"/>
                    <a:pt x="8218" y="14875"/>
                    <a:pt x="8249" y="14812"/>
                  </a:cubicBezTo>
                  <a:cubicBezTo>
                    <a:pt x="8249" y="14531"/>
                    <a:pt x="8312" y="14062"/>
                    <a:pt x="8406" y="13812"/>
                  </a:cubicBezTo>
                  <a:cubicBezTo>
                    <a:pt x="8718" y="12875"/>
                    <a:pt x="9406" y="12093"/>
                    <a:pt x="10343" y="11625"/>
                  </a:cubicBezTo>
                  <a:cubicBezTo>
                    <a:pt x="10343" y="11625"/>
                    <a:pt x="10374" y="11593"/>
                    <a:pt x="10374" y="11562"/>
                  </a:cubicBezTo>
                  <a:cubicBezTo>
                    <a:pt x="10374" y="11531"/>
                    <a:pt x="10374" y="11531"/>
                    <a:pt x="10343" y="11499"/>
                  </a:cubicBezTo>
                  <a:cubicBezTo>
                    <a:pt x="10124" y="11281"/>
                    <a:pt x="9968" y="11000"/>
                    <a:pt x="9843" y="10750"/>
                  </a:cubicBezTo>
                  <a:cubicBezTo>
                    <a:pt x="9468" y="9875"/>
                    <a:pt x="9624" y="8843"/>
                    <a:pt x="10187" y="8156"/>
                  </a:cubicBezTo>
                  <a:cubicBezTo>
                    <a:pt x="10624" y="7657"/>
                    <a:pt x="11187" y="7344"/>
                    <a:pt x="11843" y="7282"/>
                  </a:cubicBezTo>
                  <a:cubicBezTo>
                    <a:pt x="11843" y="7282"/>
                    <a:pt x="11937" y="7251"/>
                    <a:pt x="11937" y="7188"/>
                  </a:cubicBezTo>
                  <a:cubicBezTo>
                    <a:pt x="11937" y="438"/>
                    <a:pt x="11937" y="438"/>
                    <a:pt x="11937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69" y="12281"/>
                    <a:pt x="469" y="12281"/>
                    <a:pt x="469" y="12281"/>
                  </a:cubicBezTo>
                  <a:cubicBezTo>
                    <a:pt x="469" y="12312"/>
                    <a:pt x="469" y="12343"/>
                    <a:pt x="500" y="1240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8" name="Freeform 3"/>
            <p:cNvSpPr>
              <a:spLocks noChangeArrowheads="1"/>
            </p:cNvSpPr>
            <p:nvPr/>
          </p:nvSpPr>
          <p:spPr bwMode="auto">
            <a:xfrm>
              <a:off x="5507038" y="5280025"/>
              <a:ext cx="2351087" cy="1260475"/>
            </a:xfrm>
            <a:custGeom>
              <a:avLst/>
              <a:gdLst>
                <a:gd name="T0" fmla="*/ 6094 w 6533"/>
                <a:gd name="T1" fmla="*/ 3500 h 3501"/>
                <a:gd name="T2" fmla="*/ 6094 w 6533"/>
                <a:gd name="T3" fmla="*/ 3500 h 3501"/>
                <a:gd name="T4" fmla="*/ 438 w 6533"/>
                <a:gd name="T5" fmla="*/ 3500 h 3501"/>
                <a:gd name="T6" fmla="*/ 125 w 6533"/>
                <a:gd name="T7" fmla="*/ 3344 h 3501"/>
                <a:gd name="T8" fmla="*/ 0 w 6533"/>
                <a:gd name="T9" fmla="*/ 3000 h 3501"/>
                <a:gd name="T10" fmla="*/ 3282 w 6533"/>
                <a:gd name="T11" fmla="*/ 0 h 3501"/>
                <a:gd name="T12" fmla="*/ 6532 w 6533"/>
                <a:gd name="T13" fmla="*/ 3000 h 3501"/>
                <a:gd name="T14" fmla="*/ 6532 w 6533"/>
                <a:gd name="T15" fmla="*/ 3032 h 3501"/>
                <a:gd name="T16" fmla="*/ 6094 w 6533"/>
                <a:gd name="T17" fmla="*/ 3500 h 3501"/>
                <a:gd name="T18" fmla="*/ 6094 w 6533"/>
                <a:gd name="T19" fmla="*/ 3063 h 3501"/>
                <a:gd name="T20" fmla="*/ 6094 w 6533"/>
                <a:gd name="T21" fmla="*/ 3063 h 3501"/>
                <a:gd name="T22" fmla="*/ 6094 w 6533"/>
                <a:gd name="T23" fmla="*/ 3282 h 3501"/>
                <a:gd name="T24" fmla="*/ 6094 w 6533"/>
                <a:gd name="T25" fmla="*/ 3063 h 3501"/>
                <a:gd name="T26" fmla="*/ 469 w 6533"/>
                <a:gd name="T27" fmla="*/ 3063 h 3501"/>
                <a:gd name="T28" fmla="*/ 469 w 6533"/>
                <a:gd name="T29" fmla="*/ 3063 h 3501"/>
                <a:gd name="T30" fmla="*/ 6094 w 6533"/>
                <a:gd name="T31" fmla="*/ 3063 h 3501"/>
                <a:gd name="T32" fmla="*/ 6094 w 6533"/>
                <a:gd name="T33" fmla="*/ 3032 h 3501"/>
                <a:gd name="T34" fmla="*/ 3282 w 6533"/>
                <a:gd name="T35" fmla="*/ 438 h 3501"/>
                <a:gd name="T36" fmla="*/ 469 w 6533"/>
                <a:gd name="T37" fmla="*/ 3032 h 3501"/>
                <a:gd name="T38" fmla="*/ 469 w 6533"/>
                <a:gd name="T39" fmla="*/ 3063 h 3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33" h="3501">
                  <a:moveTo>
                    <a:pt x="6094" y="3500"/>
                  </a:moveTo>
                  <a:lnTo>
                    <a:pt x="6094" y="3500"/>
                  </a:lnTo>
                  <a:cubicBezTo>
                    <a:pt x="438" y="3500"/>
                    <a:pt x="438" y="3500"/>
                    <a:pt x="438" y="3500"/>
                  </a:cubicBezTo>
                  <a:cubicBezTo>
                    <a:pt x="313" y="3500"/>
                    <a:pt x="188" y="3438"/>
                    <a:pt x="125" y="3344"/>
                  </a:cubicBezTo>
                  <a:cubicBezTo>
                    <a:pt x="32" y="3250"/>
                    <a:pt x="0" y="3125"/>
                    <a:pt x="0" y="3000"/>
                  </a:cubicBezTo>
                  <a:cubicBezTo>
                    <a:pt x="157" y="1282"/>
                    <a:pt x="1563" y="0"/>
                    <a:pt x="3282" y="0"/>
                  </a:cubicBezTo>
                  <a:cubicBezTo>
                    <a:pt x="4969" y="0"/>
                    <a:pt x="6407" y="1313"/>
                    <a:pt x="6532" y="3000"/>
                  </a:cubicBezTo>
                  <a:cubicBezTo>
                    <a:pt x="6532" y="3032"/>
                    <a:pt x="6532" y="3032"/>
                    <a:pt x="6532" y="3032"/>
                  </a:cubicBezTo>
                  <a:cubicBezTo>
                    <a:pt x="6532" y="3282"/>
                    <a:pt x="6344" y="3500"/>
                    <a:pt x="6094" y="3500"/>
                  </a:cubicBezTo>
                  <a:close/>
                  <a:moveTo>
                    <a:pt x="6094" y="3063"/>
                  </a:moveTo>
                  <a:lnTo>
                    <a:pt x="6094" y="3063"/>
                  </a:lnTo>
                  <a:cubicBezTo>
                    <a:pt x="6094" y="3282"/>
                    <a:pt x="6094" y="3282"/>
                    <a:pt x="6094" y="3282"/>
                  </a:cubicBezTo>
                  <a:cubicBezTo>
                    <a:pt x="6094" y="3063"/>
                    <a:pt x="6094" y="3063"/>
                    <a:pt x="6094" y="3063"/>
                  </a:cubicBezTo>
                  <a:close/>
                  <a:moveTo>
                    <a:pt x="469" y="3063"/>
                  </a:moveTo>
                  <a:lnTo>
                    <a:pt x="469" y="3063"/>
                  </a:lnTo>
                  <a:cubicBezTo>
                    <a:pt x="6094" y="3063"/>
                    <a:pt x="6094" y="3063"/>
                    <a:pt x="6094" y="3063"/>
                  </a:cubicBezTo>
                  <a:lnTo>
                    <a:pt x="6094" y="3032"/>
                  </a:lnTo>
                  <a:cubicBezTo>
                    <a:pt x="5969" y="1563"/>
                    <a:pt x="4719" y="438"/>
                    <a:pt x="3282" y="438"/>
                  </a:cubicBezTo>
                  <a:cubicBezTo>
                    <a:pt x="1782" y="438"/>
                    <a:pt x="563" y="1563"/>
                    <a:pt x="469" y="3032"/>
                  </a:cubicBezTo>
                  <a:lnTo>
                    <a:pt x="469" y="306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9" name="Freeform 4"/>
            <p:cNvSpPr>
              <a:spLocks noChangeArrowheads="1"/>
            </p:cNvSpPr>
            <p:nvPr/>
          </p:nvSpPr>
          <p:spPr bwMode="auto">
            <a:xfrm>
              <a:off x="2841625" y="1893888"/>
              <a:ext cx="3386138" cy="169862"/>
            </a:xfrm>
            <a:custGeom>
              <a:avLst/>
              <a:gdLst>
                <a:gd name="T0" fmla="*/ 9405 w 9406"/>
                <a:gd name="T1" fmla="*/ 469 h 470"/>
                <a:gd name="T2" fmla="*/ 0 w 9406"/>
                <a:gd name="T3" fmla="*/ 469 h 470"/>
                <a:gd name="T4" fmla="*/ 0 w 9406"/>
                <a:gd name="T5" fmla="*/ 0 h 470"/>
                <a:gd name="T6" fmla="*/ 9405 w 9406"/>
                <a:gd name="T7" fmla="*/ 0 h 470"/>
                <a:gd name="T8" fmla="*/ 9405 w 9406"/>
                <a:gd name="T9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06" h="470">
                  <a:moveTo>
                    <a:pt x="9405" y="469"/>
                  </a:moveTo>
                  <a:lnTo>
                    <a:pt x="0" y="469"/>
                  </a:lnTo>
                  <a:lnTo>
                    <a:pt x="0" y="0"/>
                  </a:lnTo>
                  <a:lnTo>
                    <a:pt x="9405" y="0"/>
                  </a:lnTo>
                  <a:lnTo>
                    <a:pt x="9405" y="46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0" name="Freeform 5"/>
            <p:cNvSpPr>
              <a:spLocks noChangeArrowheads="1"/>
            </p:cNvSpPr>
            <p:nvPr/>
          </p:nvSpPr>
          <p:spPr bwMode="auto">
            <a:xfrm>
              <a:off x="2841625" y="2659063"/>
              <a:ext cx="3386138" cy="169862"/>
            </a:xfrm>
            <a:custGeom>
              <a:avLst/>
              <a:gdLst>
                <a:gd name="T0" fmla="*/ 9405 w 9406"/>
                <a:gd name="T1" fmla="*/ 469 h 470"/>
                <a:gd name="T2" fmla="*/ 0 w 9406"/>
                <a:gd name="T3" fmla="*/ 469 h 470"/>
                <a:gd name="T4" fmla="*/ 0 w 9406"/>
                <a:gd name="T5" fmla="*/ 0 h 470"/>
                <a:gd name="T6" fmla="*/ 9405 w 9406"/>
                <a:gd name="T7" fmla="*/ 0 h 470"/>
                <a:gd name="T8" fmla="*/ 9405 w 9406"/>
                <a:gd name="T9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06" h="470">
                  <a:moveTo>
                    <a:pt x="9405" y="469"/>
                  </a:moveTo>
                  <a:lnTo>
                    <a:pt x="0" y="469"/>
                  </a:lnTo>
                  <a:lnTo>
                    <a:pt x="0" y="0"/>
                  </a:lnTo>
                  <a:lnTo>
                    <a:pt x="9405" y="0"/>
                  </a:lnTo>
                  <a:lnTo>
                    <a:pt x="9405" y="46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1" name="Freeform 6"/>
            <p:cNvSpPr>
              <a:spLocks noChangeArrowheads="1"/>
            </p:cNvSpPr>
            <p:nvPr/>
          </p:nvSpPr>
          <p:spPr bwMode="auto">
            <a:xfrm>
              <a:off x="2841625" y="3492500"/>
              <a:ext cx="3149600" cy="157163"/>
            </a:xfrm>
            <a:custGeom>
              <a:avLst/>
              <a:gdLst>
                <a:gd name="T0" fmla="*/ 8749 w 8750"/>
                <a:gd name="T1" fmla="*/ 437 h 438"/>
                <a:gd name="T2" fmla="*/ 0 w 8750"/>
                <a:gd name="T3" fmla="*/ 437 h 438"/>
                <a:gd name="T4" fmla="*/ 0 w 8750"/>
                <a:gd name="T5" fmla="*/ 0 h 438"/>
                <a:gd name="T6" fmla="*/ 8749 w 8750"/>
                <a:gd name="T7" fmla="*/ 0 h 438"/>
                <a:gd name="T8" fmla="*/ 8749 w 8750"/>
                <a:gd name="T9" fmla="*/ 43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50" h="438">
                  <a:moveTo>
                    <a:pt x="8749" y="437"/>
                  </a:moveTo>
                  <a:lnTo>
                    <a:pt x="0" y="437"/>
                  </a:lnTo>
                  <a:lnTo>
                    <a:pt x="0" y="0"/>
                  </a:lnTo>
                  <a:lnTo>
                    <a:pt x="8749" y="0"/>
                  </a:lnTo>
                  <a:lnTo>
                    <a:pt x="8749" y="43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2" name="Freeform 7"/>
            <p:cNvSpPr>
              <a:spLocks noChangeArrowheads="1"/>
            </p:cNvSpPr>
            <p:nvPr/>
          </p:nvSpPr>
          <p:spPr bwMode="auto">
            <a:xfrm>
              <a:off x="2841625" y="4278313"/>
              <a:ext cx="2689225" cy="169862"/>
            </a:xfrm>
            <a:custGeom>
              <a:avLst/>
              <a:gdLst>
                <a:gd name="T0" fmla="*/ 7468 w 7469"/>
                <a:gd name="T1" fmla="*/ 469 h 470"/>
                <a:gd name="T2" fmla="*/ 0 w 7469"/>
                <a:gd name="T3" fmla="*/ 469 h 470"/>
                <a:gd name="T4" fmla="*/ 0 w 7469"/>
                <a:gd name="T5" fmla="*/ 0 h 470"/>
                <a:gd name="T6" fmla="*/ 7468 w 7469"/>
                <a:gd name="T7" fmla="*/ 0 h 470"/>
                <a:gd name="T8" fmla="*/ 7468 w 7469"/>
                <a:gd name="T9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9" h="470">
                  <a:moveTo>
                    <a:pt x="7468" y="469"/>
                  </a:moveTo>
                  <a:lnTo>
                    <a:pt x="0" y="469"/>
                  </a:lnTo>
                  <a:lnTo>
                    <a:pt x="0" y="0"/>
                  </a:lnTo>
                  <a:lnTo>
                    <a:pt x="7468" y="0"/>
                  </a:lnTo>
                  <a:lnTo>
                    <a:pt x="7468" y="46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3" name="Freeform 8"/>
            <p:cNvSpPr>
              <a:spLocks noChangeArrowheads="1"/>
            </p:cNvSpPr>
            <p:nvPr/>
          </p:nvSpPr>
          <p:spPr bwMode="auto">
            <a:xfrm>
              <a:off x="2841625" y="5021263"/>
              <a:ext cx="2441575" cy="168275"/>
            </a:xfrm>
            <a:custGeom>
              <a:avLst/>
              <a:gdLst>
                <a:gd name="T0" fmla="*/ 6780 w 6781"/>
                <a:gd name="T1" fmla="*/ 468 h 469"/>
                <a:gd name="T2" fmla="*/ 0 w 6781"/>
                <a:gd name="T3" fmla="*/ 468 h 469"/>
                <a:gd name="T4" fmla="*/ 0 w 6781"/>
                <a:gd name="T5" fmla="*/ 0 h 469"/>
                <a:gd name="T6" fmla="*/ 6780 w 6781"/>
                <a:gd name="T7" fmla="*/ 0 h 469"/>
                <a:gd name="T8" fmla="*/ 6780 w 6781"/>
                <a:gd name="T9" fmla="*/ 468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1" h="469">
                  <a:moveTo>
                    <a:pt x="6780" y="468"/>
                  </a:moveTo>
                  <a:lnTo>
                    <a:pt x="0" y="468"/>
                  </a:lnTo>
                  <a:lnTo>
                    <a:pt x="0" y="0"/>
                  </a:lnTo>
                  <a:lnTo>
                    <a:pt x="6780" y="0"/>
                  </a:lnTo>
                  <a:lnTo>
                    <a:pt x="6780" y="46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39" name="Alerte_Mail_Sante_A00"/>
          <p:cNvSpPr txBox="1"/>
          <p:nvPr/>
        </p:nvSpPr>
        <p:spPr>
          <a:xfrm>
            <a:off x="700906" y="1772022"/>
            <a:ext cx="1350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smtClean="0">
                <a:solidFill>
                  <a:schemeClr val="bg1"/>
                </a:solidFill>
                <a:latin typeface="Arial Narrow" pitchFamily="34" charset="0"/>
              </a:rPr>
              <a:t>1032</a:t>
            </a:r>
            <a:endParaRPr lang="fr-FR" sz="32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1" name="Attestation_Carte_TP_A00"/>
          <p:cNvSpPr txBox="1"/>
          <p:nvPr/>
        </p:nvSpPr>
        <p:spPr>
          <a:xfrm>
            <a:off x="4877767" y="2996952"/>
            <a:ext cx="1243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smtClean="0">
                <a:solidFill>
                  <a:schemeClr val="bg1"/>
                </a:solidFill>
                <a:latin typeface="Arial Narrow" pitchFamily="34" charset="0"/>
              </a:rPr>
              <a:t>41</a:t>
            </a:r>
            <a:endParaRPr lang="fr-FR" sz="3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8" name="Appli_Geolocalisation_A00"/>
          <p:cNvSpPr txBox="1"/>
          <p:nvPr/>
        </p:nvSpPr>
        <p:spPr>
          <a:xfrm>
            <a:off x="1835696" y="2888939"/>
            <a:ext cx="1669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smtClean="0">
                <a:solidFill>
                  <a:schemeClr val="bg1"/>
                </a:solidFill>
                <a:latin typeface="Arial Narrow" pitchFamily="34" charset="0"/>
              </a:rPr>
              <a:t>79</a:t>
            </a:r>
            <a:endParaRPr lang="fr-FR" sz="3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1" name="Modif_Info_Perso_A00"/>
          <p:cNvSpPr txBox="1"/>
          <p:nvPr/>
        </p:nvSpPr>
        <p:spPr>
          <a:xfrm>
            <a:off x="1583668" y="4654877"/>
            <a:ext cx="1350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smtClean="0">
                <a:solidFill>
                  <a:schemeClr val="bg1"/>
                </a:solidFill>
                <a:latin typeface="Arial Narrow" pitchFamily="34" charset="0"/>
              </a:rPr>
              <a:t>10</a:t>
            </a:r>
            <a:endParaRPr lang="fr-FR" sz="3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6" name="Push_Mobile_A00"/>
          <p:cNvSpPr txBox="1"/>
          <p:nvPr/>
        </p:nvSpPr>
        <p:spPr>
          <a:xfrm>
            <a:off x="4716016" y="1630541"/>
            <a:ext cx="1366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smtClean="0">
                <a:solidFill>
                  <a:schemeClr val="bg1"/>
                </a:solidFill>
                <a:latin typeface="Arial Narrow" pitchFamily="34" charset="0"/>
              </a:rPr>
              <a:t>613</a:t>
            </a:r>
            <a:endParaRPr lang="fr-FR" sz="3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6" name="Date_Fin_Periode"/>
          <p:cNvSpPr/>
          <p:nvPr/>
        </p:nvSpPr>
        <p:spPr>
          <a:xfrm>
            <a:off x="2823285" y="6032321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31/12/2016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87" name="Date_Debut_Periode"/>
          <p:cNvSpPr/>
          <p:nvPr/>
        </p:nvSpPr>
        <p:spPr>
          <a:xfrm>
            <a:off x="1757962" y="6032010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01/01/2016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88" name="ZoneTexte 65"/>
          <p:cNvSpPr txBox="1"/>
          <p:nvPr/>
        </p:nvSpPr>
        <p:spPr>
          <a:xfrm>
            <a:off x="284634" y="6032321"/>
            <a:ext cx="45336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du                     au 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1" name="Année_n"/>
          <p:cNvSpPr txBox="1"/>
          <p:nvPr/>
        </p:nvSpPr>
        <p:spPr>
          <a:xfrm>
            <a:off x="2051796" y="786190"/>
            <a:ext cx="68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cap="all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2016</a:t>
            </a:r>
            <a:endParaRPr lang="fr-FR" cap="all" dirty="0">
              <a:solidFill>
                <a:srgbClr val="7F7F7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numéro de diapositive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39</a:t>
            </a:fld>
            <a:endParaRPr lang="fr-FR" dirty="0"/>
          </a:p>
        </p:txBody>
      </p:sp>
      <p:sp>
        <p:nvSpPr>
          <p:cNvPr id="59" name="Rectangle 58"/>
          <p:cNvSpPr/>
          <p:nvPr/>
        </p:nvSpPr>
        <p:spPr>
          <a:xfrm>
            <a:off x="5166804" y="5537062"/>
            <a:ext cx="3453321" cy="914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ENTREPRISE TERRITOIRE DE SANTE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Relation client 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40" name="Straight Connector 77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2"/>
          <p:cNvSpPr txBox="1"/>
          <p:nvPr/>
        </p:nvSpPr>
        <p:spPr>
          <a:xfrm>
            <a:off x="483228" y="4245622"/>
            <a:ext cx="3377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Une démarche responsable pour faire de la protection sociale un levier de performance pour l’entreprise</a:t>
            </a:r>
            <a:r>
              <a:rPr lang="fr-FR" dirty="0">
                <a:solidFill>
                  <a:srgbClr val="7F7F7F"/>
                </a:solidFill>
                <a:latin typeface="Arial"/>
                <a:cs typeface="Arial"/>
              </a:rPr>
              <a:t>.</a:t>
            </a:r>
          </a:p>
        </p:txBody>
      </p:sp>
      <p:sp>
        <p:nvSpPr>
          <p:cNvPr id="38" name="TextBox 54"/>
          <p:cNvSpPr txBox="1"/>
          <p:nvPr/>
        </p:nvSpPr>
        <p:spPr>
          <a:xfrm>
            <a:off x="4599178" y="1672346"/>
            <a:ext cx="374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Nos actions</a:t>
            </a:r>
          </a:p>
        </p:txBody>
      </p:sp>
      <p:sp>
        <p:nvSpPr>
          <p:cNvPr id="48" name="Freeform 1"/>
          <p:cNvSpPr>
            <a:spLocks noChangeArrowheads="1"/>
          </p:cNvSpPr>
          <p:nvPr/>
        </p:nvSpPr>
        <p:spPr bwMode="auto">
          <a:xfrm>
            <a:off x="4699680" y="3908467"/>
            <a:ext cx="699234" cy="699234"/>
          </a:xfrm>
          <a:custGeom>
            <a:avLst/>
            <a:gdLst>
              <a:gd name="T0" fmla="*/ 10500 w 21000"/>
              <a:gd name="T1" fmla="*/ 0 h 21000"/>
              <a:gd name="T2" fmla="*/ 10500 w 21000"/>
              <a:gd name="T3" fmla="*/ 20999 h 21000"/>
              <a:gd name="T4" fmla="*/ 10500 w 21000"/>
              <a:gd name="T5" fmla="*/ 0 h 21000"/>
              <a:gd name="T6" fmla="*/ 4661 w 21000"/>
              <a:gd name="T7" fmla="*/ 8188 h 21000"/>
              <a:gd name="T8" fmla="*/ 9984 w 21000"/>
              <a:gd name="T9" fmla="*/ 6967 h 21000"/>
              <a:gd name="T10" fmla="*/ 6545 w 21000"/>
              <a:gd name="T11" fmla="*/ 6411 h 21000"/>
              <a:gd name="T12" fmla="*/ 5399 w 21000"/>
              <a:gd name="T13" fmla="*/ 10399 h 21000"/>
              <a:gd name="T14" fmla="*/ 4661 w 21000"/>
              <a:gd name="T15" fmla="*/ 8188 h 21000"/>
              <a:gd name="T16" fmla="*/ 7704 w 21000"/>
              <a:gd name="T17" fmla="*/ 15418 h 21000"/>
              <a:gd name="T18" fmla="*/ 5155 w 21000"/>
              <a:gd name="T19" fmla="*/ 11503 h 21000"/>
              <a:gd name="T20" fmla="*/ 6737 w 21000"/>
              <a:gd name="T21" fmla="*/ 11249 h 21000"/>
              <a:gd name="T22" fmla="*/ 7754 w 21000"/>
              <a:gd name="T23" fmla="*/ 12444 h 21000"/>
              <a:gd name="T24" fmla="*/ 8471 w 21000"/>
              <a:gd name="T25" fmla="*/ 13637 h 21000"/>
              <a:gd name="T26" fmla="*/ 9185 w 21000"/>
              <a:gd name="T27" fmla="*/ 14682 h 21000"/>
              <a:gd name="T28" fmla="*/ 7704 w 21000"/>
              <a:gd name="T29" fmla="*/ 15418 h 21000"/>
              <a:gd name="T30" fmla="*/ 15479 w 21000"/>
              <a:gd name="T31" fmla="*/ 13472 h 21000"/>
              <a:gd name="T32" fmla="*/ 14537 w 21000"/>
              <a:gd name="T33" fmla="*/ 14361 h 21000"/>
              <a:gd name="T34" fmla="*/ 13239 w 21000"/>
              <a:gd name="T35" fmla="*/ 15377 h 21000"/>
              <a:gd name="T36" fmla="*/ 11252 w 21000"/>
              <a:gd name="T37" fmla="*/ 16014 h 21000"/>
              <a:gd name="T38" fmla="*/ 9878 w 21000"/>
              <a:gd name="T39" fmla="*/ 16342 h 21000"/>
              <a:gd name="T40" fmla="*/ 9115 w 21000"/>
              <a:gd name="T41" fmla="*/ 15404 h 21000"/>
              <a:gd name="T42" fmla="*/ 9572 w 21000"/>
              <a:gd name="T43" fmla="*/ 15200 h 21000"/>
              <a:gd name="T44" fmla="*/ 10414 w 21000"/>
              <a:gd name="T45" fmla="*/ 15859 h 21000"/>
              <a:gd name="T46" fmla="*/ 10871 w 21000"/>
              <a:gd name="T47" fmla="*/ 15276 h 21000"/>
              <a:gd name="T48" fmla="*/ 9751 w 21000"/>
              <a:gd name="T49" fmla="*/ 13805 h 21000"/>
              <a:gd name="T50" fmla="*/ 11684 w 21000"/>
              <a:gd name="T51" fmla="*/ 15454 h 21000"/>
              <a:gd name="T52" fmla="*/ 12704 w 21000"/>
              <a:gd name="T53" fmla="*/ 14947 h 21000"/>
              <a:gd name="T54" fmla="*/ 10414 w 21000"/>
              <a:gd name="T55" fmla="*/ 12382 h 21000"/>
              <a:gd name="T56" fmla="*/ 13112 w 21000"/>
              <a:gd name="T57" fmla="*/ 14742 h 21000"/>
              <a:gd name="T58" fmla="*/ 13926 w 21000"/>
              <a:gd name="T59" fmla="*/ 14132 h 21000"/>
              <a:gd name="T60" fmla="*/ 11278 w 21000"/>
              <a:gd name="T61" fmla="*/ 11186 h 21000"/>
              <a:gd name="T62" fmla="*/ 14232 w 21000"/>
              <a:gd name="T63" fmla="*/ 13727 h 21000"/>
              <a:gd name="T64" fmla="*/ 15096 w 21000"/>
              <a:gd name="T65" fmla="*/ 12888 h 21000"/>
              <a:gd name="T66" fmla="*/ 15479 w 21000"/>
              <a:gd name="T67" fmla="*/ 13472 h 21000"/>
              <a:gd name="T68" fmla="*/ 17615 w 21000"/>
              <a:gd name="T69" fmla="*/ 11562 h 21000"/>
              <a:gd name="T70" fmla="*/ 14813 w 21000"/>
              <a:gd name="T71" fmla="*/ 12024 h 21000"/>
              <a:gd name="T72" fmla="*/ 11089 w 21000"/>
              <a:gd name="T73" fmla="*/ 8984 h 21000"/>
              <a:gd name="T74" fmla="*/ 8312 w 21000"/>
              <a:gd name="T75" fmla="*/ 8730 h 21000"/>
              <a:gd name="T76" fmla="*/ 10657 w 21000"/>
              <a:gd name="T77" fmla="*/ 7247 h 21000"/>
              <a:gd name="T78" fmla="*/ 13689 w 21000"/>
              <a:gd name="T79" fmla="*/ 8015 h 21000"/>
              <a:gd name="T80" fmla="*/ 15474 w 21000"/>
              <a:gd name="T81" fmla="*/ 7605 h 21000"/>
              <a:gd name="T82" fmla="*/ 17590 w 21000"/>
              <a:gd name="T83" fmla="*/ 11233 h 2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000" h="21000">
                <a:moveTo>
                  <a:pt x="10500" y="0"/>
                </a:moveTo>
                <a:lnTo>
                  <a:pt x="10500" y="0"/>
                </a:lnTo>
                <a:cubicBezTo>
                  <a:pt x="4702" y="0"/>
                  <a:pt x="0" y="4701"/>
                  <a:pt x="0" y="10500"/>
                </a:cubicBezTo>
                <a:cubicBezTo>
                  <a:pt x="0" y="16298"/>
                  <a:pt x="4702" y="20999"/>
                  <a:pt x="10500" y="20999"/>
                </a:cubicBezTo>
                <a:cubicBezTo>
                  <a:pt x="16298" y="20999"/>
                  <a:pt x="20999" y="16298"/>
                  <a:pt x="20999" y="10500"/>
                </a:cubicBezTo>
                <a:cubicBezTo>
                  <a:pt x="20999" y="4701"/>
                  <a:pt x="16298" y="0"/>
                  <a:pt x="10500" y="0"/>
                </a:cubicBezTo>
                <a:close/>
                <a:moveTo>
                  <a:pt x="4661" y="8188"/>
                </a:moveTo>
                <a:lnTo>
                  <a:pt x="4661" y="8188"/>
                </a:lnTo>
                <a:cubicBezTo>
                  <a:pt x="5323" y="6335"/>
                  <a:pt x="6467" y="5828"/>
                  <a:pt x="6467" y="5828"/>
                </a:cubicBezTo>
                <a:cubicBezTo>
                  <a:pt x="6467" y="5828"/>
                  <a:pt x="6467" y="5828"/>
                  <a:pt x="9984" y="6967"/>
                </a:cubicBezTo>
                <a:cubicBezTo>
                  <a:pt x="9577" y="7123"/>
                  <a:pt x="9168" y="7251"/>
                  <a:pt x="8786" y="7123"/>
                </a:cubicBezTo>
                <a:cubicBezTo>
                  <a:pt x="8429" y="7021"/>
                  <a:pt x="6545" y="6411"/>
                  <a:pt x="6545" y="6411"/>
                </a:cubicBezTo>
                <a:cubicBezTo>
                  <a:pt x="6214" y="6639"/>
                  <a:pt x="5653" y="7196"/>
                  <a:pt x="5246" y="8266"/>
                </a:cubicBezTo>
                <a:cubicBezTo>
                  <a:pt x="4865" y="9206"/>
                  <a:pt x="5119" y="9967"/>
                  <a:pt x="5399" y="10399"/>
                </a:cubicBezTo>
                <a:cubicBezTo>
                  <a:pt x="5399" y="10399"/>
                  <a:pt x="5399" y="10399"/>
                  <a:pt x="5017" y="10856"/>
                </a:cubicBezTo>
                <a:cubicBezTo>
                  <a:pt x="5017" y="10856"/>
                  <a:pt x="4126" y="9711"/>
                  <a:pt x="4661" y="8188"/>
                </a:cubicBezTo>
                <a:close/>
                <a:moveTo>
                  <a:pt x="7704" y="15418"/>
                </a:moveTo>
                <a:lnTo>
                  <a:pt x="7704" y="15418"/>
                </a:lnTo>
                <a:cubicBezTo>
                  <a:pt x="7704" y="15418"/>
                  <a:pt x="5537" y="12825"/>
                  <a:pt x="5155" y="12342"/>
                </a:cubicBezTo>
                <a:cubicBezTo>
                  <a:pt x="4773" y="11859"/>
                  <a:pt x="5155" y="11503"/>
                  <a:pt x="5155" y="11503"/>
                </a:cubicBezTo>
                <a:cubicBezTo>
                  <a:pt x="5155" y="11503"/>
                  <a:pt x="5486" y="11173"/>
                  <a:pt x="5791" y="10917"/>
                </a:cubicBezTo>
                <a:cubicBezTo>
                  <a:pt x="6378" y="10462"/>
                  <a:pt x="6737" y="11249"/>
                  <a:pt x="6737" y="11249"/>
                </a:cubicBezTo>
                <a:cubicBezTo>
                  <a:pt x="6737" y="11249"/>
                  <a:pt x="7246" y="11021"/>
                  <a:pt x="7654" y="11503"/>
                </a:cubicBezTo>
                <a:cubicBezTo>
                  <a:pt x="8062" y="11986"/>
                  <a:pt x="7754" y="12444"/>
                  <a:pt x="7754" y="12444"/>
                </a:cubicBezTo>
                <a:cubicBezTo>
                  <a:pt x="7754" y="12444"/>
                  <a:pt x="8138" y="12316"/>
                  <a:pt x="8471" y="12698"/>
                </a:cubicBezTo>
                <a:cubicBezTo>
                  <a:pt x="8801" y="13054"/>
                  <a:pt x="8471" y="13637"/>
                  <a:pt x="8471" y="13637"/>
                </a:cubicBezTo>
                <a:cubicBezTo>
                  <a:pt x="8471" y="13637"/>
                  <a:pt x="8827" y="13488"/>
                  <a:pt x="9185" y="13893"/>
                </a:cubicBezTo>
                <a:cubicBezTo>
                  <a:pt x="9515" y="14300"/>
                  <a:pt x="9185" y="14682"/>
                  <a:pt x="9185" y="14682"/>
                </a:cubicBezTo>
                <a:cubicBezTo>
                  <a:pt x="9185" y="14682"/>
                  <a:pt x="8929" y="14959"/>
                  <a:pt x="8521" y="15418"/>
                </a:cubicBezTo>
                <a:cubicBezTo>
                  <a:pt x="8113" y="15851"/>
                  <a:pt x="7704" y="15418"/>
                  <a:pt x="7704" y="15418"/>
                </a:cubicBezTo>
                <a:close/>
                <a:moveTo>
                  <a:pt x="15479" y="13472"/>
                </a:moveTo>
                <a:lnTo>
                  <a:pt x="15479" y="13472"/>
                </a:lnTo>
                <a:cubicBezTo>
                  <a:pt x="15479" y="13599"/>
                  <a:pt x="15479" y="13805"/>
                  <a:pt x="15175" y="14110"/>
                </a:cubicBezTo>
                <a:cubicBezTo>
                  <a:pt x="14842" y="14415"/>
                  <a:pt x="14537" y="14361"/>
                  <a:pt x="14537" y="14361"/>
                </a:cubicBezTo>
                <a:cubicBezTo>
                  <a:pt x="14587" y="14465"/>
                  <a:pt x="14511" y="14742"/>
                  <a:pt x="14181" y="15048"/>
                </a:cubicBezTo>
                <a:cubicBezTo>
                  <a:pt x="13722" y="15454"/>
                  <a:pt x="13239" y="15377"/>
                  <a:pt x="13239" y="15377"/>
                </a:cubicBezTo>
                <a:cubicBezTo>
                  <a:pt x="13290" y="15505"/>
                  <a:pt x="12424" y="16595"/>
                  <a:pt x="11608" y="16014"/>
                </a:cubicBezTo>
                <a:cubicBezTo>
                  <a:pt x="11380" y="15859"/>
                  <a:pt x="11252" y="16014"/>
                  <a:pt x="11252" y="16014"/>
                </a:cubicBezTo>
                <a:cubicBezTo>
                  <a:pt x="11252" y="16014"/>
                  <a:pt x="11074" y="16216"/>
                  <a:pt x="10972" y="16317"/>
                </a:cubicBezTo>
                <a:cubicBezTo>
                  <a:pt x="10439" y="16749"/>
                  <a:pt x="9878" y="16342"/>
                  <a:pt x="9878" y="16342"/>
                </a:cubicBezTo>
                <a:cubicBezTo>
                  <a:pt x="9878" y="16342"/>
                  <a:pt x="9318" y="15810"/>
                  <a:pt x="9165" y="15656"/>
                </a:cubicBezTo>
                <a:cubicBezTo>
                  <a:pt x="9014" y="15505"/>
                  <a:pt x="9115" y="15404"/>
                  <a:pt x="9115" y="15404"/>
                </a:cubicBezTo>
                <a:cubicBezTo>
                  <a:pt x="9115" y="15404"/>
                  <a:pt x="9217" y="15276"/>
                  <a:pt x="9318" y="15175"/>
                </a:cubicBezTo>
                <a:cubicBezTo>
                  <a:pt x="9445" y="15048"/>
                  <a:pt x="9572" y="15200"/>
                  <a:pt x="9572" y="15200"/>
                </a:cubicBezTo>
                <a:cubicBezTo>
                  <a:pt x="9572" y="15200"/>
                  <a:pt x="9802" y="15481"/>
                  <a:pt x="9981" y="15632"/>
                </a:cubicBezTo>
                <a:cubicBezTo>
                  <a:pt x="10157" y="15784"/>
                  <a:pt x="10185" y="15859"/>
                  <a:pt x="10414" y="15859"/>
                </a:cubicBezTo>
                <a:cubicBezTo>
                  <a:pt x="10615" y="15859"/>
                  <a:pt x="10718" y="15760"/>
                  <a:pt x="10897" y="15605"/>
                </a:cubicBezTo>
                <a:cubicBezTo>
                  <a:pt x="11074" y="15454"/>
                  <a:pt x="10871" y="15276"/>
                  <a:pt x="10871" y="15276"/>
                </a:cubicBezTo>
                <a:cubicBezTo>
                  <a:pt x="10871" y="15276"/>
                  <a:pt x="10871" y="15276"/>
                  <a:pt x="9751" y="14186"/>
                </a:cubicBezTo>
                <a:cubicBezTo>
                  <a:pt x="9751" y="14186"/>
                  <a:pt x="9572" y="13958"/>
                  <a:pt x="9751" y="13805"/>
                </a:cubicBezTo>
                <a:cubicBezTo>
                  <a:pt x="9903" y="13653"/>
                  <a:pt x="10109" y="13855"/>
                  <a:pt x="10109" y="13855"/>
                </a:cubicBezTo>
                <a:cubicBezTo>
                  <a:pt x="10109" y="13855"/>
                  <a:pt x="11481" y="15276"/>
                  <a:pt x="11684" y="15454"/>
                </a:cubicBezTo>
                <a:cubicBezTo>
                  <a:pt x="11890" y="15632"/>
                  <a:pt x="12219" y="15706"/>
                  <a:pt x="12447" y="15554"/>
                </a:cubicBezTo>
                <a:cubicBezTo>
                  <a:pt x="12959" y="15175"/>
                  <a:pt x="12704" y="14947"/>
                  <a:pt x="12704" y="14947"/>
                </a:cubicBezTo>
                <a:cubicBezTo>
                  <a:pt x="12704" y="14947"/>
                  <a:pt x="12704" y="14947"/>
                  <a:pt x="10414" y="12761"/>
                </a:cubicBezTo>
                <a:cubicBezTo>
                  <a:pt x="10414" y="12761"/>
                  <a:pt x="10234" y="12560"/>
                  <a:pt x="10414" y="12382"/>
                </a:cubicBezTo>
                <a:cubicBezTo>
                  <a:pt x="10615" y="12177"/>
                  <a:pt x="10820" y="12459"/>
                  <a:pt x="10820" y="12459"/>
                </a:cubicBezTo>
                <a:cubicBezTo>
                  <a:pt x="10820" y="12459"/>
                  <a:pt x="10820" y="12459"/>
                  <a:pt x="13112" y="14742"/>
                </a:cubicBezTo>
                <a:cubicBezTo>
                  <a:pt x="13112" y="14742"/>
                  <a:pt x="13468" y="15022"/>
                  <a:pt x="13799" y="14693"/>
                </a:cubicBezTo>
                <a:cubicBezTo>
                  <a:pt x="14131" y="14336"/>
                  <a:pt x="13926" y="14132"/>
                  <a:pt x="13926" y="14132"/>
                </a:cubicBezTo>
                <a:cubicBezTo>
                  <a:pt x="13926" y="14132"/>
                  <a:pt x="13926" y="14132"/>
                  <a:pt x="11304" y="11520"/>
                </a:cubicBezTo>
                <a:cubicBezTo>
                  <a:pt x="11304" y="11520"/>
                  <a:pt x="11125" y="11342"/>
                  <a:pt x="11278" y="11186"/>
                </a:cubicBezTo>
                <a:cubicBezTo>
                  <a:pt x="11430" y="11037"/>
                  <a:pt x="11661" y="11186"/>
                  <a:pt x="11661" y="11186"/>
                </a:cubicBezTo>
                <a:cubicBezTo>
                  <a:pt x="11661" y="11186"/>
                  <a:pt x="14054" y="13576"/>
                  <a:pt x="14232" y="13727"/>
                </a:cubicBezTo>
                <a:cubicBezTo>
                  <a:pt x="14384" y="13881"/>
                  <a:pt x="15072" y="13855"/>
                  <a:pt x="14970" y="13120"/>
                </a:cubicBezTo>
                <a:cubicBezTo>
                  <a:pt x="14944" y="12942"/>
                  <a:pt x="15072" y="12888"/>
                  <a:pt x="15096" y="12888"/>
                </a:cubicBezTo>
                <a:cubicBezTo>
                  <a:pt x="15150" y="12888"/>
                  <a:pt x="15479" y="12888"/>
                  <a:pt x="15479" y="12888"/>
                </a:cubicBezTo>
                <a:lnTo>
                  <a:pt x="15479" y="13472"/>
                </a:lnTo>
                <a:close/>
                <a:moveTo>
                  <a:pt x="17615" y="11562"/>
                </a:moveTo>
                <a:lnTo>
                  <a:pt x="17615" y="11562"/>
                </a:lnTo>
                <a:cubicBezTo>
                  <a:pt x="17615" y="11562"/>
                  <a:pt x="17106" y="12099"/>
                  <a:pt x="16265" y="12304"/>
                </a:cubicBezTo>
                <a:cubicBezTo>
                  <a:pt x="15422" y="12508"/>
                  <a:pt x="15041" y="12201"/>
                  <a:pt x="14813" y="12024"/>
                </a:cubicBezTo>
                <a:cubicBezTo>
                  <a:pt x="14608" y="11818"/>
                  <a:pt x="11753" y="9342"/>
                  <a:pt x="11548" y="9112"/>
                </a:cubicBezTo>
                <a:cubicBezTo>
                  <a:pt x="11344" y="8884"/>
                  <a:pt x="11167" y="8960"/>
                  <a:pt x="11089" y="8984"/>
                </a:cubicBezTo>
                <a:cubicBezTo>
                  <a:pt x="11039" y="8984"/>
                  <a:pt x="10988" y="8984"/>
                  <a:pt x="10122" y="9241"/>
                </a:cubicBezTo>
                <a:cubicBezTo>
                  <a:pt x="9256" y="9497"/>
                  <a:pt x="8644" y="9164"/>
                  <a:pt x="8312" y="8730"/>
                </a:cubicBezTo>
                <a:cubicBezTo>
                  <a:pt x="8006" y="8321"/>
                  <a:pt x="8287" y="8088"/>
                  <a:pt x="8569" y="7987"/>
                </a:cubicBezTo>
                <a:cubicBezTo>
                  <a:pt x="8872" y="7883"/>
                  <a:pt x="10657" y="7247"/>
                  <a:pt x="10657" y="7247"/>
                </a:cubicBezTo>
                <a:cubicBezTo>
                  <a:pt x="11039" y="7147"/>
                  <a:pt x="11472" y="7119"/>
                  <a:pt x="11726" y="7223"/>
                </a:cubicBezTo>
                <a:cubicBezTo>
                  <a:pt x="12008" y="7324"/>
                  <a:pt x="13409" y="7883"/>
                  <a:pt x="13689" y="8015"/>
                </a:cubicBezTo>
                <a:cubicBezTo>
                  <a:pt x="13969" y="8142"/>
                  <a:pt x="14251" y="8040"/>
                  <a:pt x="14430" y="7987"/>
                </a:cubicBezTo>
                <a:cubicBezTo>
                  <a:pt x="14581" y="7911"/>
                  <a:pt x="15474" y="7605"/>
                  <a:pt x="15474" y="7605"/>
                </a:cubicBezTo>
                <a:cubicBezTo>
                  <a:pt x="15474" y="7605"/>
                  <a:pt x="15780" y="7451"/>
                  <a:pt x="15932" y="7759"/>
                </a:cubicBezTo>
                <a:cubicBezTo>
                  <a:pt x="16188" y="8219"/>
                  <a:pt x="17461" y="10978"/>
                  <a:pt x="17590" y="11233"/>
                </a:cubicBezTo>
                <a:cubicBezTo>
                  <a:pt x="17744" y="11512"/>
                  <a:pt x="17615" y="11562"/>
                  <a:pt x="17615" y="11562"/>
                </a:cubicBezTo>
                <a:close/>
              </a:path>
            </a:pathLst>
          </a:custGeom>
          <a:solidFill>
            <a:srgbClr val="5989BD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49" name="Group 67"/>
          <p:cNvGrpSpPr/>
          <p:nvPr/>
        </p:nvGrpSpPr>
        <p:grpSpPr>
          <a:xfrm>
            <a:off x="4699680" y="2139667"/>
            <a:ext cx="699234" cy="699234"/>
            <a:chOff x="1262063" y="-1588"/>
            <a:chExt cx="7559675" cy="7559676"/>
          </a:xfrm>
          <a:solidFill>
            <a:srgbClr val="5989BD"/>
          </a:solidFill>
        </p:grpSpPr>
        <p:sp>
          <p:nvSpPr>
            <p:cNvPr id="54" name="Freeform 1"/>
            <p:cNvSpPr>
              <a:spLocks noChangeArrowheads="1"/>
            </p:cNvSpPr>
            <p:nvPr/>
          </p:nvSpPr>
          <p:spPr bwMode="auto">
            <a:xfrm>
              <a:off x="6597650" y="5103813"/>
              <a:ext cx="12700" cy="7937"/>
            </a:xfrm>
            <a:custGeom>
              <a:avLst/>
              <a:gdLst>
                <a:gd name="T0" fmla="*/ 2 w 34"/>
                <a:gd name="T1" fmla="*/ 22 h 23"/>
                <a:gd name="T2" fmla="*/ 2 w 34"/>
                <a:gd name="T3" fmla="*/ 22 h 23"/>
                <a:gd name="T4" fmla="*/ 33 w 34"/>
                <a:gd name="T5" fmla="*/ 0 h 23"/>
                <a:gd name="T6" fmla="*/ 0 w 34"/>
                <a:gd name="T7" fmla="*/ 22 h 23"/>
                <a:gd name="T8" fmla="*/ 2 w 34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2" y="22"/>
                  </a:moveTo>
                  <a:lnTo>
                    <a:pt x="2" y="22"/>
                  </a:lnTo>
                  <a:cubicBezTo>
                    <a:pt x="33" y="0"/>
                    <a:pt x="33" y="0"/>
                    <a:pt x="33" y="0"/>
                  </a:cubicBezTo>
                  <a:cubicBezTo>
                    <a:pt x="22" y="6"/>
                    <a:pt x="11" y="15"/>
                    <a:pt x="0" y="22"/>
                  </a:cubicBezTo>
                  <a:lnTo>
                    <a:pt x="2" y="2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5" name="Freeform 2"/>
            <p:cNvSpPr>
              <a:spLocks noChangeArrowheads="1"/>
            </p:cNvSpPr>
            <p:nvPr/>
          </p:nvSpPr>
          <p:spPr bwMode="auto">
            <a:xfrm>
              <a:off x="5286375" y="3598863"/>
              <a:ext cx="1463675" cy="1463675"/>
            </a:xfrm>
            <a:custGeom>
              <a:avLst/>
              <a:gdLst>
                <a:gd name="T0" fmla="*/ 2033 w 4066"/>
                <a:gd name="T1" fmla="*/ 0 h 4066"/>
                <a:gd name="T2" fmla="*/ 2033 w 4066"/>
                <a:gd name="T3" fmla="*/ 0 h 4066"/>
                <a:gd name="T4" fmla="*/ 594 w 4066"/>
                <a:gd name="T5" fmla="*/ 595 h 4066"/>
                <a:gd name="T6" fmla="*/ 0 w 4066"/>
                <a:gd name="T7" fmla="*/ 2033 h 4066"/>
                <a:gd name="T8" fmla="*/ 2033 w 4066"/>
                <a:gd name="T9" fmla="*/ 4065 h 4066"/>
                <a:gd name="T10" fmla="*/ 4065 w 4066"/>
                <a:gd name="T11" fmla="*/ 2033 h 4066"/>
                <a:gd name="T12" fmla="*/ 2033 w 4066"/>
                <a:gd name="T13" fmla="*/ 0 h 4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66" h="4066">
                  <a:moveTo>
                    <a:pt x="2033" y="0"/>
                  </a:moveTo>
                  <a:lnTo>
                    <a:pt x="2033" y="0"/>
                  </a:lnTo>
                  <a:cubicBezTo>
                    <a:pt x="1489" y="0"/>
                    <a:pt x="978" y="210"/>
                    <a:pt x="594" y="595"/>
                  </a:cubicBezTo>
                  <a:cubicBezTo>
                    <a:pt x="212" y="979"/>
                    <a:pt x="0" y="1488"/>
                    <a:pt x="0" y="2033"/>
                  </a:cubicBezTo>
                  <a:cubicBezTo>
                    <a:pt x="0" y="3155"/>
                    <a:pt x="913" y="4065"/>
                    <a:pt x="2033" y="4065"/>
                  </a:cubicBezTo>
                  <a:cubicBezTo>
                    <a:pt x="3154" y="4065"/>
                    <a:pt x="4065" y="3155"/>
                    <a:pt x="4065" y="2033"/>
                  </a:cubicBezTo>
                  <a:cubicBezTo>
                    <a:pt x="4065" y="909"/>
                    <a:pt x="3154" y="0"/>
                    <a:pt x="203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6" name="Freeform 3"/>
            <p:cNvSpPr>
              <a:spLocks noChangeArrowheads="1"/>
            </p:cNvSpPr>
            <p:nvPr/>
          </p:nvSpPr>
          <p:spPr bwMode="auto">
            <a:xfrm>
              <a:off x="1262063" y="-1588"/>
              <a:ext cx="7559675" cy="7559676"/>
            </a:xfrm>
            <a:custGeom>
              <a:avLst/>
              <a:gdLst>
                <a:gd name="T0" fmla="*/ 10500 w 21000"/>
                <a:gd name="T1" fmla="*/ 0 h 21000"/>
                <a:gd name="T2" fmla="*/ 10500 w 21000"/>
                <a:gd name="T3" fmla="*/ 0 h 21000"/>
                <a:gd name="T4" fmla="*/ 0 w 21000"/>
                <a:gd name="T5" fmla="*/ 10499 h 21000"/>
                <a:gd name="T6" fmla="*/ 10500 w 21000"/>
                <a:gd name="T7" fmla="*/ 20999 h 21000"/>
                <a:gd name="T8" fmla="*/ 20999 w 21000"/>
                <a:gd name="T9" fmla="*/ 10499 h 21000"/>
                <a:gd name="T10" fmla="*/ 10500 w 21000"/>
                <a:gd name="T11" fmla="*/ 0 h 21000"/>
                <a:gd name="T12" fmla="*/ 15713 w 21000"/>
                <a:gd name="T13" fmla="*/ 16015 h 21000"/>
                <a:gd name="T14" fmla="*/ 15713 w 21000"/>
                <a:gd name="T15" fmla="*/ 16015 h 21000"/>
                <a:gd name="T16" fmla="*/ 15835 w 21000"/>
                <a:gd name="T17" fmla="*/ 16375 h 21000"/>
                <a:gd name="T18" fmla="*/ 15226 w 21000"/>
                <a:gd name="T19" fmla="*/ 16979 h 21000"/>
                <a:gd name="T20" fmla="*/ 14655 w 21000"/>
                <a:gd name="T21" fmla="*/ 16565 h 21000"/>
                <a:gd name="T22" fmla="*/ 13775 w 21000"/>
                <a:gd name="T23" fmla="*/ 14678 h 21000"/>
                <a:gd name="T24" fmla="*/ 13215 w 21000"/>
                <a:gd name="T25" fmla="*/ 14739 h 21000"/>
                <a:gd name="T26" fmla="*/ 10511 w 21000"/>
                <a:gd name="T27" fmla="*/ 12033 h 21000"/>
                <a:gd name="T28" fmla="*/ 13212 w 21000"/>
                <a:gd name="T29" fmla="*/ 9330 h 21000"/>
                <a:gd name="T30" fmla="*/ 15919 w 21000"/>
                <a:gd name="T31" fmla="*/ 12033 h 21000"/>
                <a:gd name="T32" fmla="*/ 14859 w 21000"/>
                <a:gd name="T33" fmla="*/ 14179 h 21000"/>
                <a:gd name="T34" fmla="*/ 15713 w 21000"/>
                <a:gd name="T35" fmla="*/ 16015 h 21000"/>
                <a:gd name="T36" fmla="*/ 16356 w 21000"/>
                <a:gd name="T37" fmla="*/ 10567 h 21000"/>
                <a:gd name="T38" fmla="*/ 16356 w 21000"/>
                <a:gd name="T39" fmla="*/ 10567 h 21000"/>
                <a:gd name="T40" fmla="*/ 13260 w 21000"/>
                <a:gd name="T41" fmla="*/ 8634 h 21000"/>
                <a:gd name="T42" fmla="*/ 9819 w 21000"/>
                <a:gd name="T43" fmla="*/ 12079 h 21000"/>
                <a:gd name="T44" fmla="*/ 12359 w 21000"/>
                <a:gd name="T45" fmla="*/ 15402 h 21000"/>
                <a:gd name="T46" fmla="*/ 10553 w 21000"/>
                <a:gd name="T47" fmla="*/ 16840 h 21000"/>
                <a:gd name="T48" fmla="*/ 10552 w 21000"/>
                <a:gd name="T49" fmla="*/ 16840 h 21000"/>
                <a:gd name="T50" fmla="*/ 4482 w 21000"/>
                <a:gd name="T51" fmla="*/ 7741 h 21000"/>
                <a:gd name="T52" fmla="*/ 10552 w 21000"/>
                <a:gd name="T53" fmla="*/ 7487 h 21000"/>
                <a:gd name="T54" fmla="*/ 16624 w 21000"/>
                <a:gd name="T55" fmla="*/ 7741 h 21000"/>
                <a:gd name="T56" fmla="*/ 16356 w 21000"/>
                <a:gd name="T57" fmla="*/ 10567 h 2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000" h="21000">
                  <a:moveTo>
                    <a:pt x="10500" y="0"/>
                  </a:moveTo>
                  <a:lnTo>
                    <a:pt x="10500" y="0"/>
                  </a:lnTo>
                  <a:cubicBezTo>
                    <a:pt x="4701" y="0"/>
                    <a:pt x="0" y="4701"/>
                    <a:pt x="0" y="10499"/>
                  </a:cubicBezTo>
                  <a:cubicBezTo>
                    <a:pt x="0" y="16298"/>
                    <a:pt x="4701" y="20999"/>
                    <a:pt x="10500" y="20999"/>
                  </a:cubicBezTo>
                  <a:cubicBezTo>
                    <a:pt x="16298" y="20999"/>
                    <a:pt x="20999" y="16298"/>
                    <a:pt x="20999" y="10499"/>
                  </a:cubicBezTo>
                  <a:cubicBezTo>
                    <a:pt x="20999" y="4701"/>
                    <a:pt x="16298" y="0"/>
                    <a:pt x="10500" y="0"/>
                  </a:cubicBezTo>
                  <a:close/>
                  <a:moveTo>
                    <a:pt x="15713" y="16015"/>
                  </a:moveTo>
                  <a:lnTo>
                    <a:pt x="15713" y="16015"/>
                  </a:lnTo>
                  <a:cubicBezTo>
                    <a:pt x="15787" y="16116"/>
                    <a:pt x="15835" y="16237"/>
                    <a:pt x="15835" y="16375"/>
                  </a:cubicBezTo>
                  <a:cubicBezTo>
                    <a:pt x="15835" y="16707"/>
                    <a:pt x="15562" y="16979"/>
                    <a:pt x="15226" y="16979"/>
                  </a:cubicBezTo>
                  <a:cubicBezTo>
                    <a:pt x="14960" y="16979"/>
                    <a:pt x="14737" y="16805"/>
                    <a:pt x="14655" y="16565"/>
                  </a:cubicBezTo>
                  <a:cubicBezTo>
                    <a:pt x="13775" y="14678"/>
                    <a:pt x="13775" y="14678"/>
                    <a:pt x="13775" y="14678"/>
                  </a:cubicBezTo>
                  <a:cubicBezTo>
                    <a:pt x="13593" y="14715"/>
                    <a:pt x="13406" y="14739"/>
                    <a:pt x="13215" y="14739"/>
                  </a:cubicBezTo>
                  <a:cubicBezTo>
                    <a:pt x="11723" y="14739"/>
                    <a:pt x="10511" y="13523"/>
                    <a:pt x="10511" y="12033"/>
                  </a:cubicBezTo>
                  <a:cubicBezTo>
                    <a:pt x="10511" y="10541"/>
                    <a:pt x="11723" y="9330"/>
                    <a:pt x="13212" y="9330"/>
                  </a:cubicBezTo>
                  <a:cubicBezTo>
                    <a:pt x="14705" y="9330"/>
                    <a:pt x="15919" y="10541"/>
                    <a:pt x="15919" y="12033"/>
                  </a:cubicBezTo>
                  <a:cubicBezTo>
                    <a:pt x="15919" y="12905"/>
                    <a:pt x="15504" y="13685"/>
                    <a:pt x="14859" y="14179"/>
                  </a:cubicBezTo>
                  <a:lnTo>
                    <a:pt x="15713" y="16015"/>
                  </a:lnTo>
                  <a:close/>
                  <a:moveTo>
                    <a:pt x="16356" y="10567"/>
                  </a:moveTo>
                  <a:lnTo>
                    <a:pt x="16356" y="10567"/>
                  </a:lnTo>
                  <a:cubicBezTo>
                    <a:pt x="15796" y="9424"/>
                    <a:pt x="14624" y="8634"/>
                    <a:pt x="13260" y="8634"/>
                  </a:cubicBezTo>
                  <a:cubicBezTo>
                    <a:pt x="11360" y="8634"/>
                    <a:pt x="9819" y="10175"/>
                    <a:pt x="9819" y="12079"/>
                  </a:cubicBezTo>
                  <a:cubicBezTo>
                    <a:pt x="9819" y="13670"/>
                    <a:pt x="10897" y="15002"/>
                    <a:pt x="12359" y="15402"/>
                  </a:cubicBezTo>
                  <a:cubicBezTo>
                    <a:pt x="11349" y="16276"/>
                    <a:pt x="10563" y="16830"/>
                    <a:pt x="10553" y="16840"/>
                  </a:cubicBezTo>
                  <a:cubicBezTo>
                    <a:pt x="10552" y="16840"/>
                    <a:pt x="10552" y="16840"/>
                    <a:pt x="10552" y="16840"/>
                  </a:cubicBezTo>
                  <a:cubicBezTo>
                    <a:pt x="10521" y="16820"/>
                    <a:pt x="3319" y="11652"/>
                    <a:pt x="4482" y="7741"/>
                  </a:cubicBezTo>
                  <a:cubicBezTo>
                    <a:pt x="5500" y="4309"/>
                    <a:pt x="9977" y="5251"/>
                    <a:pt x="10552" y="7487"/>
                  </a:cubicBezTo>
                  <a:cubicBezTo>
                    <a:pt x="11669" y="4541"/>
                    <a:pt x="16031" y="5099"/>
                    <a:pt x="16624" y="7741"/>
                  </a:cubicBezTo>
                  <a:cubicBezTo>
                    <a:pt x="16831" y="8669"/>
                    <a:pt x="16785" y="9604"/>
                    <a:pt x="16356" y="105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58" name="Group 71"/>
          <p:cNvGrpSpPr/>
          <p:nvPr/>
        </p:nvGrpSpPr>
        <p:grpSpPr>
          <a:xfrm>
            <a:off x="4699680" y="4849963"/>
            <a:ext cx="699234" cy="699234"/>
            <a:chOff x="1262063" y="-1588"/>
            <a:chExt cx="7559675" cy="7559676"/>
          </a:xfrm>
          <a:solidFill>
            <a:srgbClr val="5989BD"/>
          </a:solidFill>
        </p:grpSpPr>
        <p:sp>
          <p:nvSpPr>
            <p:cNvPr id="60" name="Freeform 1"/>
            <p:cNvSpPr>
              <a:spLocks noChangeArrowheads="1"/>
            </p:cNvSpPr>
            <p:nvPr/>
          </p:nvSpPr>
          <p:spPr bwMode="auto">
            <a:xfrm>
              <a:off x="1262063" y="-1588"/>
              <a:ext cx="7559675" cy="7559676"/>
            </a:xfrm>
            <a:custGeom>
              <a:avLst/>
              <a:gdLst>
                <a:gd name="T0" fmla="*/ 10500 w 21000"/>
                <a:gd name="T1" fmla="*/ 0 h 21000"/>
                <a:gd name="T2" fmla="*/ 10500 w 21000"/>
                <a:gd name="T3" fmla="*/ 0 h 21000"/>
                <a:gd name="T4" fmla="*/ 0 w 21000"/>
                <a:gd name="T5" fmla="*/ 10499 h 21000"/>
                <a:gd name="T6" fmla="*/ 10500 w 21000"/>
                <a:gd name="T7" fmla="*/ 20999 h 21000"/>
                <a:gd name="T8" fmla="*/ 20999 w 21000"/>
                <a:gd name="T9" fmla="*/ 10499 h 21000"/>
                <a:gd name="T10" fmla="*/ 10500 w 21000"/>
                <a:gd name="T11" fmla="*/ 0 h 21000"/>
                <a:gd name="T12" fmla="*/ 14784 w 21000"/>
                <a:gd name="T13" fmla="*/ 16065 h 21000"/>
                <a:gd name="T14" fmla="*/ 14784 w 21000"/>
                <a:gd name="T15" fmla="*/ 16065 h 21000"/>
                <a:gd name="T16" fmla="*/ 14286 w 21000"/>
                <a:gd name="T17" fmla="*/ 16580 h 21000"/>
                <a:gd name="T18" fmla="*/ 7185 w 21000"/>
                <a:gd name="T19" fmla="*/ 16579 h 21000"/>
                <a:gd name="T20" fmla="*/ 6838 w 21000"/>
                <a:gd name="T21" fmla="*/ 16432 h 21000"/>
                <a:gd name="T22" fmla="*/ 6688 w 21000"/>
                <a:gd name="T23" fmla="*/ 16065 h 21000"/>
                <a:gd name="T24" fmla="*/ 6688 w 21000"/>
                <a:gd name="T25" fmla="*/ 5335 h 21000"/>
                <a:gd name="T26" fmla="*/ 7185 w 21000"/>
                <a:gd name="T27" fmla="*/ 4819 h 21000"/>
                <a:gd name="T28" fmla="*/ 8248 w 21000"/>
                <a:gd name="T29" fmla="*/ 4819 h 21000"/>
                <a:gd name="T30" fmla="*/ 8248 w 21000"/>
                <a:gd name="T31" fmla="*/ 4697 h 21000"/>
                <a:gd name="T32" fmla="*/ 8262 w 21000"/>
                <a:gd name="T33" fmla="*/ 4635 h 21000"/>
                <a:gd name="T34" fmla="*/ 8448 w 21000"/>
                <a:gd name="T35" fmla="*/ 4513 h 21000"/>
                <a:gd name="T36" fmla="*/ 8474 w 21000"/>
                <a:gd name="T37" fmla="*/ 4515 h 21000"/>
                <a:gd name="T38" fmla="*/ 8514 w 21000"/>
                <a:gd name="T39" fmla="*/ 4512 h 21000"/>
                <a:gd name="T40" fmla="*/ 8768 w 21000"/>
                <a:gd name="T41" fmla="*/ 4513 h 21000"/>
                <a:gd name="T42" fmla="*/ 8767 w 21000"/>
                <a:gd name="T43" fmla="*/ 4508 h 21000"/>
                <a:gd name="T44" fmla="*/ 8885 w 21000"/>
                <a:gd name="T45" fmla="*/ 4321 h 21000"/>
                <a:gd name="T46" fmla="*/ 12591 w 21000"/>
                <a:gd name="T47" fmla="*/ 4321 h 21000"/>
                <a:gd name="T48" fmla="*/ 12709 w 21000"/>
                <a:gd name="T49" fmla="*/ 4508 h 21000"/>
                <a:gd name="T50" fmla="*/ 12708 w 21000"/>
                <a:gd name="T51" fmla="*/ 4514 h 21000"/>
                <a:gd name="T52" fmla="*/ 12957 w 21000"/>
                <a:gd name="T53" fmla="*/ 4514 h 21000"/>
                <a:gd name="T54" fmla="*/ 13000 w 21000"/>
                <a:gd name="T55" fmla="*/ 4515 h 21000"/>
                <a:gd name="T56" fmla="*/ 13013 w 21000"/>
                <a:gd name="T57" fmla="*/ 4514 h 21000"/>
                <a:gd name="T58" fmla="*/ 13219 w 21000"/>
                <a:gd name="T59" fmla="*/ 4653 h 21000"/>
                <a:gd name="T60" fmla="*/ 13226 w 21000"/>
                <a:gd name="T61" fmla="*/ 4698 h 21000"/>
                <a:gd name="T62" fmla="*/ 13226 w 21000"/>
                <a:gd name="T63" fmla="*/ 4822 h 21000"/>
                <a:gd name="T64" fmla="*/ 14287 w 21000"/>
                <a:gd name="T65" fmla="*/ 4822 h 21000"/>
                <a:gd name="T66" fmla="*/ 14786 w 21000"/>
                <a:gd name="T67" fmla="*/ 5336 h 21000"/>
                <a:gd name="T68" fmla="*/ 14784 w 21000"/>
                <a:gd name="T69" fmla="*/ 16065 h 2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00" h="21000">
                  <a:moveTo>
                    <a:pt x="10500" y="0"/>
                  </a:moveTo>
                  <a:lnTo>
                    <a:pt x="10500" y="0"/>
                  </a:lnTo>
                  <a:cubicBezTo>
                    <a:pt x="4700" y="0"/>
                    <a:pt x="0" y="4700"/>
                    <a:pt x="0" y="10499"/>
                  </a:cubicBezTo>
                  <a:cubicBezTo>
                    <a:pt x="0" y="16298"/>
                    <a:pt x="4700" y="20999"/>
                    <a:pt x="10500" y="20999"/>
                  </a:cubicBezTo>
                  <a:cubicBezTo>
                    <a:pt x="16298" y="20999"/>
                    <a:pt x="20999" y="16298"/>
                    <a:pt x="20999" y="10499"/>
                  </a:cubicBezTo>
                  <a:cubicBezTo>
                    <a:pt x="20999" y="4700"/>
                    <a:pt x="16298" y="0"/>
                    <a:pt x="10500" y="0"/>
                  </a:cubicBezTo>
                  <a:close/>
                  <a:moveTo>
                    <a:pt x="14784" y="16065"/>
                  </a:moveTo>
                  <a:lnTo>
                    <a:pt x="14784" y="16065"/>
                  </a:lnTo>
                  <a:cubicBezTo>
                    <a:pt x="14784" y="16348"/>
                    <a:pt x="14561" y="16580"/>
                    <a:pt x="14286" y="16580"/>
                  </a:cubicBezTo>
                  <a:cubicBezTo>
                    <a:pt x="7185" y="16579"/>
                    <a:pt x="7185" y="16579"/>
                    <a:pt x="7185" y="16579"/>
                  </a:cubicBezTo>
                  <a:cubicBezTo>
                    <a:pt x="7054" y="16579"/>
                    <a:pt x="6930" y="16526"/>
                    <a:pt x="6838" y="16432"/>
                  </a:cubicBezTo>
                  <a:cubicBezTo>
                    <a:pt x="6740" y="16335"/>
                    <a:pt x="6687" y="16204"/>
                    <a:pt x="6688" y="16065"/>
                  </a:cubicBezTo>
                  <a:cubicBezTo>
                    <a:pt x="6688" y="5335"/>
                    <a:pt x="6688" y="5335"/>
                    <a:pt x="6688" y="5335"/>
                  </a:cubicBezTo>
                  <a:cubicBezTo>
                    <a:pt x="6688" y="5051"/>
                    <a:pt x="6911" y="4819"/>
                    <a:pt x="7185" y="4819"/>
                  </a:cubicBezTo>
                  <a:cubicBezTo>
                    <a:pt x="8248" y="4819"/>
                    <a:pt x="8248" y="4819"/>
                    <a:pt x="8248" y="4819"/>
                  </a:cubicBezTo>
                  <a:cubicBezTo>
                    <a:pt x="8248" y="4697"/>
                    <a:pt x="8248" y="4697"/>
                    <a:pt x="8248" y="4697"/>
                  </a:cubicBezTo>
                  <a:cubicBezTo>
                    <a:pt x="8248" y="4680"/>
                    <a:pt x="8255" y="4652"/>
                    <a:pt x="8262" y="4635"/>
                  </a:cubicBezTo>
                  <a:cubicBezTo>
                    <a:pt x="8279" y="4570"/>
                    <a:pt x="8356" y="4514"/>
                    <a:pt x="8448" y="4513"/>
                  </a:cubicBezTo>
                  <a:cubicBezTo>
                    <a:pt x="8453" y="4513"/>
                    <a:pt x="8464" y="4514"/>
                    <a:pt x="8474" y="4515"/>
                  </a:cubicBezTo>
                  <a:cubicBezTo>
                    <a:pt x="8487" y="4514"/>
                    <a:pt x="8501" y="4513"/>
                    <a:pt x="8514" y="4512"/>
                  </a:cubicBezTo>
                  <a:cubicBezTo>
                    <a:pt x="8768" y="4513"/>
                    <a:pt x="8768" y="4513"/>
                    <a:pt x="8768" y="4513"/>
                  </a:cubicBezTo>
                  <a:cubicBezTo>
                    <a:pt x="8768" y="4511"/>
                    <a:pt x="8767" y="4510"/>
                    <a:pt x="8767" y="4508"/>
                  </a:cubicBezTo>
                  <a:cubicBezTo>
                    <a:pt x="8767" y="4403"/>
                    <a:pt x="8820" y="4321"/>
                    <a:pt x="8885" y="4321"/>
                  </a:cubicBezTo>
                  <a:cubicBezTo>
                    <a:pt x="12591" y="4321"/>
                    <a:pt x="12591" y="4321"/>
                    <a:pt x="12591" y="4321"/>
                  </a:cubicBezTo>
                  <a:cubicBezTo>
                    <a:pt x="12656" y="4321"/>
                    <a:pt x="12710" y="4405"/>
                    <a:pt x="12709" y="4508"/>
                  </a:cubicBezTo>
                  <a:cubicBezTo>
                    <a:pt x="12709" y="4510"/>
                    <a:pt x="12708" y="4512"/>
                    <a:pt x="12708" y="4514"/>
                  </a:cubicBezTo>
                  <a:cubicBezTo>
                    <a:pt x="12957" y="4514"/>
                    <a:pt x="12957" y="4514"/>
                    <a:pt x="12957" y="4514"/>
                  </a:cubicBezTo>
                  <a:cubicBezTo>
                    <a:pt x="12972" y="4514"/>
                    <a:pt x="12987" y="4514"/>
                    <a:pt x="13000" y="4515"/>
                  </a:cubicBezTo>
                  <a:cubicBezTo>
                    <a:pt x="13006" y="4514"/>
                    <a:pt x="13011" y="4514"/>
                    <a:pt x="13013" y="4514"/>
                  </a:cubicBezTo>
                  <a:cubicBezTo>
                    <a:pt x="13118" y="4514"/>
                    <a:pt x="13197" y="4572"/>
                    <a:pt x="13219" y="4653"/>
                  </a:cubicBezTo>
                  <a:cubicBezTo>
                    <a:pt x="13223" y="4668"/>
                    <a:pt x="13226" y="4685"/>
                    <a:pt x="13226" y="4698"/>
                  </a:cubicBezTo>
                  <a:cubicBezTo>
                    <a:pt x="13226" y="4822"/>
                    <a:pt x="13226" y="4822"/>
                    <a:pt x="13226" y="4822"/>
                  </a:cubicBezTo>
                  <a:cubicBezTo>
                    <a:pt x="14287" y="4822"/>
                    <a:pt x="14287" y="4822"/>
                    <a:pt x="14287" y="4822"/>
                  </a:cubicBezTo>
                  <a:cubicBezTo>
                    <a:pt x="14563" y="4822"/>
                    <a:pt x="14786" y="5051"/>
                    <a:pt x="14786" y="5336"/>
                  </a:cubicBezTo>
                  <a:lnTo>
                    <a:pt x="14784" y="1606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1" name="Freeform 2"/>
            <p:cNvSpPr>
              <a:spLocks noChangeArrowheads="1"/>
            </p:cNvSpPr>
            <p:nvPr/>
          </p:nvSpPr>
          <p:spPr bwMode="auto">
            <a:xfrm>
              <a:off x="4375150" y="1865313"/>
              <a:ext cx="1503363" cy="277812"/>
            </a:xfrm>
            <a:custGeom>
              <a:avLst/>
              <a:gdLst>
                <a:gd name="T0" fmla="*/ 1397 w 4178"/>
                <a:gd name="T1" fmla="*/ 375 h 770"/>
                <a:gd name="T2" fmla="*/ 1397 w 4178"/>
                <a:gd name="T3" fmla="*/ 375 h 770"/>
                <a:gd name="T4" fmla="*/ 1473 w 4178"/>
                <a:gd name="T5" fmla="*/ 391 h 770"/>
                <a:gd name="T6" fmla="*/ 1472 w 4178"/>
                <a:gd name="T7" fmla="*/ 391 h 770"/>
                <a:gd name="T8" fmla="*/ 1481 w 4178"/>
                <a:gd name="T9" fmla="*/ 395 h 770"/>
                <a:gd name="T10" fmla="*/ 1506 w 4178"/>
                <a:gd name="T11" fmla="*/ 409 h 770"/>
                <a:gd name="T12" fmla="*/ 1549 w 4178"/>
                <a:gd name="T13" fmla="*/ 445 h 770"/>
                <a:gd name="T14" fmla="*/ 1609 w 4178"/>
                <a:gd name="T15" fmla="*/ 525 h 770"/>
                <a:gd name="T16" fmla="*/ 2088 w 4178"/>
                <a:gd name="T17" fmla="*/ 769 h 770"/>
                <a:gd name="T18" fmla="*/ 2568 w 4178"/>
                <a:gd name="T19" fmla="*/ 527 h 770"/>
                <a:gd name="T20" fmla="*/ 2650 w 4178"/>
                <a:gd name="T21" fmla="*/ 424 h 770"/>
                <a:gd name="T22" fmla="*/ 2677 w 4178"/>
                <a:gd name="T23" fmla="*/ 405 h 770"/>
                <a:gd name="T24" fmla="*/ 2711 w 4178"/>
                <a:gd name="T25" fmla="*/ 391 h 770"/>
                <a:gd name="T26" fmla="*/ 2709 w 4178"/>
                <a:gd name="T27" fmla="*/ 389 h 770"/>
                <a:gd name="T28" fmla="*/ 2774 w 4178"/>
                <a:gd name="T29" fmla="*/ 375 h 770"/>
                <a:gd name="T30" fmla="*/ 2791 w 4178"/>
                <a:gd name="T31" fmla="*/ 375 h 770"/>
                <a:gd name="T32" fmla="*/ 4177 w 4178"/>
                <a:gd name="T33" fmla="*/ 375 h 770"/>
                <a:gd name="T34" fmla="*/ 4177 w 4178"/>
                <a:gd name="T35" fmla="*/ 1 h 770"/>
                <a:gd name="T36" fmla="*/ 0 w 4178"/>
                <a:gd name="T37" fmla="*/ 0 h 770"/>
                <a:gd name="T38" fmla="*/ 0 w 4178"/>
                <a:gd name="T39" fmla="*/ 375 h 770"/>
                <a:gd name="T40" fmla="*/ 1394 w 4178"/>
                <a:gd name="T41" fmla="*/ 375 h 770"/>
                <a:gd name="T42" fmla="*/ 1397 w 4178"/>
                <a:gd name="T43" fmla="*/ 375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78" h="770">
                  <a:moveTo>
                    <a:pt x="1397" y="375"/>
                  </a:moveTo>
                  <a:lnTo>
                    <a:pt x="1397" y="375"/>
                  </a:lnTo>
                  <a:cubicBezTo>
                    <a:pt x="1415" y="375"/>
                    <a:pt x="1456" y="384"/>
                    <a:pt x="1473" y="391"/>
                  </a:cubicBezTo>
                  <a:cubicBezTo>
                    <a:pt x="1472" y="391"/>
                    <a:pt x="1472" y="391"/>
                    <a:pt x="1472" y="391"/>
                  </a:cubicBezTo>
                  <a:cubicBezTo>
                    <a:pt x="1476" y="392"/>
                    <a:pt x="1479" y="394"/>
                    <a:pt x="1481" y="395"/>
                  </a:cubicBezTo>
                  <a:cubicBezTo>
                    <a:pt x="1491" y="400"/>
                    <a:pt x="1500" y="404"/>
                    <a:pt x="1506" y="409"/>
                  </a:cubicBezTo>
                  <a:cubicBezTo>
                    <a:pt x="1518" y="416"/>
                    <a:pt x="1541" y="435"/>
                    <a:pt x="1549" y="445"/>
                  </a:cubicBezTo>
                  <a:cubicBezTo>
                    <a:pt x="1567" y="455"/>
                    <a:pt x="1594" y="496"/>
                    <a:pt x="1609" y="525"/>
                  </a:cubicBezTo>
                  <a:cubicBezTo>
                    <a:pt x="1679" y="674"/>
                    <a:pt x="1867" y="769"/>
                    <a:pt x="2088" y="769"/>
                  </a:cubicBezTo>
                  <a:cubicBezTo>
                    <a:pt x="2309" y="769"/>
                    <a:pt x="2498" y="674"/>
                    <a:pt x="2568" y="527"/>
                  </a:cubicBezTo>
                  <a:cubicBezTo>
                    <a:pt x="2587" y="487"/>
                    <a:pt x="2615" y="451"/>
                    <a:pt x="2650" y="424"/>
                  </a:cubicBezTo>
                  <a:cubicBezTo>
                    <a:pt x="2654" y="420"/>
                    <a:pt x="2671" y="408"/>
                    <a:pt x="2677" y="405"/>
                  </a:cubicBezTo>
                  <a:cubicBezTo>
                    <a:pt x="2687" y="398"/>
                    <a:pt x="2698" y="393"/>
                    <a:pt x="2711" y="391"/>
                  </a:cubicBezTo>
                  <a:cubicBezTo>
                    <a:pt x="2709" y="389"/>
                    <a:pt x="2709" y="389"/>
                    <a:pt x="2709" y="389"/>
                  </a:cubicBezTo>
                  <a:cubicBezTo>
                    <a:pt x="2723" y="384"/>
                    <a:pt x="2759" y="376"/>
                    <a:pt x="2774" y="375"/>
                  </a:cubicBezTo>
                  <a:cubicBezTo>
                    <a:pt x="2780" y="375"/>
                    <a:pt x="2785" y="374"/>
                    <a:pt x="2791" y="375"/>
                  </a:cubicBezTo>
                  <a:cubicBezTo>
                    <a:pt x="4177" y="375"/>
                    <a:pt x="4177" y="375"/>
                    <a:pt x="4177" y="375"/>
                  </a:cubicBezTo>
                  <a:cubicBezTo>
                    <a:pt x="4177" y="1"/>
                    <a:pt x="4177" y="1"/>
                    <a:pt x="4177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1394" y="375"/>
                    <a:pt x="1394" y="375"/>
                    <a:pt x="1394" y="375"/>
                  </a:cubicBezTo>
                  <a:cubicBezTo>
                    <a:pt x="1394" y="375"/>
                    <a:pt x="1396" y="375"/>
                    <a:pt x="1397" y="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2" name="Freeform 3"/>
            <p:cNvSpPr>
              <a:spLocks noChangeArrowheads="1"/>
            </p:cNvSpPr>
            <p:nvPr/>
          </p:nvSpPr>
          <p:spPr bwMode="auto">
            <a:xfrm>
              <a:off x="3844925" y="1865313"/>
              <a:ext cx="2563813" cy="3579812"/>
            </a:xfrm>
            <a:custGeom>
              <a:avLst/>
              <a:gdLst>
                <a:gd name="T0" fmla="*/ 6048 w 7120"/>
                <a:gd name="T1" fmla="*/ 558 h 9942"/>
                <a:gd name="T2" fmla="*/ 6048 w 7120"/>
                <a:gd name="T3" fmla="*/ 558 h 9942"/>
                <a:gd name="T4" fmla="*/ 5850 w 7120"/>
                <a:gd name="T5" fmla="*/ 744 h 9942"/>
                <a:gd name="T6" fmla="*/ 4370 w 7120"/>
                <a:gd name="T7" fmla="*/ 744 h 9942"/>
                <a:gd name="T8" fmla="*/ 3558 w 7120"/>
                <a:gd name="T9" fmla="*/ 1138 h 9942"/>
                <a:gd name="T10" fmla="*/ 2750 w 7120"/>
                <a:gd name="T11" fmla="*/ 744 h 9942"/>
                <a:gd name="T12" fmla="*/ 1270 w 7120"/>
                <a:gd name="T13" fmla="*/ 744 h 9942"/>
                <a:gd name="T14" fmla="*/ 1123 w 7120"/>
                <a:gd name="T15" fmla="*/ 683 h 9942"/>
                <a:gd name="T16" fmla="*/ 1073 w 7120"/>
                <a:gd name="T17" fmla="*/ 582 h 9942"/>
                <a:gd name="T18" fmla="*/ 1070 w 7120"/>
                <a:gd name="T19" fmla="*/ 559 h 9942"/>
                <a:gd name="T20" fmla="*/ 1070 w 7120"/>
                <a:gd name="T21" fmla="*/ 0 h 9942"/>
                <a:gd name="T22" fmla="*/ 3 w 7120"/>
                <a:gd name="T23" fmla="*/ 0 h 9942"/>
                <a:gd name="T24" fmla="*/ 0 w 7120"/>
                <a:gd name="T25" fmla="*/ 9940 h 9942"/>
                <a:gd name="T26" fmla="*/ 7118 w 7120"/>
                <a:gd name="T27" fmla="*/ 9941 h 9942"/>
                <a:gd name="T28" fmla="*/ 7119 w 7120"/>
                <a:gd name="T29" fmla="*/ 1 h 9942"/>
                <a:gd name="T30" fmla="*/ 6048 w 7120"/>
                <a:gd name="T31" fmla="*/ 1 h 9942"/>
                <a:gd name="T32" fmla="*/ 6048 w 7120"/>
                <a:gd name="T33" fmla="*/ 558 h 9942"/>
                <a:gd name="T34" fmla="*/ 757 w 7120"/>
                <a:gd name="T35" fmla="*/ 4146 h 9942"/>
                <a:gd name="T36" fmla="*/ 757 w 7120"/>
                <a:gd name="T37" fmla="*/ 4146 h 9942"/>
                <a:gd name="T38" fmla="*/ 938 w 7120"/>
                <a:gd name="T39" fmla="*/ 3964 h 9942"/>
                <a:gd name="T40" fmla="*/ 6058 w 7120"/>
                <a:gd name="T41" fmla="*/ 3964 h 9942"/>
                <a:gd name="T42" fmla="*/ 6240 w 7120"/>
                <a:gd name="T43" fmla="*/ 4146 h 9942"/>
                <a:gd name="T44" fmla="*/ 6240 w 7120"/>
                <a:gd name="T45" fmla="*/ 4191 h 9942"/>
                <a:gd name="T46" fmla="*/ 6058 w 7120"/>
                <a:gd name="T47" fmla="*/ 4374 h 9942"/>
                <a:gd name="T48" fmla="*/ 938 w 7120"/>
                <a:gd name="T49" fmla="*/ 4374 h 9942"/>
                <a:gd name="T50" fmla="*/ 757 w 7120"/>
                <a:gd name="T51" fmla="*/ 4191 h 9942"/>
                <a:gd name="T52" fmla="*/ 757 w 7120"/>
                <a:gd name="T53" fmla="*/ 4146 h 9942"/>
                <a:gd name="T54" fmla="*/ 756 w 7120"/>
                <a:gd name="T55" fmla="*/ 5803 h 9942"/>
                <a:gd name="T56" fmla="*/ 756 w 7120"/>
                <a:gd name="T57" fmla="*/ 5803 h 9942"/>
                <a:gd name="T58" fmla="*/ 756 w 7120"/>
                <a:gd name="T59" fmla="*/ 5757 h 9942"/>
                <a:gd name="T60" fmla="*/ 938 w 7120"/>
                <a:gd name="T61" fmla="*/ 5574 h 9942"/>
                <a:gd name="T62" fmla="*/ 3282 w 7120"/>
                <a:gd name="T63" fmla="*/ 5574 h 9942"/>
                <a:gd name="T64" fmla="*/ 3463 w 7120"/>
                <a:gd name="T65" fmla="*/ 5757 h 9942"/>
                <a:gd name="T66" fmla="*/ 3463 w 7120"/>
                <a:gd name="T67" fmla="*/ 5803 h 9942"/>
                <a:gd name="T68" fmla="*/ 3282 w 7120"/>
                <a:gd name="T69" fmla="*/ 5985 h 9942"/>
                <a:gd name="T70" fmla="*/ 938 w 7120"/>
                <a:gd name="T71" fmla="*/ 5985 h 9942"/>
                <a:gd name="T72" fmla="*/ 756 w 7120"/>
                <a:gd name="T73" fmla="*/ 5803 h 9942"/>
                <a:gd name="T74" fmla="*/ 6543 w 7120"/>
                <a:gd name="T75" fmla="*/ 6541 h 9942"/>
                <a:gd name="T76" fmla="*/ 6543 w 7120"/>
                <a:gd name="T77" fmla="*/ 6541 h 9942"/>
                <a:gd name="T78" fmla="*/ 4127 w 7120"/>
                <a:gd name="T79" fmla="*/ 8957 h 9942"/>
                <a:gd name="T80" fmla="*/ 3753 w 7120"/>
                <a:gd name="T81" fmla="*/ 9108 h 9942"/>
                <a:gd name="T82" fmla="*/ 3380 w 7120"/>
                <a:gd name="T83" fmla="*/ 8956 h 9942"/>
                <a:gd name="T84" fmla="*/ 2457 w 7120"/>
                <a:gd name="T85" fmla="*/ 8033 h 9942"/>
                <a:gd name="T86" fmla="*/ 2457 w 7120"/>
                <a:gd name="T87" fmla="*/ 7298 h 9942"/>
                <a:gd name="T88" fmla="*/ 3191 w 7120"/>
                <a:gd name="T89" fmla="*/ 7298 h 9942"/>
                <a:gd name="T90" fmla="*/ 3753 w 7120"/>
                <a:gd name="T91" fmla="*/ 7861 h 9942"/>
                <a:gd name="T92" fmla="*/ 5808 w 7120"/>
                <a:gd name="T93" fmla="*/ 5806 h 9942"/>
                <a:gd name="T94" fmla="*/ 6543 w 7120"/>
                <a:gd name="T95" fmla="*/ 5806 h 9942"/>
                <a:gd name="T96" fmla="*/ 6543 w 7120"/>
                <a:gd name="T97" fmla="*/ 6541 h 9942"/>
                <a:gd name="T98" fmla="*/ 6240 w 7120"/>
                <a:gd name="T99" fmla="*/ 2534 h 9942"/>
                <a:gd name="T100" fmla="*/ 6240 w 7120"/>
                <a:gd name="T101" fmla="*/ 2534 h 9942"/>
                <a:gd name="T102" fmla="*/ 6240 w 7120"/>
                <a:gd name="T103" fmla="*/ 2579 h 9942"/>
                <a:gd name="T104" fmla="*/ 6058 w 7120"/>
                <a:gd name="T105" fmla="*/ 2761 h 9942"/>
                <a:gd name="T106" fmla="*/ 938 w 7120"/>
                <a:gd name="T107" fmla="*/ 2761 h 9942"/>
                <a:gd name="T108" fmla="*/ 757 w 7120"/>
                <a:gd name="T109" fmla="*/ 2579 h 9942"/>
                <a:gd name="T110" fmla="*/ 757 w 7120"/>
                <a:gd name="T111" fmla="*/ 2534 h 9942"/>
                <a:gd name="T112" fmla="*/ 938 w 7120"/>
                <a:gd name="T113" fmla="*/ 2352 h 9942"/>
                <a:gd name="T114" fmla="*/ 6058 w 7120"/>
                <a:gd name="T115" fmla="*/ 2352 h 9942"/>
                <a:gd name="T116" fmla="*/ 6240 w 7120"/>
                <a:gd name="T117" fmla="*/ 2534 h 9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20" h="9942">
                  <a:moveTo>
                    <a:pt x="6048" y="558"/>
                  </a:moveTo>
                  <a:lnTo>
                    <a:pt x="6048" y="558"/>
                  </a:lnTo>
                  <a:cubicBezTo>
                    <a:pt x="6048" y="662"/>
                    <a:pt x="5960" y="744"/>
                    <a:pt x="5850" y="744"/>
                  </a:cubicBezTo>
                  <a:cubicBezTo>
                    <a:pt x="4370" y="744"/>
                    <a:pt x="4370" y="744"/>
                    <a:pt x="4370" y="744"/>
                  </a:cubicBezTo>
                  <a:cubicBezTo>
                    <a:pt x="4227" y="984"/>
                    <a:pt x="3921" y="1138"/>
                    <a:pt x="3558" y="1138"/>
                  </a:cubicBezTo>
                  <a:cubicBezTo>
                    <a:pt x="3203" y="1138"/>
                    <a:pt x="2900" y="989"/>
                    <a:pt x="2750" y="744"/>
                  </a:cubicBezTo>
                  <a:cubicBezTo>
                    <a:pt x="1270" y="744"/>
                    <a:pt x="1270" y="744"/>
                    <a:pt x="1270" y="744"/>
                  </a:cubicBezTo>
                  <a:cubicBezTo>
                    <a:pt x="1214" y="744"/>
                    <a:pt x="1159" y="722"/>
                    <a:pt x="1123" y="683"/>
                  </a:cubicBezTo>
                  <a:cubicBezTo>
                    <a:pt x="1094" y="656"/>
                    <a:pt x="1077" y="620"/>
                    <a:pt x="1073" y="582"/>
                  </a:cubicBezTo>
                  <a:cubicBezTo>
                    <a:pt x="1072" y="575"/>
                    <a:pt x="1070" y="566"/>
                    <a:pt x="1070" y="559"/>
                  </a:cubicBezTo>
                  <a:cubicBezTo>
                    <a:pt x="1070" y="0"/>
                    <a:pt x="1070" y="0"/>
                    <a:pt x="107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9940"/>
                    <a:pt x="0" y="9940"/>
                    <a:pt x="0" y="9940"/>
                  </a:cubicBezTo>
                  <a:cubicBezTo>
                    <a:pt x="7118" y="9941"/>
                    <a:pt x="7118" y="9941"/>
                    <a:pt x="7118" y="9941"/>
                  </a:cubicBezTo>
                  <a:cubicBezTo>
                    <a:pt x="7119" y="1"/>
                    <a:pt x="7119" y="1"/>
                    <a:pt x="7119" y="1"/>
                  </a:cubicBezTo>
                  <a:cubicBezTo>
                    <a:pt x="6048" y="1"/>
                    <a:pt x="6048" y="1"/>
                    <a:pt x="6048" y="1"/>
                  </a:cubicBezTo>
                  <a:lnTo>
                    <a:pt x="6048" y="558"/>
                  </a:lnTo>
                  <a:close/>
                  <a:moveTo>
                    <a:pt x="757" y="4146"/>
                  </a:moveTo>
                  <a:lnTo>
                    <a:pt x="757" y="4146"/>
                  </a:lnTo>
                  <a:cubicBezTo>
                    <a:pt x="757" y="4045"/>
                    <a:pt x="838" y="3964"/>
                    <a:pt x="938" y="3964"/>
                  </a:cubicBezTo>
                  <a:cubicBezTo>
                    <a:pt x="6058" y="3964"/>
                    <a:pt x="6058" y="3964"/>
                    <a:pt x="6058" y="3964"/>
                  </a:cubicBezTo>
                  <a:cubicBezTo>
                    <a:pt x="6159" y="3964"/>
                    <a:pt x="6240" y="4045"/>
                    <a:pt x="6240" y="4146"/>
                  </a:cubicBezTo>
                  <a:cubicBezTo>
                    <a:pt x="6240" y="4191"/>
                    <a:pt x="6240" y="4191"/>
                    <a:pt x="6240" y="4191"/>
                  </a:cubicBezTo>
                  <a:cubicBezTo>
                    <a:pt x="6240" y="4293"/>
                    <a:pt x="6159" y="4374"/>
                    <a:pt x="6058" y="4374"/>
                  </a:cubicBezTo>
                  <a:cubicBezTo>
                    <a:pt x="938" y="4374"/>
                    <a:pt x="938" y="4374"/>
                    <a:pt x="938" y="4374"/>
                  </a:cubicBezTo>
                  <a:cubicBezTo>
                    <a:pt x="838" y="4374"/>
                    <a:pt x="757" y="4293"/>
                    <a:pt x="757" y="4191"/>
                  </a:cubicBezTo>
                  <a:lnTo>
                    <a:pt x="757" y="4146"/>
                  </a:lnTo>
                  <a:close/>
                  <a:moveTo>
                    <a:pt x="756" y="5803"/>
                  </a:moveTo>
                  <a:lnTo>
                    <a:pt x="756" y="5803"/>
                  </a:lnTo>
                  <a:cubicBezTo>
                    <a:pt x="756" y="5757"/>
                    <a:pt x="756" y="5757"/>
                    <a:pt x="756" y="5757"/>
                  </a:cubicBezTo>
                  <a:cubicBezTo>
                    <a:pt x="756" y="5655"/>
                    <a:pt x="838" y="5574"/>
                    <a:pt x="938" y="5574"/>
                  </a:cubicBezTo>
                  <a:cubicBezTo>
                    <a:pt x="3282" y="5574"/>
                    <a:pt x="3282" y="5574"/>
                    <a:pt x="3282" y="5574"/>
                  </a:cubicBezTo>
                  <a:cubicBezTo>
                    <a:pt x="3382" y="5574"/>
                    <a:pt x="3463" y="5655"/>
                    <a:pt x="3463" y="5757"/>
                  </a:cubicBezTo>
                  <a:cubicBezTo>
                    <a:pt x="3463" y="5803"/>
                    <a:pt x="3463" y="5803"/>
                    <a:pt x="3463" y="5803"/>
                  </a:cubicBezTo>
                  <a:cubicBezTo>
                    <a:pt x="3463" y="5903"/>
                    <a:pt x="3382" y="5985"/>
                    <a:pt x="3282" y="5985"/>
                  </a:cubicBezTo>
                  <a:cubicBezTo>
                    <a:pt x="938" y="5985"/>
                    <a:pt x="938" y="5985"/>
                    <a:pt x="938" y="5985"/>
                  </a:cubicBezTo>
                  <a:cubicBezTo>
                    <a:pt x="838" y="5985"/>
                    <a:pt x="756" y="5903"/>
                    <a:pt x="756" y="5803"/>
                  </a:cubicBezTo>
                  <a:close/>
                  <a:moveTo>
                    <a:pt x="6543" y="6541"/>
                  </a:moveTo>
                  <a:lnTo>
                    <a:pt x="6543" y="6541"/>
                  </a:lnTo>
                  <a:cubicBezTo>
                    <a:pt x="4127" y="8957"/>
                    <a:pt x="4127" y="8957"/>
                    <a:pt x="4127" y="8957"/>
                  </a:cubicBezTo>
                  <a:cubicBezTo>
                    <a:pt x="4024" y="9061"/>
                    <a:pt x="3888" y="9110"/>
                    <a:pt x="3753" y="9108"/>
                  </a:cubicBezTo>
                  <a:cubicBezTo>
                    <a:pt x="3618" y="9109"/>
                    <a:pt x="3482" y="9059"/>
                    <a:pt x="3380" y="8956"/>
                  </a:cubicBezTo>
                  <a:cubicBezTo>
                    <a:pt x="2457" y="8033"/>
                    <a:pt x="2457" y="8033"/>
                    <a:pt x="2457" y="8033"/>
                  </a:cubicBezTo>
                  <a:cubicBezTo>
                    <a:pt x="2253" y="7831"/>
                    <a:pt x="2253" y="7501"/>
                    <a:pt x="2457" y="7298"/>
                  </a:cubicBezTo>
                  <a:cubicBezTo>
                    <a:pt x="2660" y="7095"/>
                    <a:pt x="2989" y="7095"/>
                    <a:pt x="3191" y="7298"/>
                  </a:cubicBezTo>
                  <a:cubicBezTo>
                    <a:pt x="3753" y="7861"/>
                    <a:pt x="3753" y="7861"/>
                    <a:pt x="3753" y="7861"/>
                  </a:cubicBezTo>
                  <a:cubicBezTo>
                    <a:pt x="5808" y="5806"/>
                    <a:pt x="5808" y="5806"/>
                    <a:pt x="5808" y="5806"/>
                  </a:cubicBezTo>
                  <a:cubicBezTo>
                    <a:pt x="6012" y="5603"/>
                    <a:pt x="6340" y="5603"/>
                    <a:pt x="6543" y="5806"/>
                  </a:cubicBezTo>
                  <a:cubicBezTo>
                    <a:pt x="6746" y="6008"/>
                    <a:pt x="6746" y="6337"/>
                    <a:pt x="6543" y="6541"/>
                  </a:cubicBezTo>
                  <a:close/>
                  <a:moveTo>
                    <a:pt x="6240" y="2534"/>
                  </a:moveTo>
                  <a:lnTo>
                    <a:pt x="6240" y="2534"/>
                  </a:lnTo>
                  <a:cubicBezTo>
                    <a:pt x="6240" y="2579"/>
                    <a:pt x="6240" y="2579"/>
                    <a:pt x="6240" y="2579"/>
                  </a:cubicBezTo>
                  <a:cubicBezTo>
                    <a:pt x="6240" y="2679"/>
                    <a:pt x="6159" y="2761"/>
                    <a:pt x="6058" y="2761"/>
                  </a:cubicBezTo>
                  <a:cubicBezTo>
                    <a:pt x="938" y="2761"/>
                    <a:pt x="938" y="2761"/>
                    <a:pt x="938" y="2761"/>
                  </a:cubicBezTo>
                  <a:cubicBezTo>
                    <a:pt x="838" y="2761"/>
                    <a:pt x="757" y="2679"/>
                    <a:pt x="757" y="2579"/>
                  </a:cubicBezTo>
                  <a:cubicBezTo>
                    <a:pt x="757" y="2534"/>
                    <a:pt x="757" y="2534"/>
                    <a:pt x="757" y="2534"/>
                  </a:cubicBezTo>
                  <a:cubicBezTo>
                    <a:pt x="757" y="2434"/>
                    <a:pt x="838" y="2352"/>
                    <a:pt x="938" y="2352"/>
                  </a:cubicBezTo>
                  <a:cubicBezTo>
                    <a:pt x="6058" y="2352"/>
                    <a:pt x="6058" y="2352"/>
                    <a:pt x="6058" y="2352"/>
                  </a:cubicBezTo>
                  <a:cubicBezTo>
                    <a:pt x="6159" y="2352"/>
                    <a:pt x="6240" y="2434"/>
                    <a:pt x="6240" y="253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63" name="Freeform 1"/>
          <p:cNvSpPr>
            <a:spLocks noChangeArrowheads="1"/>
          </p:cNvSpPr>
          <p:nvPr/>
        </p:nvSpPr>
        <p:spPr bwMode="auto">
          <a:xfrm>
            <a:off x="4699680" y="3027496"/>
            <a:ext cx="699234" cy="699234"/>
          </a:xfrm>
          <a:custGeom>
            <a:avLst/>
            <a:gdLst>
              <a:gd name="T0" fmla="*/ 10500 w 21000"/>
              <a:gd name="T1" fmla="*/ 0 h 21000"/>
              <a:gd name="T2" fmla="*/ 10500 w 21000"/>
              <a:gd name="T3" fmla="*/ 20999 h 21000"/>
              <a:gd name="T4" fmla="*/ 10500 w 21000"/>
              <a:gd name="T5" fmla="*/ 0 h 21000"/>
              <a:gd name="T6" fmla="*/ 12130 w 21000"/>
              <a:gd name="T7" fmla="*/ 7596 h 21000"/>
              <a:gd name="T8" fmla="*/ 16490 w 21000"/>
              <a:gd name="T9" fmla="*/ 7866 h 21000"/>
              <a:gd name="T10" fmla="*/ 12130 w 21000"/>
              <a:gd name="T11" fmla="*/ 8136 h 21000"/>
              <a:gd name="T12" fmla="*/ 12130 w 21000"/>
              <a:gd name="T13" fmla="*/ 7596 h 21000"/>
              <a:gd name="T14" fmla="*/ 12130 w 21000"/>
              <a:gd name="T15" fmla="*/ 8684 h 21000"/>
              <a:gd name="T16" fmla="*/ 16490 w 21000"/>
              <a:gd name="T17" fmla="*/ 8953 h 21000"/>
              <a:gd name="T18" fmla="*/ 12130 w 21000"/>
              <a:gd name="T19" fmla="*/ 9223 h 21000"/>
              <a:gd name="T20" fmla="*/ 12130 w 21000"/>
              <a:gd name="T21" fmla="*/ 8684 h 21000"/>
              <a:gd name="T22" fmla="*/ 12130 w 21000"/>
              <a:gd name="T23" fmla="*/ 9774 h 21000"/>
              <a:gd name="T24" fmla="*/ 16490 w 21000"/>
              <a:gd name="T25" fmla="*/ 10044 h 21000"/>
              <a:gd name="T26" fmla="*/ 12130 w 21000"/>
              <a:gd name="T27" fmla="*/ 10314 h 21000"/>
              <a:gd name="T28" fmla="*/ 12130 w 21000"/>
              <a:gd name="T29" fmla="*/ 9774 h 21000"/>
              <a:gd name="T30" fmla="*/ 17110 w 21000"/>
              <a:gd name="T31" fmla="*/ 11519 h 21000"/>
              <a:gd name="T32" fmla="*/ 15700 w 21000"/>
              <a:gd name="T33" fmla="*/ 16169 h 21000"/>
              <a:gd name="T34" fmla="*/ 15026 w 21000"/>
              <a:gd name="T35" fmla="*/ 16169 h 21000"/>
              <a:gd name="T36" fmla="*/ 5751 w 21000"/>
              <a:gd name="T37" fmla="*/ 11519 h 21000"/>
              <a:gd name="T38" fmla="*/ 5413 w 21000"/>
              <a:gd name="T39" fmla="*/ 16506 h 21000"/>
              <a:gd name="T40" fmla="*/ 5076 w 21000"/>
              <a:gd name="T41" fmla="*/ 11519 h 21000"/>
              <a:gd name="T42" fmla="*/ 3329 w 21000"/>
              <a:gd name="T43" fmla="*/ 11181 h 21000"/>
              <a:gd name="T44" fmla="*/ 4350 w 21000"/>
              <a:gd name="T45" fmla="*/ 10844 h 21000"/>
              <a:gd name="T46" fmla="*/ 5932 w 21000"/>
              <a:gd name="T47" fmla="*/ 6185 h 21000"/>
              <a:gd name="T48" fmla="*/ 7172 w 21000"/>
              <a:gd name="T49" fmla="*/ 4467 h 21000"/>
              <a:gd name="T50" fmla="*/ 8665 w 21000"/>
              <a:gd name="T51" fmla="*/ 5483 h 21000"/>
              <a:gd name="T52" fmla="*/ 10729 w 21000"/>
              <a:gd name="T53" fmla="*/ 6069 h 21000"/>
              <a:gd name="T54" fmla="*/ 8012 w 21000"/>
              <a:gd name="T55" fmla="*/ 9266 h 21000"/>
              <a:gd name="T56" fmla="*/ 7534 w 21000"/>
              <a:gd name="T57" fmla="*/ 9266 h 21000"/>
              <a:gd name="T58" fmla="*/ 6752 w 21000"/>
              <a:gd name="T59" fmla="*/ 7910 h 21000"/>
              <a:gd name="T60" fmla="*/ 6659 w 21000"/>
              <a:gd name="T61" fmla="*/ 6910 h 21000"/>
              <a:gd name="T62" fmla="*/ 17110 w 21000"/>
              <a:gd name="T63" fmla="*/ 10844 h 21000"/>
              <a:gd name="T64" fmla="*/ 17110 w 21000"/>
              <a:gd name="T65" fmla="*/ 11519 h 2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000" h="21000">
                <a:moveTo>
                  <a:pt x="10500" y="0"/>
                </a:moveTo>
                <a:lnTo>
                  <a:pt x="10500" y="0"/>
                </a:lnTo>
                <a:cubicBezTo>
                  <a:pt x="4700" y="0"/>
                  <a:pt x="0" y="4700"/>
                  <a:pt x="0" y="10499"/>
                </a:cubicBezTo>
                <a:cubicBezTo>
                  <a:pt x="0" y="16297"/>
                  <a:pt x="4700" y="20999"/>
                  <a:pt x="10500" y="20999"/>
                </a:cubicBezTo>
                <a:cubicBezTo>
                  <a:pt x="16297" y="20999"/>
                  <a:pt x="20999" y="16297"/>
                  <a:pt x="20999" y="10499"/>
                </a:cubicBezTo>
                <a:cubicBezTo>
                  <a:pt x="20999" y="4700"/>
                  <a:pt x="16297" y="0"/>
                  <a:pt x="10500" y="0"/>
                </a:cubicBezTo>
                <a:close/>
                <a:moveTo>
                  <a:pt x="12130" y="7596"/>
                </a:moveTo>
                <a:lnTo>
                  <a:pt x="12130" y="7596"/>
                </a:lnTo>
                <a:cubicBezTo>
                  <a:pt x="16219" y="7596"/>
                  <a:pt x="16219" y="7596"/>
                  <a:pt x="16219" y="7596"/>
                </a:cubicBezTo>
                <a:cubicBezTo>
                  <a:pt x="16368" y="7596"/>
                  <a:pt x="16490" y="7717"/>
                  <a:pt x="16490" y="7866"/>
                </a:cubicBezTo>
                <a:cubicBezTo>
                  <a:pt x="16490" y="8015"/>
                  <a:pt x="16368" y="8136"/>
                  <a:pt x="16219" y="8136"/>
                </a:cubicBezTo>
                <a:cubicBezTo>
                  <a:pt x="12130" y="8136"/>
                  <a:pt x="12130" y="8136"/>
                  <a:pt x="12130" y="8136"/>
                </a:cubicBezTo>
                <a:cubicBezTo>
                  <a:pt x="11981" y="8136"/>
                  <a:pt x="11860" y="8015"/>
                  <a:pt x="11860" y="7866"/>
                </a:cubicBezTo>
                <a:cubicBezTo>
                  <a:pt x="11860" y="7717"/>
                  <a:pt x="11981" y="7596"/>
                  <a:pt x="12130" y="7596"/>
                </a:cubicBezTo>
                <a:close/>
                <a:moveTo>
                  <a:pt x="12130" y="8684"/>
                </a:moveTo>
                <a:lnTo>
                  <a:pt x="12130" y="8684"/>
                </a:lnTo>
                <a:cubicBezTo>
                  <a:pt x="16219" y="8684"/>
                  <a:pt x="16219" y="8684"/>
                  <a:pt x="16219" y="8684"/>
                </a:cubicBezTo>
                <a:cubicBezTo>
                  <a:pt x="16368" y="8684"/>
                  <a:pt x="16490" y="8805"/>
                  <a:pt x="16490" y="8953"/>
                </a:cubicBezTo>
                <a:cubicBezTo>
                  <a:pt x="16490" y="9103"/>
                  <a:pt x="16368" y="9223"/>
                  <a:pt x="16219" y="9223"/>
                </a:cubicBezTo>
                <a:cubicBezTo>
                  <a:pt x="12130" y="9223"/>
                  <a:pt x="12130" y="9223"/>
                  <a:pt x="12130" y="9223"/>
                </a:cubicBezTo>
                <a:cubicBezTo>
                  <a:pt x="11981" y="9223"/>
                  <a:pt x="11860" y="9103"/>
                  <a:pt x="11860" y="8953"/>
                </a:cubicBezTo>
                <a:cubicBezTo>
                  <a:pt x="11860" y="8805"/>
                  <a:pt x="11981" y="8684"/>
                  <a:pt x="12130" y="8684"/>
                </a:cubicBezTo>
                <a:close/>
                <a:moveTo>
                  <a:pt x="12130" y="9774"/>
                </a:moveTo>
                <a:lnTo>
                  <a:pt x="12130" y="9774"/>
                </a:lnTo>
                <a:cubicBezTo>
                  <a:pt x="16219" y="9774"/>
                  <a:pt x="16219" y="9774"/>
                  <a:pt x="16219" y="9774"/>
                </a:cubicBezTo>
                <a:cubicBezTo>
                  <a:pt x="16368" y="9774"/>
                  <a:pt x="16490" y="9894"/>
                  <a:pt x="16490" y="10044"/>
                </a:cubicBezTo>
                <a:cubicBezTo>
                  <a:pt x="16490" y="10193"/>
                  <a:pt x="16368" y="10314"/>
                  <a:pt x="16219" y="10314"/>
                </a:cubicBezTo>
                <a:cubicBezTo>
                  <a:pt x="12130" y="10314"/>
                  <a:pt x="12130" y="10314"/>
                  <a:pt x="12130" y="10314"/>
                </a:cubicBezTo>
                <a:cubicBezTo>
                  <a:pt x="11981" y="10314"/>
                  <a:pt x="11860" y="10193"/>
                  <a:pt x="11860" y="10044"/>
                </a:cubicBezTo>
                <a:cubicBezTo>
                  <a:pt x="11860" y="9894"/>
                  <a:pt x="11981" y="9774"/>
                  <a:pt x="12130" y="9774"/>
                </a:cubicBezTo>
                <a:close/>
                <a:moveTo>
                  <a:pt x="17110" y="11519"/>
                </a:moveTo>
                <a:lnTo>
                  <a:pt x="17110" y="11519"/>
                </a:lnTo>
                <a:cubicBezTo>
                  <a:pt x="15700" y="11519"/>
                  <a:pt x="15700" y="11519"/>
                  <a:pt x="15700" y="11519"/>
                </a:cubicBezTo>
                <a:cubicBezTo>
                  <a:pt x="15700" y="16169"/>
                  <a:pt x="15700" y="16169"/>
                  <a:pt x="15700" y="16169"/>
                </a:cubicBezTo>
                <a:cubicBezTo>
                  <a:pt x="15700" y="16355"/>
                  <a:pt x="15549" y="16506"/>
                  <a:pt x="15363" y="16506"/>
                </a:cubicBezTo>
                <a:cubicBezTo>
                  <a:pt x="15177" y="16506"/>
                  <a:pt x="15026" y="16355"/>
                  <a:pt x="15026" y="16169"/>
                </a:cubicBezTo>
                <a:cubicBezTo>
                  <a:pt x="15026" y="11519"/>
                  <a:pt x="15026" y="11519"/>
                  <a:pt x="15026" y="11519"/>
                </a:cubicBezTo>
                <a:cubicBezTo>
                  <a:pt x="5751" y="11519"/>
                  <a:pt x="5751" y="11519"/>
                  <a:pt x="5751" y="11519"/>
                </a:cubicBezTo>
                <a:cubicBezTo>
                  <a:pt x="5751" y="16169"/>
                  <a:pt x="5751" y="16169"/>
                  <a:pt x="5751" y="16169"/>
                </a:cubicBezTo>
                <a:cubicBezTo>
                  <a:pt x="5751" y="16355"/>
                  <a:pt x="5600" y="16506"/>
                  <a:pt x="5413" y="16506"/>
                </a:cubicBezTo>
                <a:cubicBezTo>
                  <a:pt x="5227" y="16506"/>
                  <a:pt x="5076" y="16355"/>
                  <a:pt x="5076" y="16169"/>
                </a:cubicBezTo>
                <a:cubicBezTo>
                  <a:pt x="5076" y="11519"/>
                  <a:pt x="5076" y="11519"/>
                  <a:pt x="5076" y="11519"/>
                </a:cubicBezTo>
                <a:cubicBezTo>
                  <a:pt x="3668" y="11519"/>
                  <a:pt x="3668" y="11519"/>
                  <a:pt x="3668" y="11519"/>
                </a:cubicBezTo>
                <a:cubicBezTo>
                  <a:pt x="3481" y="11519"/>
                  <a:pt x="3329" y="11367"/>
                  <a:pt x="3329" y="11181"/>
                </a:cubicBezTo>
                <a:cubicBezTo>
                  <a:pt x="3329" y="10994"/>
                  <a:pt x="3481" y="10844"/>
                  <a:pt x="3668" y="10844"/>
                </a:cubicBezTo>
                <a:cubicBezTo>
                  <a:pt x="4350" y="10844"/>
                  <a:pt x="4350" y="10844"/>
                  <a:pt x="4350" y="10844"/>
                </a:cubicBezTo>
                <a:cubicBezTo>
                  <a:pt x="4404" y="8903"/>
                  <a:pt x="5123" y="7191"/>
                  <a:pt x="6175" y="6428"/>
                </a:cubicBezTo>
                <a:cubicBezTo>
                  <a:pt x="5932" y="6185"/>
                  <a:pt x="5932" y="6185"/>
                  <a:pt x="5932" y="6185"/>
                </a:cubicBezTo>
                <a:cubicBezTo>
                  <a:pt x="5801" y="6053"/>
                  <a:pt x="5801" y="5839"/>
                  <a:pt x="5932" y="5708"/>
                </a:cubicBezTo>
                <a:cubicBezTo>
                  <a:pt x="7172" y="4467"/>
                  <a:pt x="7172" y="4467"/>
                  <a:pt x="7172" y="4467"/>
                </a:cubicBezTo>
                <a:cubicBezTo>
                  <a:pt x="7298" y="4340"/>
                  <a:pt x="7523" y="4340"/>
                  <a:pt x="7649" y="4467"/>
                </a:cubicBezTo>
                <a:cubicBezTo>
                  <a:pt x="8665" y="5483"/>
                  <a:pt x="8665" y="5483"/>
                  <a:pt x="8665" y="5483"/>
                </a:cubicBezTo>
                <a:cubicBezTo>
                  <a:pt x="9186" y="5170"/>
                  <a:pt x="9914" y="5252"/>
                  <a:pt x="10354" y="5694"/>
                </a:cubicBezTo>
                <a:cubicBezTo>
                  <a:pt x="10729" y="6069"/>
                  <a:pt x="10729" y="6069"/>
                  <a:pt x="10729" y="6069"/>
                </a:cubicBezTo>
                <a:cubicBezTo>
                  <a:pt x="10861" y="6201"/>
                  <a:pt x="10861" y="6415"/>
                  <a:pt x="10729" y="6547"/>
                </a:cubicBezTo>
                <a:cubicBezTo>
                  <a:pt x="8012" y="9266"/>
                  <a:pt x="8012" y="9266"/>
                  <a:pt x="8012" y="9266"/>
                </a:cubicBezTo>
                <a:cubicBezTo>
                  <a:pt x="7949" y="9329"/>
                  <a:pt x="7863" y="9364"/>
                  <a:pt x="7773" y="9364"/>
                </a:cubicBezTo>
                <a:cubicBezTo>
                  <a:pt x="7684" y="9364"/>
                  <a:pt x="7598" y="9329"/>
                  <a:pt x="7534" y="9266"/>
                </a:cubicBezTo>
                <a:cubicBezTo>
                  <a:pt x="7158" y="8888"/>
                  <a:pt x="7158" y="8888"/>
                  <a:pt x="7158" y="8888"/>
                </a:cubicBezTo>
                <a:cubicBezTo>
                  <a:pt x="6897" y="8627"/>
                  <a:pt x="6752" y="8280"/>
                  <a:pt x="6752" y="7910"/>
                </a:cubicBezTo>
                <a:cubicBezTo>
                  <a:pt x="6752" y="7656"/>
                  <a:pt x="6821" y="7412"/>
                  <a:pt x="6948" y="7199"/>
                </a:cubicBezTo>
                <a:cubicBezTo>
                  <a:pt x="6659" y="6910"/>
                  <a:pt x="6659" y="6910"/>
                  <a:pt x="6659" y="6910"/>
                </a:cubicBezTo>
                <a:cubicBezTo>
                  <a:pt x="5737" y="7494"/>
                  <a:pt x="5079" y="9074"/>
                  <a:pt x="5025" y="10844"/>
                </a:cubicBezTo>
                <a:cubicBezTo>
                  <a:pt x="17110" y="10844"/>
                  <a:pt x="17110" y="10844"/>
                  <a:pt x="17110" y="10844"/>
                </a:cubicBezTo>
                <a:cubicBezTo>
                  <a:pt x="17296" y="10844"/>
                  <a:pt x="17447" y="10994"/>
                  <a:pt x="17447" y="11181"/>
                </a:cubicBezTo>
                <a:cubicBezTo>
                  <a:pt x="17447" y="11367"/>
                  <a:pt x="17296" y="11519"/>
                  <a:pt x="17110" y="11519"/>
                </a:cubicBezTo>
                <a:close/>
              </a:path>
            </a:pathLst>
          </a:custGeom>
          <a:solidFill>
            <a:srgbClr val="5989BD"/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pic>
        <p:nvPicPr>
          <p:cNvPr id="64" name="Picture 2" descr="C:\Users\APC\Desktop\ets 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713" y="1616757"/>
            <a:ext cx="2576512" cy="2493732"/>
          </a:xfrm>
          <a:prstGeom prst="rect">
            <a:avLst/>
          </a:prstGeom>
          <a:noFill/>
        </p:spPr>
      </p:pic>
      <p:sp>
        <p:nvSpPr>
          <p:cNvPr id="24" name="TextBox 55"/>
          <p:cNvSpPr txBox="1"/>
          <p:nvPr/>
        </p:nvSpPr>
        <p:spPr>
          <a:xfrm>
            <a:off x="5423329" y="2119952"/>
            <a:ext cx="3079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  <a:t>Maîtriser le coût  du contrat santé et agir par la prévention</a:t>
            </a:r>
          </a:p>
        </p:txBody>
      </p:sp>
      <p:sp>
        <p:nvSpPr>
          <p:cNvPr id="25" name="TextBox 56"/>
          <p:cNvSpPr txBox="1"/>
          <p:nvPr/>
        </p:nvSpPr>
        <p:spPr>
          <a:xfrm>
            <a:off x="5423329" y="3115503"/>
            <a:ext cx="2547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Réduire l’absentéisme dans votre entreprise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26" name="TextBox 57"/>
          <p:cNvSpPr txBox="1"/>
          <p:nvPr/>
        </p:nvSpPr>
        <p:spPr>
          <a:xfrm>
            <a:off x="5423329" y="3996474"/>
            <a:ext cx="3015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Trouver des solutions pour vos salariés en cas de difficultés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27" name="TextBox 58"/>
          <p:cNvSpPr txBox="1"/>
          <p:nvPr/>
        </p:nvSpPr>
        <p:spPr>
          <a:xfrm>
            <a:off x="5423329" y="4937970"/>
            <a:ext cx="2762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  <a:t>Répondre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  <a:t> aux obligations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  <a:t>réglementaires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  <a:t> en santé et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  <a:t>sécurité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numéro de diapositive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14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VOTRE ENTREPRISE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Périmètre</a:t>
            </a:r>
          </a:p>
        </p:txBody>
      </p:sp>
      <p:cxnSp>
        <p:nvCxnSpPr>
          <p:cNvPr id="20" name="Straight Connector 23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List_RS_SIREN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94027766"/>
              </p:ext>
            </p:extLst>
          </p:nvPr>
        </p:nvGraphicFramePr>
        <p:xfrm>
          <a:off x="449055" y="1520825"/>
          <a:ext cx="8237745" cy="48768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6679229"/>
                <a:gridCol w="1558516"/>
              </a:tblGrid>
              <a:tr h="17601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0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cs typeface="Arial"/>
                        </a:rPr>
                        <a:t>RAISON</a:t>
                      </a:r>
                      <a:r>
                        <a:rPr lang="fr-FR" sz="1000" baseline="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cs typeface="Arial"/>
                        </a:rPr>
                        <a:t> SOCIALE </a:t>
                      </a:r>
                      <a:endParaRPr lang="fr-FR" sz="1000" b="0" dirty="0">
                        <a:solidFill>
                          <a:schemeClr val="bg1"/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anchor="ctr">
                    <a:lnL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B6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cs typeface="Arial"/>
                        </a:rPr>
                        <a:t>SIREN</a:t>
                      </a:r>
                    </a:p>
                  </a:txBody>
                  <a:tcPr anchor="ctr">
                    <a:lnL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B6D8"/>
                    </a:solidFill>
                  </a:tcPr>
                </a:tc>
              </a:tr>
              <a:tr h="208464">
                <a:tc>
                  <a:txBody>
                    <a:bodyPr/>
                    <a:lstStyle/>
                    <a:p>
                      <a:pPr algn="ctr"/>
                      <a:r>
                        <a:rPr lang="fr-FR" sz="1000" smtClean="0">
                          <a:solidFill>
                            <a:srgbClr val="7F7F7F"/>
                          </a:solidFill>
                          <a:latin typeface="Arial Narrow" pitchFamily="34" charset="0"/>
                          <a:cs typeface="Arial"/>
                        </a:rPr>
                        <a:t>ATOUT FRANCE AGENCE FRANCAISE DE DEVELOPPEMENT TOURISTIQUE</a:t>
                      </a:r>
                      <a:endParaRPr lang="fr-FR" sz="1000" dirty="0" smtClean="0">
                        <a:solidFill>
                          <a:srgbClr val="7F7F7F"/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anchor="ctr">
                    <a:lnL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smtClean="0">
                          <a:solidFill>
                            <a:srgbClr val="7F7F7F"/>
                          </a:solidFill>
                          <a:latin typeface="Arial Narrow" pitchFamily="34" charset="0"/>
                          <a:cs typeface="Arial"/>
                        </a:rPr>
                        <a:t>340709211</a:t>
                      </a:r>
                      <a:endParaRPr lang="fr-FR" sz="1000" dirty="0" smtClean="0">
                        <a:solidFill>
                          <a:srgbClr val="7F7F7F"/>
                        </a:solidFill>
                        <a:latin typeface="Arial Narrow" pitchFamily="34" charset="0"/>
                        <a:cs typeface="Arial"/>
                      </a:endParaRPr>
                    </a:p>
                  </a:txBody>
                  <a:tcPr anchor="ctr">
                    <a:lnL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5096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necteur droit 22"/>
          <p:cNvCxnSpPr/>
          <p:nvPr/>
        </p:nvCxnSpPr>
        <p:spPr>
          <a:xfrm>
            <a:off x="6307262" y="5336168"/>
            <a:ext cx="7524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space réservé du numéro de diapositive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40</a:t>
            </a:fld>
            <a:endParaRPr lang="fr-FR" dirty="0"/>
          </a:p>
        </p:txBody>
      </p:sp>
      <p:sp>
        <p:nvSpPr>
          <p:cNvPr id="59" name="Rectangle 58"/>
          <p:cNvSpPr/>
          <p:nvPr/>
        </p:nvSpPr>
        <p:spPr>
          <a:xfrm>
            <a:off x="5166804" y="5537062"/>
            <a:ext cx="3453321" cy="914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5" name="NB_Compar_Ehpad"/>
          <p:cNvSpPr txBox="1"/>
          <p:nvPr/>
        </p:nvSpPr>
        <p:spPr>
          <a:xfrm>
            <a:off x="1331640" y="2937697"/>
            <a:ext cx="828000" cy="460800"/>
          </a:xfrm>
          <a:prstGeom prst="rect">
            <a:avLst/>
          </a:prstGeom>
          <a:solidFill>
            <a:srgbClr val="4F81BD"/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fr-FR" sz="2400" b="1" smtClean="0">
                <a:solidFill>
                  <a:schemeClr val="bg1"/>
                </a:solidFill>
                <a:latin typeface="Arial Narrow" pitchFamily="34" charset="0"/>
              </a:rPr>
              <a:t>1</a:t>
            </a:r>
            <a:endParaRPr lang="fr-F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6" name="NB_Compar_Hospit"/>
          <p:cNvSpPr txBox="1"/>
          <p:nvPr/>
        </p:nvSpPr>
        <p:spPr>
          <a:xfrm>
            <a:off x="1331640" y="1818875"/>
            <a:ext cx="828000" cy="460800"/>
          </a:xfrm>
          <a:prstGeom prst="rect">
            <a:avLst/>
          </a:prstGeom>
          <a:solidFill>
            <a:srgbClr val="4F81BD"/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fr-FR" sz="2400" b="1" smtClean="0">
                <a:solidFill>
                  <a:schemeClr val="bg1"/>
                </a:solidFill>
                <a:latin typeface="Arial Narrow" pitchFamily="34" charset="0"/>
              </a:rPr>
              <a:t>4</a:t>
            </a:r>
            <a:endParaRPr lang="fr-F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6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INDICATEURS ENTREPRISE TERRITOIRE DE SANTE</a:t>
            </a:r>
          </a:p>
          <a:p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Relation client  (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Nombre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de contacts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ou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visites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sur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 les </a:t>
            </a:r>
            <a:r>
              <a:rPr lang="en-US" sz="1600" dirty="0" err="1" smtClean="0">
                <a:solidFill>
                  <a:srgbClr val="7F7F7F"/>
                </a:solidFill>
                <a:latin typeface="Arial Narrow" pitchFamily="34" charset="0"/>
              </a:rPr>
              <a:t>applicatifs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)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</p:txBody>
      </p:sp>
      <p:cxnSp>
        <p:nvCxnSpPr>
          <p:cNvPr id="42" name="Straight Connector 56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105"/>
          <p:cNvSpPr txBox="1"/>
          <p:nvPr/>
        </p:nvSpPr>
        <p:spPr>
          <a:xfrm>
            <a:off x="6688294" y="2828836"/>
            <a:ext cx="24202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Tableau de Bord </a:t>
            </a:r>
            <a:r>
              <a:rPr lang="fr-FR" sz="11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Santé</a:t>
            </a:r>
          </a:p>
          <a:p>
            <a:r>
              <a:rPr lang="fr-FR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Analyse des dépenses par poste et par bénéficiaire</a:t>
            </a:r>
            <a:endParaRPr lang="fr-FR" sz="1100" dirty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9" name="TextBox 106"/>
          <p:cNvSpPr txBox="1"/>
          <p:nvPr/>
        </p:nvSpPr>
        <p:spPr>
          <a:xfrm>
            <a:off x="6515677" y="3615261"/>
            <a:ext cx="2019259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fr-FR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suivi de ses remboursements</a:t>
            </a:r>
          </a:p>
          <a:p>
            <a:pPr>
              <a:lnSpc>
                <a:spcPct val="250000"/>
              </a:lnSpc>
            </a:pPr>
            <a:r>
              <a:rPr lang="fr-FR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analyse de ses dépenses</a:t>
            </a:r>
          </a:p>
          <a:p>
            <a:pPr>
              <a:lnSpc>
                <a:spcPct val="250000"/>
              </a:lnSpc>
            </a:pPr>
            <a:r>
              <a:rPr lang="fr-FR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conseils </a:t>
            </a:r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prévention santé </a:t>
            </a:r>
          </a:p>
        </p:txBody>
      </p:sp>
      <p:sp>
        <p:nvSpPr>
          <p:cNvPr id="54" name="NB_TDB_Santé"/>
          <p:cNvSpPr txBox="1"/>
          <p:nvPr/>
        </p:nvSpPr>
        <p:spPr>
          <a:xfrm>
            <a:off x="5643720" y="2924944"/>
            <a:ext cx="1044000" cy="4680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1077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5" name="TextBox 123"/>
          <p:cNvSpPr txBox="1"/>
          <p:nvPr/>
        </p:nvSpPr>
        <p:spPr>
          <a:xfrm>
            <a:off x="5603234" y="2680790"/>
            <a:ext cx="979118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fr-FR" sz="800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En </a:t>
            </a:r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ligne </a:t>
            </a:r>
          </a:p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via TOUTM</a:t>
            </a:r>
            <a:endParaRPr lang="fr-FR" sz="8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8" name="NB_TDB_Santé_remboursement"/>
          <p:cNvSpPr txBox="1"/>
          <p:nvPr/>
        </p:nvSpPr>
        <p:spPr>
          <a:xfrm>
            <a:off x="5796220" y="3789040"/>
            <a:ext cx="756000" cy="338400"/>
          </a:xfrm>
          <a:prstGeom prst="rect">
            <a:avLst/>
          </a:prstGeom>
          <a:solidFill>
            <a:srgbClr val="B9CDE5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905</a:t>
            </a:r>
            <a:endParaRPr lang="en-US" sz="16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60" name="NB_TDB_Santé_Analyse_Dépenses"/>
          <p:cNvSpPr txBox="1"/>
          <p:nvPr/>
        </p:nvSpPr>
        <p:spPr>
          <a:xfrm>
            <a:off x="5807690" y="4191750"/>
            <a:ext cx="756000" cy="338554"/>
          </a:xfrm>
          <a:prstGeom prst="rect">
            <a:avLst/>
          </a:prstGeom>
          <a:solidFill>
            <a:srgbClr val="B9CDE5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123</a:t>
            </a:r>
            <a:endParaRPr lang="en-US" sz="16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61" name="NB_TDB_Santé_Prévention"/>
          <p:cNvSpPr txBox="1"/>
          <p:nvPr/>
        </p:nvSpPr>
        <p:spPr>
          <a:xfrm>
            <a:off x="5807690" y="4629093"/>
            <a:ext cx="756000" cy="338554"/>
          </a:xfrm>
          <a:prstGeom prst="rect">
            <a:avLst/>
          </a:prstGeom>
          <a:solidFill>
            <a:srgbClr val="B9CDE5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49</a:t>
            </a:r>
            <a:endParaRPr lang="en-US" sz="16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64" name="NB_Formation_Fictis"/>
          <p:cNvSpPr txBox="1"/>
          <p:nvPr/>
        </p:nvSpPr>
        <p:spPr>
          <a:xfrm>
            <a:off x="5724220" y="1813990"/>
            <a:ext cx="828000" cy="461665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smtClean="0">
                <a:solidFill>
                  <a:schemeClr val="bg1"/>
                </a:solidFill>
                <a:latin typeface="Arial Narrow" pitchFamily="34" charset="0"/>
                <a:cs typeface="Arial"/>
              </a:rPr>
              <a:t>2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66" name="TextBox 75"/>
          <p:cNvSpPr txBox="1"/>
          <p:nvPr/>
        </p:nvSpPr>
        <p:spPr>
          <a:xfrm>
            <a:off x="6617641" y="1752435"/>
            <a:ext cx="227483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Fictis</a:t>
            </a:r>
            <a:r>
              <a:rPr lang="fr-FR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/>
            </a:r>
            <a:br>
              <a:rPr lang="fr-FR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</a:br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formations online prévention des risques</a:t>
            </a:r>
          </a:p>
        </p:txBody>
      </p:sp>
      <p:sp>
        <p:nvSpPr>
          <p:cNvPr id="81" name="TextBox 123"/>
          <p:cNvSpPr txBox="1"/>
          <p:nvPr/>
        </p:nvSpPr>
        <p:spPr>
          <a:xfrm>
            <a:off x="5605623" y="1567769"/>
            <a:ext cx="979118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fr-FR" sz="800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En </a:t>
            </a:r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ligne </a:t>
            </a:r>
          </a:p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via TOUTM</a:t>
            </a:r>
            <a:endParaRPr lang="fr-FR" sz="8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88" name="TextBox 123"/>
          <p:cNvSpPr txBox="1"/>
          <p:nvPr/>
        </p:nvSpPr>
        <p:spPr>
          <a:xfrm>
            <a:off x="1284992" y="1556792"/>
            <a:ext cx="979118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fr-FR" sz="800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En </a:t>
            </a:r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ligne </a:t>
            </a:r>
          </a:p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via TOUTM</a:t>
            </a:r>
            <a:endParaRPr lang="fr-FR" sz="8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89" name="TextBox 89"/>
          <p:cNvSpPr txBox="1"/>
          <p:nvPr/>
        </p:nvSpPr>
        <p:spPr>
          <a:xfrm>
            <a:off x="2197435" y="1680734"/>
            <a:ext cx="16045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ComparHospi</a:t>
            </a:r>
            <a:r>
              <a:rPr lang="fr-FR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 </a:t>
            </a:r>
            <a:r>
              <a:rPr lang="fr-FR" sz="11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t®</a:t>
            </a:r>
            <a:endParaRPr lang="fr-FR" sz="1100" b="1" dirty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  <a:cs typeface="Arial"/>
            </a:endParaRPr>
          </a:p>
          <a:p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comparaison et sélection de l’établissement hospitalier le plus adapté</a:t>
            </a:r>
          </a:p>
        </p:txBody>
      </p:sp>
      <p:sp>
        <p:nvSpPr>
          <p:cNvPr id="90" name="TextBox 104"/>
          <p:cNvSpPr txBox="1"/>
          <p:nvPr/>
        </p:nvSpPr>
        <p:spPr>
          <a:xfrm>
            <a:off x="2197435" y="2636912"/>
            <a:ext cx="176375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ComparEhpad</a:t>
            </a:r>
            <a:r>
              <a:rPr lang="fr-FR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 ®</a:t>
            </a:r>
            <a:br>
              <a:rPr lang="fr-FR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</a:br>
            <a:r>
              <a:rPr lang="fr-F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comparaison et sélection de l'établissement d'hébergement pour personnes âgées dépendantes le plus adapté</a:t>
            </a:r>
          </a:p>
        </p:txBody>
      </p:sp>
      <p:sp>
        <p:nvSpPr>
          <p:cNvPr id="94" name="TextBox 123"/>
          <p:cNvSpPr txBox="1"/>
          <p:nvPr/>
        </p:nvSpPr>
        <p:spPr>
          <a:xfrm>
            <a:off x="1284992" y="2672044"/>
            <a:ext cx="979118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fr-FR" sz="800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En </a:t>
            </a:r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ligne </a:t>
            </a:r>
          </a:p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via TOUTM</a:t>
            </a:r>
            <a:endParaRPr lang="fr-FR" sz="8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98" name="Flèche vers le bas 97"/>
          <p:cNvSpPr/>
          <p:nvPr/>
        </p:nvSpPr>
        <p:spPr>
          <a:xfrm>
            <a:off x="6094834" y="3471589"/>
            <a:ext cx="133350" cy="245443"/>
          </a:xfrm>
          <a:prstGeom prst="downArrow">
            <a:avLst/>
          </a:prstGeom>
          <a:solidFill>
            <a:srgbClr val="4F81B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Date_Fin_Periode"/>
          <p:cNvSpPr/>
          <p:nvPr/>
        </p:nvSpPr>
        <p:spPr>
          <a:xfrm>
            <a:off x="2823285" y="6032321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31/12/2016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100" name="Date_Debut_Periode"/>
          <p:cNvSpPr/>
          <p:nvPr/>
        </p:nvSpPr>
        <p:spPr>
          <a:xfrm>
            <a:off x="1757962" y="6032010"/>
            <a:ext cx="950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smtClean="0">
                <a:solidFill>
                  <a:srgbClr val="ADA6AB"/>
                </a:solidFill>
              </a:rPr>
              <a:t>01/01/2016</a:t>
            </a:r>
            <a:endParaRPr lang="fr-FR" sz="1200" dirty="0" smtClean="0">
              <a:solidFill>
                <a:srgbClr val="ADA6AB"/>
              </a:solidFill>
            </a:endParaRPr>
          </a:p>
        </p:txBody>
      </p:sp>
      <p:sp>
        <p:nvSpPr>
          <p:cNvPr id="101" name="ZoneTexte 65"/>
          <p:cNvSpPr txBox="1"/>
          <p:nvPr/>
        </p:nvSpPr>
        <p:spPr>
          <a:xfrm>
            <a:off x="284634" y="6032321"/>
            <a:ext cx="45336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Données arrêtées du                     au </a:t>
            </a:r>
            <a:endParaRPr kumimoji="0" lang="fr-FR" sz="1200" b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" name="ETS_ComparHospit"/>
          <p:cNvSpPr txBox="1"/>
          <p:nvPr/>
        </p:nvSpPr>
        <p:spPr>
          <a:xfrm>
            <a:off x="459460" y="1813990"/>
            <a:ext cx="827792" cy="460800"/>
          </a:xfrm>
          <a:prstGeom prst="rect">
            <a:avLst/>
          </a:prstGeom>
          <a:solidFill>
            <a:srgbClr val="FFB133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fr-FR" sz="2400" b="1" smtClean="0">
                <a:solidFill>
                  <a:schemeClr val="bg1"/>
                </a:solidFill>
                <a:latin typeface="Arial Narrow" pitchFamily="34" charset="0"/>
              </a:rPr>
              <a:t>0</a:t>
            </a:r>
            <a:endParaRPr lang="fr-F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9" name="TextBox 124"/>
          <p:cNvSpPr txBox="1"/>
          <p:nvPr/>
        </p:nvSpPr>
        <p:spPr>
          <a:xfrm>
            <a:off x="378964" y="1566354"/>
            <a:ext cx="988680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Contacts </a:t>
            </a:r>
          </a:p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Relation Client</a:t>
            </a:r>
            <a:endParaRPr lang="fr-FR" sz="8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30" name="TextBox 124"/>
          <p:cNvSpPr txBox="1"/>
          <p:nvPr/>
        </p:nvSpPr>
        <p:spPr>
          <a:xfrm>
            <a:off x="395536" y="2680241"/>
            <a:ext cx="988680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Contacts </a:t>
            </a:r>
          </a:p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Relation Client</a:t>
            </a:r>
            <a:endParaRPr lang="fr-FR" sz="8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31" name="ETS_ComparEhpad"/>
          <p:cNvSpPr txBox="1"/>
          <p:nvPr/>
        </p:nvSpPr>
        <p:spPr>
          <a:xfrm>
            <a:off x="459460" y="2934440"/>
            <a:ext cx="827792" cy="460800"/>
          </a:xfrm>
          <a:prstGeom prst="rect">
            <a:avLst/>
          </a:prstGeom>
          <a:solidFill>
            <a:srgbClr val="FFB133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fr-FR" sz="2400" b="1" smtClean="0">
                <a:solidFill>
                  <a:schemeClr val="bg1"/>
                </a:solidFill>
                <a:latin typeface="Arial Narrow" pitchFamily="34" charset="0"/>
              </a:rPr>
              <a:t>0</a:t>
            </a:r>
            <a:endParaRPr lang="fr-F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ETS_Fictis"/>
          <p:cNvSpPr txBox="1"/>
          <p:nvPr/>
        </p:nvSpPr>
        <p:spPr>
          <a:xfrm>
            <a:off x="4761108" y="1805944"/>
            <a:ext cx="827792" cy="460800"/>
          </a:xfrm>
          <a:prstGeom prst="rect">
            <a:avLst/>
          </a:prstGeom>
          <a:solidFill>
            <a:srgbClr val="FFB133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fr-FR" sz="2400" b="1" smtClean="0">
                <a:solidFill>
                  <a:schemeClr val="bg1"/>
                </a:solidFill>
                <a:latin typeface="Arial Narrow" pitchFamily="34" charset="0"/>
              </a:rPr>
              <a:t>0</a:t>
            </a:r>
            <a:endParaRPr lang="fr-F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3" name="TextBox 124"/>
          <p:cNvSpPr txBox="1"/>
          <p:nvPr/>
        </p:nvSpPr>
        <p:spPr>
          <a:xfrm>
            <a:off x="4682872" y="1558308"/>
            <a:ext cx="988680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Contacts </a:t>
            </a:r>
          </a:p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Relation Client</a:t>
            </a:r>
            <a:endParaRPr lang="fr-FR" sz="8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34" name="TextBox 124"/>
          <p:cNvSpPr txBox="1"/>
          <p:nvPr/>
        </p:nvSpPr>
        <p:spPr>
          <a:xfrm>
            <a:off x="4699444" y="2664870"/>
            <a:ext cx="988680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Contacts </a:t>
            </a:r>
          </a:p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Relation Client</a:t>
            </a:r>
            <a:endParaRPr lang="fr-FR" sz="8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35" name="ETS_TDB_Santé"/>
          <p:cNvSpPr txBox="1"/>
          <p:nvPr/>
        </p:nvSpPr>
        <p:spPr>
          <a:xfrm>
            <a:off x="4751220" y="2932196"/>
            <a:ext cx="827792" cy="460800"/>
          </a:xfrm>
          <a:prstGeom prst="rect">
            <a:avLst/>
          </a:prstGeom>
          <a:solidFill>
            <a:srgbClr val="FFB133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fr-FR" sz="2400" b="1" smtClean="0">
                <a:solidFill>
                  <a:schemeClr val="bg1"/>
                </a:solidFill>
                <a:latin typeface="Arial Narrow" pitchFamily="34" charset="0"/>
              </a:rPr>
              <a:t>0</a:t>
            </a:r>
            <a:endParaRPr lang="fr-F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7" name="TextBox 124"/>
          <p:cNvSpPr txBox="1"/>
          <p:nvPr/>
        </p:nvSpPr>
        <p:spPr>
          <a:xfrm>
            <a:off x="407684" y="3794128"/>
            <a:ext cx="988680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Contacts </a:t>
            </a:r>
          </a:p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Relation Client</a:t>
            </a:r>
            <a:endParaRPr lang="fr-FR" sz="8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38" name="ETS_Kalivia"/>
          <p:cNvSpPr txBox="1"/>
          <p:nvPr/>
        </p:nvSpPr>
        <p:spPr>
          <a:xfrm>
            <a:off x="459460" y="4054890"/>
            <a:ext cx="827792" cy="460800"/>
          </a:xfrm>
          <a:prstGeom prst="rect">
            <a:avLst/>
          </a:prstGeom>
          <a:solidFill>
            <a:srgbClr val="FFB133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fr-FR" sz="2400" b="1" smtClean="0">
                <a:solidFill>
                  <a:schemeClr val="bg1"/>
                </a:solidFill>
                <a:latin typeface="Arial Narrow" pitchFamily="34" charset="0"/>
              </a:rPr>
              <a:t>0</a:t>
            </a:r>
            <a:endParaRPr lang="fr-F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3" name="TextBox 124"/>
          <p:cNvSpPr txBox="1"/>
          <p:nvPr/>
        </p:nvSpPr>
        <p:spPr>
          <a:xfrm>
            <a:off x="395536" y="4908015"/>
            <a:ext cx="988680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Contacts </a:t>
            </a:r>
          </a:p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Relation Client</a:t>
            </a:r>
            <a:endParaRPr lang="fr-FR" sz="8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4" name="ETS_Devis_Conseil"/>
          <p:cNvSpPr txBox="1"/>
          <p:nvPr/>
        </p:nvSpPr>
        <p:spPr>
          <a:xfrm>
            <a:off x="459460" y="5175341"/>
            <a:ext cx="827792" cy="460800"/>
          </a:xfrm>
          <a:prstGeom prst="rect">
            <a:avLst/>
          </a:prstGeom>
          <a:solidFill>
            <a:srgbClr val="FFB133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fr-FR" sz="2400" b="1" smtClean="0">
                <a:solidFill>
                  <a:schemeClr val="bg1"/>
                </a:solidFill>
                <a:latin typeface="Arial Narrow" pitchFamily="34" charset="0"/>
              </a:rPr>
              <a:t>9</a:t>
            </a:r>
            <a:endParaRPr lang="fr-F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7" name="TextBox 123"/>
          <p:cNvSpPr txBox="1"/>
          <p:nvPr/>
        </p:nvSpPr>
        <p:spPr>
          <a:xfrm>
            <a:off x="1259632" y="3787296"/>
            <a:ext cx="979118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fr-FR" sz="800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En </a:t>
            </a:r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ligne </a:t>
            </a:r>
          </a:p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via TOUTM</a:t>
            </a:r>
            <a:endParaRPr lang="fr-FR" sz="8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1331640" y="4056519"/>
            <a:ext cx="827792" cy="4608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fr-FR" sz="1800" b="1" dirty="0" smtClean="0">
                <a:solidFill>
                  <a:schemeClr val="bg1"/>
                </a:solidFill>
                <a:latin typeface="Arial Narrow" pitchFamily="34" charset="0"/>
              </a:rPr>
              <a:t>ND</a:t>
            </a:r>
            <a:endParaRPr lang="fr-FR" sz="1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1" name="TextBox 123"/>
          <p:cNvSpPr txBox="1"/>
          <p:nvPr/>
        </p:nvSpPr>
        <p:spPr>
          <a:xfrm>
            <a:off x="1259632" y="4902549"/>
            <a:ext cx="979118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fr-FR" sz="800" dirty="0">
                <a:solidFill>
                  <a:srgbClr val="7F7F7F"/>
                </a:solidFill>
                <a:latin typeface="Arial Narrow" pitchFamily="34" charset="0"/>
                <a:cs typeface="Arial"/>
              </a:rPr>
              <a:t>En </a:t>
            </a:r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ligne </a:t>
            </a:r>
          </a:p>
          <a:p>
            <a:pPr algn="ctr"/>
            <a:r>
              <a:rPr lang="fr-FR" sz="800" dirty="0" smtClean="0">
                <a:solidFill>
                  <a:srgbClr val="7F7F7F"/>
                </a:solidFill>
                <a:latin typeface="Arial Narrow" pitchFamily="34" charset="0"/>
                <a:cs typeface="Arial"/>
              </a:rPr>
              <a:t>via TOUTM</a:t>
            </a:r>
            <a:endParaRPr lang="fr-FR" sz="800" dirty="0">
              <a:solidFill>
                <a:srgbClr val="7F7F7F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1331640" y="5175341"/>
            <a:ext cx="827792" cy="4608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fr-FR" sz="1800" b="1" dirty="0" smtClean="0">
                <a:solidFill>
                  <a:schemeClr val="bg1"/>
                </a:solidFill>
                <a:latin typeface="Arial Narrow" pitchFamily="34" charset="0"/>
              </a:rPr>
              <a:t>ND</a:t>
            </a:r>
            <a:endParaRPr lang="fr-FR" sz="1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3" name="TextBox 104"/>
          <p:cNvSpPr txBox="1"/>
          <p:nvPr/>
        </p:nvSpPr>
        <p:spPr>
          <a:xfrm>
            <a:off x="2197435" y="3894437"/>
            <a:ext cx="17637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Kalivia</a:t>
            </a:r>
            <a:r>
              <a:rPr lang="fr-FR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/>
            </a:r>
            <a:br>
              <a:rPr lang="fr-FR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</a:br>
            <a:r>
              <a:rPr lang="fr-FR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Réseau d’opticiens partenaires</a:t>
            </a:r>
            <a:endParaRPr lang="fr-FR" sz="1100" dirty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56" name="TextBox 104"/>
          <p:cNvSpPr txBox="1"/>
          <p:nvPr/>
        </p:nvSpPr>
        <p:spPr>
          <a:xfrm>
            <a:off x="2197435" y="4974557"/>
            <a:ext cx="21585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/>
              </a:rPr>
              <a:t>Devis conseil</a:t>
            </a:r>
          </a:p>
          <a:p>
            <a:r>
              <a:rPr lang="fr-FR" sz="1100" dirty="0" smtClean="0">
                <a:solidFill>
                  <a:srgbClr val="ADA6AB"/>
                </a:solidFill>
                <a:latin typeface="Arial Narrow" pitchFamily="34" charset="0"/>
                <a:ea typeface="Arial"/>
                <a:cs typeface="Arial"/>
                <a:sym typeface="Arial"/>
              </a:rPr>
              <a:t>Analyse du devis en optique, dentaire, chambre particulière,  dépassements d’honoraires </a:t>
            </a:r>
          </a:p>
          <a:p>
            <a:endParaRPr lang="fr-FR" sz="1100" dirty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323528" y="6237312"/>
            <a:ext cx="2868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  <a:t>ND = Non déterminé à ce jour</a:t>
            </a:r>
            <a:endParaRPr lang="fr-FR" sz="1200" dirty="0">
              <a:solidFill>
                <a:schemeClr val="bg1">
                  <a:lumMod val="6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57" name="ZoneTexte 56"/>
          <p:cNvSpPr txBox="1"/>
          <p:nvPr/>
        </p:nvSpPr>
        <p:spPr>
          <a:xfrm rot="21152126">
            <a:off x="7078576" y="1702531"/>
            <a:ext cx="714944" cy="215444"/>
          </a:xfrm>
          <a:prstGeom prst="rect">
            <a:avLst/>
          </a:prstGeom>
          <a:noFill/>
          <a:ln>
            <a:solidFill>
              <a:srgbClr val="01247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" b="1" i="1" dirty="0" smtClean="0">
                <a:solidFill>
                  <a:srgbClr val="01247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 Narrow" pitchFamily="34" charset="0"/>
              </a:rPr>
              <a:t>Nouveau </a:t>
            </a:r>
            <a:endParaRPr lang="fr-FR" sz="800" b="1" i="1" dirty="0">
              <a:solidFill>
                <a:srgbClr val="01247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Arial Narrow" pitchFamily="34" charset="0"/>
            </a:endParaRPr>
          </a:p>
        </p:txBody>
      </p:sp>
      <p:sp>
        <p:nvSpPr>
          <p:cNvPr id="62" name="ZoneTexte 61"/>
          <p:cNvSpPr txBox="1"/>
          <p:nvPr/>
        </p:nvSpPr>
        <p:spPr>
          <a:xfrm rot="21152126">
            <a:off x="8147336" y="2726317"/>
            <a:ext cx="714944" cy="215444"/>
          </a:xfrm>
          <a:prstGeom prst="rect">
            <a:avLst/>
          </a:prstGeom>
          <a:noFill/>
          <a:ln>
            <a:solidFill>
              <a:srgbClr val="01247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" b="1" i="1" dirty="0" smtClean="0">
                <a:solidFill>
                  <a:srgbClr val="01247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 Narrow" pitchFamily="34" charset="0"/>
              </a:rPr>
              <a:t>Nouveau </a:t>
            </a:r>
            <a:endParaRPr lang="fr-FR" sz="800" b="1" i="1" dirty="0">
              <a:solidFill>
                <a:srgbClr val="01247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/>
          <p:cNvSpPr/>
          <p:nvPr/>
        </p:nvSpPr>
        <p:spPr>
          <a:xfrm>
            <a:off x="594018" y="615741"/>
            <a:ext cx="7910789" cy="5571826"/>
          </a:xfrm>
          <a:prstGeom prst="rect">
            <a:avLst/>
          </a:prstGeom>
          <a:solidFill>
            <a:srgbClr val="5989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 algn="ctr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38" name="ZoneTexte 5"/>
          <p:cNvSpPr txBox="1"/>
          <p:nvPr/>
        </p:nvSpPr>
        <p:spPr>
          <a:xfrm>
            <a:off x="2110974" y="5735404"/>
            <a:ext cx="48768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smtClean="0">
                <a:solidFill>
                  <a:schemeClr val="bg1"/>
                </a:solidFill>
              </a:rPr>
              <a:t>Siège social : 21 rue Laffitte </a:t>
            </a:r>
            <a:r>
              <a:rPr lang="fr-FR" sz="1200">
                <a:solidFill>
                  <a:schemeClr val="bg1"/>
                </a:solidFill>
              </a:rPr>
              <a:t>-</a:t>
            </a:r>
            <a:r>
              <a:rPr lang="fr-FR" sz="1200" smtClean="0">
                <a:solidFill>
                  <a:schemeClr val="bg1"/>
                </a:solidFill>
              </a:rPr>
              <a:t> 75009 Paris - malakoffmederic.com</a:t>
            </a:r>
            <a:endParaRPr lang="en-US" sz="1200">
              <a:solidFill>
                <a:schemeClr val="bg1"/>
              </a:solidFill>
            </a:endParaRPr>
          </a:p>
        </p:txBody>
      </p:sp>
      <p:grpSp>
        <p:nvGrpSpPr>
          <p:cNvPr id="2" name="Group 38"/>
          <p:cNvGrpSpPr/>
          <p:nvPr/>
        </p:nvGrpSpPr>
        <p:grpSpPr>
          <a:xfrm>
            <a:off x="2650523" y="4697009"/>
            <a:ext cx="3797779" cy="859425"/>
            <a:chOff x="-47625" y="2628900"/>
            <a:chExt cx="10129838" cy="2292350"/>
          </a:xfrm>
          <a:solidFill>
            <a:srgbClr val="FFFFFF"/>
          </a:solidFill>
        </p:grpSpPr>
        <p:sp>
          <p:nvSpPr>
            <p:cNvPr id="40" name="Freeform 1"/>
            <p:cNvSpPr>
              <a:spLocks noChangeArrowheads="1"/>
            </p:cNvSpPr>
            <p:nvPr/>
          </p:nvSpPr>
          <p:spPr bwMode="auto">
            <a:xfrm>
              <a:off x="-47625" y="3668713"/>
              <a:ext cx="2232025" cy="1252537"/>
            </a:xfrm>
            <a:custGeom>
              <a:avLst/>
              <a:gdLst>
                <a:gd name="T0" fmla="*/ 2892 w 6200"/>
                <a:gd name="T1" fmla="*/ 3226 h 3480"/>
                <a:gd name="T2" fmla="*/ 2892 w 6200"/>
                <a:gd name="T3" fmla="*/ 3226 h 3480"/>
                <a:gd name="T4" fmla="*/ 6109 w 6200"/>
                <a:gd name="T5" fmla="*/ 579 h 3480"/>
                <a:gd name="T6" fmla="*/ 6199 w 6200"/>
                <a:gd name="T7" fmla="*/ 588 h 3480"/>
                <a:gd name="T8" fmla="*/ 2883 w 6200"/>
                <a:gd name="T9" fmla="*/ 3316 h 3480"/>
                <a:gd name="T10" fmla="*/ 149 w 6200"/>
                <a:gd name="T11" fmla="*/ 0 h 3480"/>
                <a:gd name="T12" fmla="*/ 239 w 6200"/>
                <a:gd name="T13" fmla="*/ 9 h 3480"/>
                <a:gd name="T14" fmla="*/ 2892 w 6200"/>
                <a:gd name="T15" fmla="*/ 3226 h 3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00" h="3480">
                  <a:moveTo>
                    <a:pt x="2892" y="3226"/>
                  </a:moveTo>
                  <a:lnTo>
                    <a:pt x="2892" y="3226"/>
                  </a:lnTo>
                  <a:cubicBezTo>
                    <a:pt x="4507" y="3383"/>
                    <a:pt x="5943" y="2200"/>
                    <a:pt x="6109" y="579"/>
                  </a:cubicBezTo>
                  <a:cubicBezTo>
                    <a:pt x="6199" y="588"/>
                    <a:pt x="6199" y="588"/>
                    <a:pt x="6199" y="588"/>
                  </a:cubicBezTo>
                  <a:cubicBezTo>
                    <a:pt x="6027" y="2259"/>
                    <a:pt x="4548" y="3479"/>
                    <a:pt x="2883" y="3316"/>
                  </a:cubicBezTo>
                  <a:cubicBezTo>
                    <a:pt x="1220" y="3155"/>
                    <a:pt x="0" y="1671"/>
                    <a:pt x="149" y="0"/>
                  </a:cubicBezTo>
                  <a:cubicBezTo>
                    <a:pt x="239" y="9"/>
                    <a:pt x="239" y="9"/>
                    <a:pt x="239" y="9"/>
                  </a:cubicBezTo>
                  <a:cubicBezTo>
                    <a:pt x="94" y="1630"/>
                    <a:pt x="1278" y="3069"/>
                    <a:pt x="2892" y="32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1" name="Freeform 2"/>
            <p:cNvSpPr>
              <a:spLocks noChangeArrowheads="1"/>
            </p:cNvSpPr>
            <p:nvPr/>
          </p:nvSpPr>
          <p:spPr bwMode="auto">
            <a:xfrm>
              <a:off x="6350" y="2628900"/>
              <a:ext cx="2232025" cy="1252538"/>
            </a:xfrm>
            <a:custGeom>
              <a:avLst/>
              <a:gdLst>
                <a:gd name="T0" fmla="*/ 3307 w 6200"/>
                <a:gd name="T1" fmla="*/ 253 h 3480"/>
                <a:gd name="T2" fmla="*/ 3307 w 6200"/>
                <a:gd name="T3" fmla="*/ 253 h 3480"/>
                <a:gd name="T4" fmla="*/ 90 w 6200"/>
                <a:gd name="T5" fmla="*/ 2900 h 3480"/>
                <a:gd name="T6" fmla="*/ 0 w 6200"/>
                <a:gd name="T7" fmla="*/ 2891 h 3480"/>
                <a:gd name="T8" fmla="*/ 3316 w 6200"/>
                <a:gd name="T9" fmla="*/ 163 h 3480"/>
                <a:gd name="T10" fmla="*/ 6050 w 6200"/>
                <a:gd name="T11" fmla="*/ 3479 h 3480"/>
                <a:gd name="T12" fmla="*/ 5960 w 6200"/>
                <a:gd name="T13" fmla="*/ 3470 h 3480"/>
                <a:gd name="T14" fmla="*/ 3307 w 6200"/>
                <a:gd name="T15" fmla="*/ 253 h 3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00" h="3480">
                  <a:moveTo>
                    <a:pt x="3307" y="253"/>
                  </a:moveTo>
                  <a:lnTo>
                    <a:pt x="3307" y="253"/>
                  </a:lnTo>
                  <a:cubicBezTo>
                    <a:pt x="1692" y="96"/>
                    <a:pt x="258" y="1280"/>
                    <a:pt x="90" y="2900"/>
                  </a:cubicBezTo>
                  <a:cubicBezTo>
                    <a:pt x="0" y="2891"/>
                    <a:pt x="0" y="2891"/>
                    <a:pt x="0" y="2891"/>
                  </a:cubicBezTo>
                  <a:cubicBezTo>
                    <a:pt x="172" y="1222"/>
                    <a:pt x="1653" y="0"/>
                    <a:pt x="3316" y="163"/>
                  </a:cubicBezTo>
                  <a:cubicBezTo>
                    <a:pt x="4979" y="325"/>
                    <a:pt x="6199" y="1808"/>
                    <a:pt x="6050" y="3479"/>
                  </a:cubicBezTo>
                  <a:cubicBezTo>
                    <a:pt x="5960" y="3470"/>
                    <a:pt x="5960" y="3470"/>
                    <a:pt x="5960" y="3470"/>
                  </a:cubicBezTo>
                  <a:cubicBezTo>
                    <a:pt x="6105" y="1849"/>
                    <a:pt x="4921" y="410"/>
                    <a:pt x="3307" y="25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2" name="Freeform 3"/>
            <p:cNvSpPr>
              <a:spLocks noChangeArrowheads="1"/>
            </p:cNvSpPr>
            <p:nvPr/>
          </p:nvSpPr>
          <p:spPr bwMode="auto">
            <a:xfrm>
              <a:off x="828675" y="3135313"/>
              <a:ext cx="1027113" cy="1711325"/>
            </a:xfrm>
            <a:custGeom>
              <a:avLst/>
              <a:gdLst>
                <a:gd name="T0" fmla="*/ 2594 w 2853"/>
                <a:gd name="T1" fmla="*/ 1942 h 4752"/>
                <a:gd name="T2" fmla="*/ 2594 w 2853"/>
                <a:gd name="T3" fmla="*/ 1942 h 4752"/>
                <a:gd name="T4" fmla="*/ 187 w 2853"/>
                <a:gd name="T5" fmla="*/ 6 h 4752"/>
                <a:gd name="T6" fmla="*/ 74 w 2853"/>
                <a:gd name="T7" fmla="*/ 67 h 4752"/>
                <a:gd name="T8" fmla="*/ 1869 w 2853"/>
                <a:gd name="T9" fmla="*/ 2102 h 4752"/>
                <a:gd name="T10" fmla="*/ 1110 w 2853"/>
                <a:gd name="T11" fmla="*/ 4699 h 4752"/>
                <a:gd name="T12" fmla="*/ 1238 w 2853"/>
                <a:gd name="T13" fmla="*/ 4708 h 4752"/>
                <a:gd name="T14" fmla="*/ 2594 w 2853"/>
                <a:gd name="T15" fmla="*/ 1942 h 4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3" h="4752">
                  <a:moveTo>
                    <a:pt x="2594" y="1942"/>
                  </a:moveTo>
                  <a:lnTo>
                    <a:pt x="2594" y="1942"/>
                  </a:lnTo>
                  <a:cubicBezTo>
                    <a:pt x="2335" y="783"/>
                    <a:pt x="1331" y="0"/>
                    <a:pt x="187" y="6"/>
                  </a:cubicBezTo>
                  <a:cubicBezTo>
                    <a:pt x="108" y="6"/>
                    <a:pt x="0" y="40"/>
                    <a:pt x="74" y="67"/>
                  </a:cubicBezTo>
                  <a:cubicBezTo>
                    <a:pt x="968" y="390"/>
                    <a:pt x="1657" y="1161"/>
                    <a:pt x="1869" y="2102"/>
                  </a:cubicBezTo>
                  <a:cubicBezTo>
                    <a:pt x="2085" y="3077"/>
                    <a:pt x="1768" y="4044"/>
                    <a:pt x="1110" y="4699"/>
                  </a:cubicBezTo>
                  <a:cubicBezTo>
                    <a:pt x="1060" y="4746"/>
                    <a:pt x="1134" y="4751"/>
                    <a:pt x="1238" y="4708"/>
                  </a:cubicBezTo>
                  <a:cubicBezTo>
                    <a:pt x="2275" y="4233"/>
                    <a:pt x="2852" y="3103"/>
                    <a:pt x="2594" y="194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3" name="Freeform 4"/>
            <p:cNvSpPr>
              <a:spLocks noChangeArrowheads="1"/>
            </p:cNvSpPr>
            <p:nvPr/>
          </p:nvSpPr>
          <p:spPr bwMode="auto">
            <a:xfrm>
              <a:off x="879475" y="2830513"/>
              <a:ext cx="1320800" cy="1858962"/>
            </a:xfrm>
            <a:custGeom>
              <a:avLst/>
              <a:gdLst>
                <a:gd name="T0" fmla="*/ 2533 w 3667"/>
                <a:gd name="T1" fmla="*/ 1782 h 5163"/>
                <a:gd name="T2" fmla="*/ 2533 w 3667"/>
                <a:gd name="T3" fmla="*/ 1782 h 5163"/>
                <a:gd name="T4" fmla="*/ 2250 w 3667"/>
                <a:gd name="T5" fmla="*/ 5060 h 5163"/>
                <a:gd name="T6" fmla="*/ 2906 w 3667"/>
                <a:gd name="T7" fmla="*/ 4591 h 5163"/>
                <a:gd name="T8" fmla="*/ 3621 w 3667"/>
                <a:gd name="T9" fmla="*/ 2917 h 5163"/>
                <a:gd name="T10" fmla="*/ 3205 w 3667"/>
                <a:gd name="T11" fmla="*/ 1391 h 5163"/>
                <a:gd name="T12" fmla="*/ 170 w 3667"/>
                <a:gd name="T13" fmla="*/ 431 h 5163"/>
                <a:gd name="T14" fmla="*/ 83 w 3667"/>
                <a:gd name="T15" fmla="*/ 533 h 5163"/>
                <a:gd name="T16" fmla="*/ 2533 w 3667"/>
                <a:gd name="T17" fmla="*/ 1782 h 5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7" h="5163">
                  <a:moveTo>
                    <a:pt x="2533" y="1782"/>
                  </a:moveTo>
                  <a:lnTo>
                    <a:pt x="2533" y="1782"/>
                  </a:lnTo>
                  <a:cubicBezTo>
                    <a:pt x="3205" y="2806"/>
                    <a:pt x="3121" y="4363"/>
                    <a:pt x="2250" y="5060"/>
                  </a:cubicBezTo>
                  <a:cubicBezTo>
                    <a:pt x="2162" y="5162"/>
                    <a:pt x="2669" y="4826"/>
                    <a:pt x="2906" y="4591"/>
                  </a:cubicBezTo>
                  <a:cubicBezTo>
                    <a:pt x="3296" y="4136"/>
                    <a:pt x="3555" y="3560"/>
                    <a:pt x="3621" y="2917"/>
                  </a:cubicBezTo>
                  <a:cubicBezTo>
                    <a:pt x="3666" y="2471"/>
                    <a:pt x="3507" y="1851"/>
                    <a:pt x="3205" y="1391"/>
                  </a:cubicBezTo>
                  <a:cubicBezTo>
                    <a:pt x="2546" y="386"/>
                    <a:pt x="1262" y="0"/>
                    <a:pt x="170" y="431"/>
                  </a:cubicBezTo>
                  <a:cubicBezTo>
                    <a:pt x="93" y="462"/>
                    <a:pt x="0" y="536"/>
                    <a:pt x="83" y="533"/>
                  </a:cubicBezTo>
                  <a:cubicBezTo>
                    <a:pt x="1048" y="489"/>
                    <a:pt x="1948" y="891"/>
                    <a:pt x="2533" y="178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4" name="Freeform 5"/>
            <p:cNvSpPr>
              <a:spLocks noChangeArrowheads="1"/>
            </p:cNvSpPr>
            <p:nvPr/>
          </p:nvSpPr>
          <p:spPr bwMode="auto">
            <a:xfrm>
              <a:off x="334963" y="2705100"/>
              <a:ext cx="1027112" cy="1711325"/>
            </a:xfrm>
            <a:custGeom>
              <a:avLst/>
              <a:gdLst>
                <a:gd name="T0" fmla="*/ 258 w 2853"/>
                <a:gd name="T1" fmla="*/ 2809 h 4752"/>
                <a:gd name="T2" fmla="*/ 258 w 2853"/>
                <a:gd name="T3" fmla="*/ 2809 h 4752"/>
                <a:gd name="T4" fmla="*/ 2665 w 2853"/>
                <a:gd name="T5" fmla="*/ 4745 h 4752"/>
                <a:gd name="T6" fmla="*/ 2778 w 2853"/>
                <a:gd name="T7" fmla="*/ 4684 h 4752"/>
                <a:gd name="T8" fmla="*/ 985 w 2853"/>
                <a:gd name="T9" fmla="*/ 2649 h 4752"/>
                <a:gd name="T10" fmla="*/ 1742 w 2853"/>
                <a:gd name="T11" fmla="*/ 52 h 4752"/>
                <a:gd name="T12" fmla="*/ 1615 w 2853"/>
                <a:gd name="T13" fmla="*/ 43 h 4752"/>
                <a:gd name="T14" fmla="*/ 258 w 2853"/>
                <a:gd name="T15" fmla="*/ 2809 h 4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3" h="4752">
                  <a:moveTo>
                    <a:pt x="258" y="2809"/>
                  </a:moveTo>
                  <a:lnTo>
                    <a:pt x="258" y="2809"/>
                  </a:lnTo>
                  <a:cubicBezTo>
                    <a:pt x="517" y="3970"/>
                    <a:pt x="1523" y="4751"/>
                    <a:pt x="2665" y="4745"/>
                  </a:cubicBezTo>
                  <a:cubicBezTo>
                    <a:pt x="2744" y="4745"/>
                    <a:pt x="2852" y="4712"/>
                    <a:pt x="2778" y="4684"/>
                  </a:cubicBezTo>
                  <a:cubicBezTo>
                    <a:pt x="1884" y="4361"/>
                    <a:pt x="1195" y="3592"/>
                    <a:pt x="985" y="2649"/>
                  </a:cubicBezTo>
                  <a:cubicBezTo>
                    <a:pt x="767" y="1674"/>
                    <a:pt x="1085" y="707"/>
                    <a:pt x="1742" y="52"/>
                  </a:cubicBezTo>
                  <a:cubicBezTo>
                    <a:pt x="1794" y="5"/>
                    <a:pt x="1718" y="0"/>
                    <a:pt x="1615" y="43"/>
                  </a:cubicBezTo>
                  <a:cubicBezTo>
                    <a:pt x="577" y="518"/>
                    <a:pt x="0" y="1650"/>
                    <a:pt x="258" y="280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5" name="Freeform 6"/>
            <p:cNvSpPr>
              <a:spLocks noChangeArrowheads="1"/>
            </p:cNvSpPr>
            <p:nvPr/>
          </p:nvSpPr>
          <p:spPr bwMode="auto">
            <a:xfrm>
              <a:off x="-11113" y="2862263"/>
              <a:ext cx="1320801" cy="1857375"/>
            </a:xfrm>
            <a:custGeom>
              <a:avLst/>
              <a:gdLst>
                <a:gd name="T0" fmla="*/ 1135 w 3669"/>
                <a:gd name="T1" fmla="*/ 3378 h 5161"/>
                <a:gd name="T2" fmla="*/ 1135 w 3669"/>
                <a:gd name="T3" fmla="*/ 3378 h 5161"/>
                <a:gd name="T4" fmla="*/ 1417 w 3669"/>
                <a:gd name="T5" fmla="*/ 102 h 5161"/>
                <a:gd name="T6" fmla="*/ 760 w 3669"/>
                <a:gd name="T7" fmla="*/ 569 h 5161"/>
                <a:gd name="T8" fmla="*/ 46 w 3669"/>
                <a:gd name="T9" fmla="*/ 2243 h 5161"/>
                <a:gd name="T10" fmla="*/ 464 w 3669"/>
                <a:gd name="T11" fmla="*/ 3769 h 5161"/>
                <a:gd name="T12" fmla="*/ 3497 w 3669"/>
                <a:gd name="T13" fmla="*/ 4729 h 5161"/>
                <a:gd name="T14" fmla="*/ 3584 w 3669"/>
                <a:gd name="T15" fmla="*/ 4627 h 5161"/>
                <a:gd name="T16" fmla="*/ 1135 w 3669"/>
                <a:gd name="T17" fmla="*/ 3378 h 5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9" h="5161">
                  <a:moveTo>
                    <a:pt x="1135" y="3378"/>
                  </a:moveTo>
                  <a:lnTo>
                    <a:pt x="1135" y="3378"/>
                  </a:lnTo>
                  <a:cubicBezTo>
                    <a:pt x="462" y="2354"/>
                    <a:pt x="546" y="798"/>
                    <a:pt x="1417" y="102"/>
                  </a:cubicBezTo>
                  <a:cubicBezTo>
                    <a:pt x="1505" y="0"/>
                    <a:pt x="998" y="336"/>
                    <a:pt x="760" y="569"/>
                  </a:cubicBezTo>
                  <a:cubicBezTo>
                    <a:pt x="372" y="1026"/>
                    <a:pt x="112" y="1602"/>
                    <a:pt x="46" y="2243"/>
                  </a:cubicBezTo>
                  <a:cubicBezTo>
                    <a:pt x="0" y="2691"/>
                    <a:pt x="162" y="3309"/>
                    <a:pt x="464" y="3769"/>
                  </a:cubicBezTo>
                  <a:cubicBezTo>
                    <a:pt x="1123" y="4775"/>
                    <a:pt x="2405" y="5160"/>
                    <a:pt x="3497" y="4729"/>
                  </a:cubicBezTo>
                  <a:cubicBezTo>
                    <a:pt x="3575" y="4698"/>
                    <a:pt x="3668" y="4624"/>
                    <a:pt x="3584" y="4627"/>
                  </a:cubicBezTo>
                  <a:cubicBezTo>
                    <a:pt x="2619" y="4671"/>
                    <a:pt x="1720" y="4269"/>
                    <a:pt x="1135" y="337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6" name="Freeform 7"/>
            <p:cNvSpPr>
              <a:spLocks noChangeArrowheads="1"/>
            </p:cNvSpPr>
            <p:nvPr/>
          </p:nvSpPr>
          <p:spPr bwMode="auto">
            <a:xfrm>
              <a:off x="2614613" y="3490913"/>
              <a:ext cx="785812" cy="550862"/>
            </a:xfrm>
            <a:custGeom>
              <a:avLst/>
              <a:gdLst>
                <a:gd name="T0" fmla="*/ 14 w 2185"/>
                <a:gd name="T1" fmla="*/ 74 h 1529"/>
                <a:gd name="T2" fmla="*/ 14 w 2185"/>
                <a:gd name="T3" fmla="*/ 74 h 1529"/>
                <a:gd name="T4" fmla="*/ 319 w 2185"/>
                <a:gd name="T5" fmla="*/ 17 h 1529"/>
                <a:gd name="T6" fmla="*/ 335 w 2185"/>
                <a:gd name="T7" fmla="*/ 36 h 1529"/>
                <a:gd name="T8" fmla="*/ 328 w 2185"/>
                <a:gd name="T9" fmla="*/ 183 h 1529"/>
                <a:gd name="T10" fmla="*/ 809 w 2185"/>
                <a:gd name="T11" fmla="*/ 0 h 1529"/>
                <a:gd name="T12" fmla="*/ 1178 w 2185"/>
                <a:gd name="T13" fmla="*/ 205 h 1529"/>
                <a:gd name="T14" fmla="*/ 1724 w 2185"/>
                <a:gd name="T15" fmla="*/ 0 h 1529"/>
                <a:gd name="T16" fmla="*/ 2031 w 2185"/>
                <a:gd name="T17" fmla="*/ 114 h 1529"/>
                <a:gd name="T18" fmla="*/ 2166 w 2185"/>
                <a:gd name="T19" fmla="*/ 595 h 1529"/>
                <a:gd name="T20" fmla="*/ 2166 w 2185"/>
                <a:gd name="T21" fmla="*/ 836 h 1529"/>
                <a:gd name="T22" fmla="*/ 2184 w 2185"/>
                <a:gd name="T23" fmla="*/ 1499 h 1529"/>
                <a:gd name="T24" fmla="*/ 2166 w 2185"/>
                <a:gd name="T25" fmla="*/ 1519 h 1529"/>
                <a:gd name="T26" fmla="*/ 1875 w 2185"/>
                <a:gd name="T27" fmla="*/ 1528 h 1529"/>
                <a:gd name="T28" fmla="*/ 1859 w 2185"/>
                <a:gd name="T29" fmla="*/ 1510 h 1529"/>
                <a:gd name="T30" fmla="*/ 1868 w 2185"/>
                <a:gd name="T31" fmla="*/ 784 h 1529"/>
                <a:gd name="T32" fmla="*/ 1852 w 2185"/>
                <a:gd name="T33" fmla="*/ 477 h 1529"/>
                <a:gd name="T34" fmla="*/ 1603 w 2185"/>
                <a:gd name="T35" fmla="*/ 254 h 1529"/>
                <a:gd name="T36" fmla="*/ 1237 w 2185"/>
                <a:gd name="T37" fmla="*/ 399 h 1529"/>
                <a:gd name="T38" fmla="*/ 1249 w 2185"/>
                <a:gd name="T39" fmla="*/ 746 h 1529"/>
                <a:gd name="T40" fmla="*/ 1249 w 2185"/>
                <a:gd name="T41" fmla="*/ 908 h 1529"/>
                <a:gd name="T42" fmla="*/ 1266 w 2185"/>
                <a:gd name="T43" fmla="*/ 1499 h 1529"/>
                <a:gd name="T44" fmla="*/ 1251 w 2185"/>
                <a:gd name="T45" fmla="*/ 1519 h 1529"/>
                <a:gd name="T46" fmla="*/ 952 w 2185"/>
                <a:gd name="T47" fmla="*/ 1528 h 1529"/>
                <a:gd name="T48" fmla="*/ 934 w 2185"/>
                <a:gd name="T49" fmla="*/ 1510 h 1529"/>
                <a:gd name="T50" fmla="*/ 949 w 2185"/>
                <a:gd name="T51" fmla="*/ 746 h 1529"/>
                <a:gd name="T52" fmla="*/ 929 w 2185"/>
                <a:gd name="T53" fmla="*/ 457 h 1529"/>
                <a:gd name="T54" fmla="*/ 690 w 2185"/>
                <a:gd name="T55" fmla="*/ 251 h 1529"/>
                <a:gd name="T56" fmla="*/ 331 w 2185"/>
                <a:gd name="T57" fmla="*/ 396 h 1529"/>
                <a:gd name="T58" fmla="*/ 331 w 2185"/>
                <a:gd name="T59" fmla="*/ 882 h 1529"/>
                <a:gd name="T60" fmla="*/ 351 w 2185"/>
                <a:gd name="T61" fmla="*/ 1499 h 1529"/>
                <a:gd name="T62" fmla="*/ 334 w 2185"/>
                <a:gd name="T63" fmla="*/ 1519 h 1529"/>
                <a:gd name="T64" fmla="*/ 37 w 2185"/>
                <a:gd name="T65" fmla="*/ 1528 h 1529"/>
                <a:gd name="T66" fmla="*/ 19 w 2185"/>
                <a:gd name="T67" fmla="*/ 1510 h 1529"/>
                <a:gd name="T68" fmla="*/ 31 w 2185"/>
                <a:gd name="T69" fmla="*/ 940 h 1529"/>
                <a:gd name="T70" fmla="*/ 0 w 2185"/>
                <a:gd name="T71" fmla="*/ 94 h 1529"/>
                <a:gd name="T72" fmla="*/ 14 w 2185"/>
                <a:gd name="T73" fmla="*/ 74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85" h="1529">
                  <a:moveTo>
                    <a:pt x="14" y="74"/>
                  </a:moveTo>
                  <a:lnTo>
                    <a:pt x="14" y="74"/>
                  </a:lnTo>
                  <a:cubicBezTo>
                    <a:pt x="159" y="52"/>
                    <a:pt x="236" y="33"/>
                    <a:pt x="319" y="17"/>
                  </a:cubicBezTo>
                  <a:cubicBezTo>
                    <a:pt x="335" y="36"/>
                    <a:pt x="335" y="36"/>
                    <a:pt x="335" y="36"/>
                  </a:cubicBezTo>
                  <a:cubicBezTo>
                    <a:pt x="328" y="183"/>
                    <a:pt x="328" y="183"/>
                    <a:pt x="328" y="183"/>
                  </a:cubicBezTo>
                  <a:cubicBezTo>
                    <a:pt x="427" y="111"/>
                    <a:pt x="587" y="0"/>
                    <a:pt x="809" y="0"/>
                  </a:cubicBezTo>
                  <a:cubicBezTo>
                    <a:pt x="1054" y="0"/>
                    <a:pt x="1137" y="140"/>
                    <a:pt x="1178" y="205"/>
                  </a:cubicBezTo>
                  <a:cubicBezTo>
                    <a:pt x="1246" y="154"/>
                    <a:pt x="1456" y="0"/>
                    <a:pt x="1724" y="0"/>
                  </a:cubicBezTo>
                  <a:cubicBezTo>
                    <a:pt x="1830" y="0"/>
                    <a:pt x="1950" y="33"/>
                    <a:pt x="2031" y="114"/>
                  </a:cubicBezTo>
                  <a:cubicBezTo>
                    <a:pt x="2163" y="242"/>
                    <a:pt x="2166" y="350"/>
                    <a:pt x="2166" y="595"/>
                  </a:cubicBezTo>
                  <a:cubicBezTo>
                    <a:pt x="2166" y="836"/>
                    <a:pt x="2166" y="836"/>
                    <a:pt x="2166" y="836"/>
                  </a:cubicBezTo>
                  <a:cubicBezTo>
                    <a:pt x="2166" y="1162"/>
                    <a:pt x="2169" y="1242"/>
                    <a:pt x="2184" y="1499"/>
                  </a:cubicBezTo>
                  <a:cubicBezTo>
                    <a:pt x="2166" y="1519"/>
                    <a:pt x="2166" y="1519"/>
                    <a:pt x="2166" y="1519"/>
                  </a:cubicBezTo>
                  <a:cubicBezTo>
                    <a:pt x="2031" y="1519"/>
                    <a:pt x="2008" y="1522"/>
                    <a:pt x="1875" y="1528"/>
                  </a:cubicBezTo>
                  <a:cubicBezTo>
                    <a:pt x="1859" y="1510"/>
                    <a:pt x="1859" y="1510"/>
                    <a:pt x="1859" y="1510"/>
                  </a:cubicBezTo>
                  <a:cubicBezTo>
                    <a:pt x="1865" y="1274"/>
                    <a:pt x="1868" y="1015"/>
                    <a:pt x="1868" y="784"/>
                  </a:cubicBezTo>
                  <a:cubicBezTo>
                    <a:pt x="1868" y="604"/>
                    <a:pt x="1868" y="542"/>
                    <a:pt x="1852" y="477"/>
                  </a:cubicBezTo>
                  <a:cubicBezTo>
                    <a:pt x="1828" y="353"/>
                    <a:pt x="1763" y="254"/>
                    <a:pt x="1603" y="254"/>
                  </a:cubicBezTo>
                  <a:cubicBezTo>
                    <a:pt x="1531" y="254"/>
                    <a:pt x="1394" y="274"/>
                    <a:pt x="1237" y="399"/>
                  </a:cubicBezTo>
                  <a:cubicBezTo>
                    <a:pt x="1246" y="458"/>
                    <a:pt x="1249" y="664"/>
                    <a:pt x="1249" y="746"/>
                  </a:cubicBezTo>
                  <a:cubicBezTo>
                    <a:pt x="1249" y="908"/>
                    <a:pt x="1249" y="908"/>
                    <a:pt x="1249" y="908"/>
                  </a:cubicBezTo>
                  <a:cubicBezTo>
                    <a:pt x="1249" y="1199"/>
                    <a:pt x="1251" y="1299"/>
                    <a:pt x="1266" y="1499"/>
                  </a:cubicBezTo>
                  <a:cubicBezTo>
                    <a:pt x="1251" y="1519"/>
                    <a:pt x="1251" y="1519"/>
                    <a:pt x="1251" y="1519"/>
                  </a:cubicBezTo>
                  <a:cubicBezTo>
                    <a:pt x="1103" y="1519"/>
                    <a:pt x="1086" y="1522"/>
                    <a:pt x="952" y="1528"/>
                  </a:cubicBezTo>
                  <a:cubicBezTo>
                    <a:pt x="934" y="1510"/>
                    <a:pt x="934" y="1510"/>
                    <a:pt x="934" y="1510"/>
                  </a:cubicBezTo>
                  <a:cubicBezTo>
                    <a:pt x="946" y="1254"/>
                    <a:pt x="949" y="925"/>
                    <a:pt x="949" y="746"/>
                  </a:cubicBezTo>
                  <a:cubicBezTo>
                    <a:pt x="949" y="604"/>
                    <a:pt x="949" y="533"/>
                    <a:pt x="929" y="457"/>
                  </a:cubicBezTo>
                  <a:cubicBezTo>
                    <a:pt x="907" y="365"/>
                    <a:pt x="858" y="251"/>
                    <a:pt x="690" y="251"/>
                  </a:cubicBezTo>
                  <a:cubicBezTo>
                    <a:pt x="587" y="251"/>
                    <a:pt x="465" y="291"/>
                    <a:pt x="331" y="396"/>
                  </a:cubicBezTo>
                  <a:cubicBezTo>
                    <a:pt x="331" y="882"/>
                    <a:pt x="331" y="882"/>
                    <a:pt x="331" y="882"/>
                  </a:cubicBezTo>
                  <a:cubicBezTo>
                    <a:pt x="331" y="1199"/>
                    <a:pt x="339" y="1339"/>
                    <a:pt x="351" y="1499"/>
                  </a:cubicBezTo>
                  <a:cubicBezTo>
                    <a:pt x="334" y="1519"/>
                    <a:pt x="334" y="1519"/>
                    <a:pt x="334" y="1519"/>
                  </a:cubicBezTo>
                  <a:cubicBezTo>
                    <a:pt x="185" y="1519"/>
                    <a:pt x="174" y="1519"/>
                    <a:pt x="37" y="1528"/>
                  </a:cubicBezTo>
                  <a:cubicBezTo>
                    <a:pt x="19" y="1510"/>
                    <a:pt x="19" y="1510"/>
                    <a:pt x="19" y="1510"/>
                  </a:cubicBezTo>
                  <a:cubicBezTo>
                    <a:pt x="25" y="1397"/>
                    <a:pt x="31" y="1234"/>
                    <a:pt x="31" y="940"/>
                  </a:cubicBezTo>
                  <a:cubicBezTo>
                    <a:pt x="31" y="405"/>
                    <a:pt x="17" y="225"/>
                    <a:pt x="0" y="94"/>
                  </a:cubicBezTo>
                  <a:lnTo>
                    <a:pt x="14" y="7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7" name="Freeform 8"/>
            <p:cNvSpPr>
              <a:spLocks noChangeArrowheads="1"/>
            </p:cNvSpPr>
            <p:nvPr/>
          </p:nvSpPr>
          <p:spPr bwMode="auto">
            <a:xfrm>
              <a:off x="3470275" y="3490913"/>
              <a:ext cx="430213" cy="558800"/>
            </a:xfrm>
            <a:custGeom>
              <a:avLst/>
              <a:gdLst>
                <a:gd name="T0" fmla="*/ 1178 w 1197"/>
                <a:gd name="T1" fmla="*/ 931 h 1553"/>
                <a:gd name="T2" fmla="*/ 1178 w 1197"/>
                <a:gd name="T3" fmla="*/ 931 h 1553"/>
                <a:gd name="T4" fmla="*/ 1196 w 1197"/>
                <a:gd name="T5" fmla="*/ 1502 h 1553"/>
                <a:gd name="T6" fmla="*/ 1181 w 1197"/>
                <a:gd name="T7" fmla="*/ 1516 h 1553"/>
                <a:gd name="T8" fmla="*/ 893 w 1197"/>
                <a:gd name="T9" fmla="*/ 1528 h 1553"/>
                <a:gd name="T10" fmla="*/ 881 w 1197"/>
                <a:gd name="T11" fmla="*/ 1510 h 1553"/>
                <a:gd name="T12" fmla="*/ 884 w 1197"/>
                <a:gd name="T13" fmla="*/ 1408 h 1553"/>
                <a:gd name="T14" fmla="*/ 485 w 1197"/>
                <a:gd name="T15" fmla="*/ 1552 h 1553"/>
                <a:gd name="T16" fmla="*/ 0 w 1197"/>
                <a:gd name="T17" fmla="*/ 1077 h 1553"/>
                <a:gd name="T18" fmla="*/ 834 w 1197"/>
                <a:gd name="T19" fmla="*/ 513 h 1553"/>
                <a:gd name="T20" fmla="*/ 881 w 1197"/>
                <a:gd name="T21" fmla="*/ 507 h 1553"/>
                <a:gd name="T22" fmla="*/ 856 w 1197"/>
                <a:gd name="T23" fmla="*/ 330 h 1553"/>
                <a:gd name="T24" fmla="*/ 619 w 1197"/>
                <a:gd name="T25" fmla="*/ 225 h 1553"/>
                <a:gd name="T26" fmla="*/ 186 w 1197"/>
                <a:gd name="T27" fmla="*/ 333 h 1553"/>
                <a:gd name="T28" fmla="*/ 163 w 1197"/>
                <a:gd name="T29" fmla="*/ 320 h 1553"/>
                <a:gd name="T30" fmla="*/ 171 w 1197"/>
                <a:gd name="T31" fmla="*/ 111 h 1553"/>
                <a:gd name="T32" fmla="*/ 188 w 1197"/>
                <a:gd name="T33" fmla="*/ 94 h 1553"/>
                <a:gd name="T34" fmla="*/ 681 w 1197"/>
                <a:gd name="T35" fmla="*/ 0 h 1553"/>
                <a:gd name="T36" fmla="*/ 1158 w 1197"/>
                <a:gd name="T37" fmla="*/ 294 h 1553"/>
                <a:gd name="T38" fmla="*/ 1178 w 1197"/>
                <a:gd name="T39" fmla="*/ 650 h 1553"/>
                <a:gd name="T40" fmla="*/ 1178 w 1197"/>
                <a:gd name="T41" fmla="*/ 931 h 1553"/>
                <a:gd name="T42" fmla="*/ 859 w 1197"/>
                <a:gd name="T43" fmla="*/ 725 h 1553"/>
                <a:gd name="T44" fmla="*/ 859 w 1197"/>
                <a:gd name="T45" fmla="*/ 725 h 1553"/>
                <a:gd name="T46" fmla="*/ 302 w 1197"/>
                <a:gd name="T47" fmla="*/ 1059 h 1553"/>
                <a:gd name="T48" fmla="*/ 573 w 1197"/>
                <a:gd name="T49" fmla="*/ 1319 h 1553"/>
                <a:gd name="T50" fmla="*/ 884 w 1197"/>
                <a:gd name="T51" fmla="*/ 1194 h 1553"/>
                <a:gd name="T52" fmla="*/ 884 w 1197"/>
                <a:gd name="T53" fmla="*/ 719 h 1553"/>
                <a:gd name="T54" fmla="*/ 859 w 1197"/>
                <a:gd name="T55" fmla="*/ 725 h 1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7" h="1553">
                  <a:moveTo>
                    <a:pt x="1178" y="931"/>
                  </a:moveTo>
                  <a:lnTo>
                    <a:pt x="1178" y="931"/>
                  </a:lnTo>
                  <a:cubicBezTo>
                    <a:pt x="1178" y="1284"/>
                    <a:pt x="1181" y="1316"/>
                    <a:pt x="1196" y="1502"/>
                  </a:cubicBezTo>
                  <a:cubicBezTo>
                    <a:pt x="1181" y="1516"/>
                    <a:pt x="1181" y="1516"/>
                    <a:pt x="1181" y="1516"/>
                  </a:cubicBezTo>
                  <a:cubicBezTo>
                    <a:pt x="1047" y="1519"/>
                    <a:pt x="1024" y="1522"/>
                    <a:pt x="893" y="1528"/>
                  </a:cubicBezTo>
                  <a:cubicBezTo>
                    <a:pt x="881" y="1510"/>
                    <a:pt x="881" y="1510"/>
                    <a:pt x="881" y="1510"/>
                  </a:cubicBezTo>
                  <a:cubicBezTo>
                    <a:pt x="884" y="1408"/>
                    <a:pt x="884" y="1408"/>
                    <a:pt x="884" y="1408"/>
                  </a:cubicBezTo>
                  <a:cubicBezTo>
                    <a:pt x="830" y="1450"/>
                    <a:pt x="701" y="1552"/>
                    <a:pt x="485" y="1552"/>
                  </a:cubicBezTo>
                  <a:cubicBezTo>
                    <a:pt x="200" y="1552"/>
                    <a:pt x="0" y="1359"/>
                    <a:pt x="0" y="1077"/>
                  </a:cubicBezTo>
                  <a:cubicBezTo>
                    <a:pt x="0" y="696"/>
                    <a:pt x="320" y="573"/>
                    <a:pt x="834" y="513"/>
                  </a:cubicBezTo>
                  <a:cubicBezTo>
                    <a:pt x="881" y="507"/>
                    <a:pt x="881" y="507"/>
                    <a:pt x="881" y="507"/>
                  </a:cubicBezTo>
                  <a:cubicBezTo>
                    <a:pt x="881" y="431"/>
                    <a:pt x="881" y="376"/>
                    <a:pt x="856" y="330"/>
                  </a:cubicBezTo>
                  <a:cubicBezTo>
                    <a:pt x="827" y="280"/>
                    <a:pt x="762" y="225"/>
                    <a:pt x="619" y="225"/>
                  </a:cubicBezTo>
                  <a:cubicBezTo>
                    <a:pt x="433" y="225"/>
                    <a:pt x="305" y="282"/>
                    <a:pt x="186" y="333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8" y="189"/>
                    <a:pt x="168" y="170"/>
                    <a:pt x="171" y="111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348" y="36"/>
                    <a:pt x="514" y="0"/>
                    <a:pt x="681" y="0"/>
                  </a:cubicBezTo>
                  <a:cubicBezTo>
                    <a:pt x="893" y="0"/>
                    <a:pt x="1099" y="71"/>
                    <a:pt x="1158" y="294"/>
                  </a:cubicBezTo>
                  <a:cubicBezTo>
                    <a:pt x="1178" y="373"/>
                    <a:pt x="1178" y="530"/>
                    <a:pt x="1178" y="650"/>
                  </a:cubicBezTo>
                  <a:lnTo>
                    <a:pt x="1178" y="931"/>
                  </a:lnTo>
                  <a:close/>
                  <a:moveTo>
                    <a:pt x="859" y="725"/>
                  </a:moveTo>
                  <a:lnTo>
                    <a:pt x="859" y="725"/>
                  </a:lnTo>
                  <a:cubicBezTo>
                    <a:pt x="570" y="766"/>
                    <a:pt x="302" y="806"/>
                    <a:pt x="302" y="1059"/>
                  </a:cubicBezTo>
                  <a:cubicBezTo>
                    <a:pt x="302" y="1074"/>
                    <a:pt x="302" y="1319"/>
                    <a:pt x="573" y="1319"/>
                  </a:cubicBezTo>
                  <a:cubicBezTo>
                    <a:pt x="750" y="1319"/>
                    <a:pt x="853" y="1222"/>
                    <a:pt x="884" y="1194"/>
                  </a:cubicBezTo>
                  <a:cubicBezTo>
                    <a:pt x="884" y="719"/>
                    <a:pt x="884" y="719"/>
                    <a:pt x="884" y="719"/>
                  </a:cubicBezTo>
                  <a:lnTo>
                    <a:pt x="859" y="72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8" name="Freeform 9"/>
            <p:cNvSpPr>
              <a:spLocks noChangeArrowheads="1"/>
            </p:cNvSpPr>
            <p:nvPr/>
          </p:nvSpPr>
          <p:spPr bwMode="auto">
            <a:xfrm>
              <a:off x="4005263" y="3217863"/>
              <a:ext cx="125412" cy="822325"/>
            </a:xfrm>
            <a:custGeom>
              <a:avLst/>
              <a:gdLst>
                <a:gd name="T0" fmla="*/ 329 w 347"/>
                <a:gd name="T1" fmla="*/ 2272 h 2285"/>
                <a:gd name="T2" fmla="*/ 329 w 347"/>
                <a:gd name="T3" fmla="*/ 2272 h 2285"/>
                <a:gd name="T4" fmla="*/ 29 w 347"/>
                <a:gd name="T5" fmla="*/ 2284 h 2285"/>
                <a:gd name="T6" fmla="*/ 15 w 347"/>
                <a:gd name="T7" fmla="*/ 2263 h 2285"/>
                <a:gd name="T8" fmla="*/ 29 w 347"/>
                <a:gd name="T9" fmla="*/ 1257 h 2285"/>
                <a:gd name="T10" fmla="*/ 0 w 347"/>
                <a:gd name="T11" fmla="*/ 77 h 2285"/>
                <a:gd name="T12" fmla="*/ 15 w 347"/>
                <a:gd name="T13" fmla="*/ 60 h 2285"/>
                <a:gd name="T14" fmla="*/ 326 w 347"/>
                <a:gd name="T15" fmla="*/ 0 h 2285"/>
                <a:gd name="T16" fmla="*/ 343 w 347"/>
                <a:gd name="T17" fmla="*/ 20 h 2285"/>
                <a:gd name="T18" fmla="*/ 323 w 347"/>
                <a:gd name="T19" fmla="*/ 1143 h 2285"/>
                <a:gd name="T20" fmla="*/ 346 w 347"/>
                <a:gd name="T21" fmla="*/ 2255 h 2285"/>
                <a:gd name="T22" fmla="*/ 329 w 347"/>
                <a:gd name="T23" fmla="*/ 2272 h 2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7" h="2285">
                  <a:moveTo>
                    <a:pt x="329" y="2272"/>
                  </a:moveTo>
                  <a:lnTo>
                    <a:pt x="329" y="2272"/>
                  </a:lnTo>
                  <a:cubicBezTo>
                    <a:pt x="192" y="2275"/>
                    <a:pt x="163" y="2278"/>
                    <a:pt x="29" y="2284"/>
                  </a:cubicBezTo>
                  <a:cubicBezTo>
                    <a:pt x="15" y="2263"/>
                    <a:pt x="15" y="2263"/>
                    <a:pt x="15" y="2263"/>
                  </a:cubicBezTo>
                  <a:cubicBezTo>
                    <a:pt x="21" y="2060"/>
                    <a:pt x="29" y="1804"/>
                    <a:pt x="29" y="1257"/>
                  </a:cubicBezTo>
                  <a:cubicBezTo>
                    <a:pt x="29" y="864"/>
                    <a:pt x="29" y="442"/>
                    <a:pt x="0" y="77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5" y="37"/>
                    <a:pt x="183" y="31"/>
                    <a:pt x="326" y="0"/>
                  </a:cubicBezTo>
                  <a:cubicBezTo>
                    <a:pt x="343" y="20"/>
                    <a:pt x="343" y="20"/>
                    <a:pt x="343" y="20"/>
                  </a:cubicBezTo>
                  <a:cubicBezTo>
                    <a:pt x="323" y="393"/>
                    <a:pt x="323" y="770"/>
                    <a:pt x="323" y="1143"/>
                  </a:cubicBezTo>
                  <a:cubicBezTo>
                    <a:pt x="323" y="1768"/>
                    <a:pt x="332" y="1984"/>
                    <a:pt x="346" y="2255"/>
                  </a:cubicBezTo>
                  <a:lnTo>
                    <a:pt x="329" y="227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9" name="Freeform 10"/>
            <p:cNvSpPr>
              <a:spLocks noChangeArrowheads="1"/>
            </p:cNvSpPr>
            <p:nvPr/>
          </p:nvSpPr>
          <p:spPr bwMode="auto">
            <a:xfrm>
              <a:off x="4211638" y="3490913"/>
              <a:ext cx="430212" cy="558800"/>
            </a:xfrm>
            <a:custGeom>
              <a:avLst/>
              <a:gdLst>
                <a:gd name="T0" fmla="*/ 1177 w 1195"/>
                <a:gd name="T1" fmla="*/ 931 h 1553"/>
                <a:gd name="T2" fmla="*/ 1177 w 1195"/>
                <a:gd name="T3" fmla="*/ 931 h 1553"/>
                <a:gd name="T4" fmla="*/ 1194 w 1195"/>
                <a:gd name="T5" fmla="*/ 1502 h 1553"/>
                <a:gd name="T6" fmla="*/ 1180 w 1195"/>
                <a:gd name="T7" fmla="*/ 1516 h 1553"/>
                <a:gd name="T8" fmla="*/ 892 w 1195"/>
                <a:gd name="T9" fmla="*/ 1528 h 1553"/>
                <a:gd name="T10" fmla="*/ 880 w 1195"/>
                <a:gd name="T11" fmla="*/ 1510 h 1553"/>
                <a:gd name="T12" fmla="*/ 883 w 1195"/>
                <a:gd name="T13" fmla="*/ 1408 h 1553"/>
                <a:gd name="T14" fmla="*/ 484 w 1195"/>
                <a:gd name="T15" fmla="*/ 1552 h 1553"/>
                <a:gd name="T16" fmla="*/ 0 w 1195"/>
                <a:gd name="T17" fmla="*/ 1077 h 1553"/>
                <a:gd name="T18" fmla="*/ 833 w 1195"/>
                <a:gd name="T19" fmla="*/ 513 h 1553"/>
                <a:gd name="T20" fmla="*/ 880 w 1195"/>
                <a:gd name="T21" fmla="*/ 507 h 1553"/>
                <a:gd name="T22" fmla="*/ 856 w 1195"/>
                <a:gd name="T23" fmla="*/ 330 h 1553"/>
                <a:gd name="T24" fmla="*/ 618 w 1195"/>
                <a:gd name="T25" fmla="*/ 225 h 1553"/>
                <a:gd name="T26" fmla="*/ 184 w 1195"/>
                <a:gd name="T27" fmla="*/ 333 h 1553"/>
                <a:gd name="T28" fmla="*/ 163 w 1195"/>
                <a:gd name="T29" fmla="*/ 320 h 1553"/>
                <a:gd name="T30" fmla="*/ 170 w 1195"/>
                <a:gd name="T31" fmla="*/ 111 h 1553"/>
                <a:gd name="T32" fmla="*/ 188 w 1195"/>
                <a:gd name="T33" fmla="*/ 94 h 1553"/>
                <a:gd name="T34" fmla="*/ 680 w 1195"/>
                <a:gd name="T35" fmla="*/ 0 h 1553"/>
                <a:gd name="T36" fmla="*/ 1157 w 1195"/>
                <a:gd name="T37" fmla="*/ 294 h 1553"/>
                <a:gd name="T38" fmla="*/ 1177 w 1195"/>
                <a:gd name="T39" fmla="*/ 650 h 1553"/>
                <a:gd name="T40" fmla="*/ 1177 w 1195"/>
                <a:gd name="T41" fmla="*/ 931 h 1553"/>
                <a:gd name="T42" fmla="*/ 857 w 1195"/>
                <a:gd name="T43" fmla="*/ 725 h 1553"/>
                <a:gd name="T44" fmla="*/ 857 w 1195"/>
                <a:gd name="T45" fmla="*/ 725 h 1553"/>
                <a:gd name="T46" fmla="*/ 301 w 1195"/>
                <a:gd name="T47" fmla="*/ 1059 h 1553"/>
                <a:gd name="T48" fmla="*/ 572 w 1195"/>
                <a:gd name="T49" fmla="*/ 1319 h 1553"/>
                <a:gd name="T50" fmla="*/ 883 w 1195"/>
                <a:gd name="T51" fmla="*/ 1194 h 1553"/>
                <a:gd name="T52" fmla="*/ 883 w 1195"/>
                <a:gd name="T53" fmla="*/ 719 h 1553"/>
                <a:gd name="T54" fmla="*/ 857 w 1195"/>
                <a:gd name="T55" fmla="*/ 725 h 1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5" h="1553">
                  <a:moveTo>
                    <a:pt x="1177" y="931"/>
                  </a:moveTo>
                  <a:lnTo>
                    <a:pt x="1177" y="931"/>
                  </a:lnTo>
                  <a:cubicBezTo>
                    <a:pt x="1177" y="1284"/>
                    <a:pt x="1180" y="1316"/>
                    <a:pt x="1194" y="1502"/>
                  </a:cubicBezTo>
                  <a:cubicBezTo>
                    <a:pt x="1180" y="1516"/>
                    <a:pt x="1180" y="1516"/>
                    <a:pt x="1180" y="1516"/>
                  </a:cubicBezTo>
                  <a:cubicBezTo>
                    <a:pt x="1046" y="1519"/>
                    <a:pt x="1023" y="1522"/>
                    <a:pt x="892" y="1528"/>
                  </a:cubicBezTo>
                  <a:cubicBezTo>
                    <a:pt x="880" y="1510"/>
                    <a:pt x="880" y="1510"/>
                    <a:pt x="880" y="1510"/>
                  </a:cubicBezTo>
                  <a:cubicBezTo>
                    <a:pt x="883" y="1408"/>
                    <a:pt x="883" y="1408"/>
                    <a:pt x="883" y="1408"/>
                  </a:cubicBezTo>
                  <a:cubicBezTo>
                    <a:pt x="830" y="1450"/>
                    <a:pt x="700" y="1552"/>
                    <a:pt x="484" y="1552"/>
                  </a:cubicBezTo>
                  <a:cubicBezTo>
                    <a:pt x="199" y="1552"/>
                    <a:pt x="0" y="1359"/>
                    <a:pt x="0" y="1077"/>
                  </a:cubicBezTo>
                  <a:cubicBezTo>
                    <a:pt x="0" y="696"/>
                    <a:pt x="319" y="573"/>
                    <a:pt x="833" y="513"/>
                  </a:cubicBezTo>
                  <a:cubicBezTo>
                    <a:pt x="880" y="507"/>
                    <a:pt x="880" y="507"/>
                    <a:pt x="880" y="507"/>
                  </a:cubicBezTo>
                  <a:cubicBezTo>
                    <a:pt x="880" y="431"/>
                    <a:pt x="880" y="376"/>
                    <a:pt x="856" y="330"/>
                  </a:cubicBezTo>
                  <a:cubicBezTo>
                    <a:pt x="827" y="280"/>
                    <a:pt x="761" y="225"/>
                    <a:pt x="618" y="225"/>
                  </a:cubicBezTo>
                  <a:cubicBezTo>
                    <a:pt x="432" y="225"/>
                    <a:pt x="304" y="282"/>
                    <a:pt x="184" y="333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7" y="189"/>
                    <a:pt x="167" y="170"/>
                    <a:pt x="170" y="111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347" y="36"/>
                    <a:pt x="513" y="0"/>
                    <a:pt x="680" y="0"/>
                  </a:cubicBezTo>
                  <a:cubicBezTo>
                    <a:pt x="892" y="0"/>
                    <a:pt x="1098" y="71"/>
                    <a:pt x="1157" y="294"/>
                  </a:cubicBezTo>
                  <a:cubicBezTo>
                    <a:pt x="1177" y="373"/>
                    <a:pt x="1177" y="530"/>
                    <a:pt x="1177" y="650"/>
                  </a:cubicBezTo>
                  <a:lnTo>
                    <a:pt x="1177" y="931"/>
                  </a:lnTo>
                  <a:close/>
                  <a:moveTo>
                    <a:pt x="857" y="725"/>
                  </a:moveTo>
                  <a:lnTo>
                    <a:pt x="857" y="725"/>
                  </a:lnTo>
                  <a:cubicBezTo>
                    <a:pt x="569" y="766"/>
                    <a:pt x="301" y="806"/>
                    <a:pt x="301" y="1059"/>
                  </a:cubicBezTo>
                  <a:cubicBezTo>
                    <a:pt x="301" y="1074"/>
                    <a:pt x="301" y="1319"/>
                    <a:pt x="572" y="1319"/>
                  </a:cubicBezTo>
                  <a:cubicBezTo>
                    <a:pt x="749" y="1319"/>
                    <a:pt x="853" y="1222"/>
                    <a:pt x="883" y="1194"/>
                  </a:cubicBezTo>
                  <a:cubicBezTo>
                    <a:pt x="883" y="719"/>
                    <a:pt x="883" y="719"/>
                    <a:pt x="883" y="719"/>
                  </a:cubicBezTo>
                  <a:lnTo>
                    <a:pt x="857" y="72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50" name="Freeform 11"/>
            <p:cNvSpPr>
              <a:spLocks noChangeArrowheads="1"/>
            </p:cNvSpPr>
            <p:nvPr/>
          </p:nvSpPr>
          <p:spPr bwMode="auto">
            <a:xfrm>
              <a:off x="4737100" y="3219450"/>
              <a:ext cx="455613" cy="820738"/>
            </a:xfrm>
            <a:custGeom>
              <a:avLst/>
              <a:gdLst>
                <a:gd name="T0" fmla="*/ 1253 w 1266"/>
                <a:gd name="T1" fmla="*/ 2268 h 2281"/>
                <a:gd name="T2" fmla="*/ 1253 w 1266"/>
                <a:gd name="T3" fmla="*/ 2268 h 2281"/>
                <a:gd name="T4" fmla="*/ 1131 w 1266"/>
                <a:gd name="T5" fmla="*/ 2268 h 2281"/>
                <a:gd name="T6" fmla="*/ 912 w 1266"/>
                <a:gd name="T7" fmla="*/ 2280 h 2281"/>
                <a:gd name="T8" fmla="*/ 889 w 1266"/>
                <a:gd name="T9" fmla="*/ 2262 h 2281"/>
                <a:gd name="T10" fmla="*/ 325 w 1266"/>
                <a:gd name="T11" fmla="*/ 1419 h 2281"/>
                <a:gd name="T12" fmla="*/ 331 w 1266"/>
                <a:gd name="T13" fmla="*/ 1768 h 2281"/>
                <a:gd name="T14" fmla="*/ 347 w 1266"/>
                <a:gd name="T15" fmla="*/ 2251 h 2281"/>
                <a:gd name="T16" fmla="*/ 334 w 1266"/>
                <a:gd name="T17" fmla="*/ 2271 h 2281"/>
                <a:gd name="T18" fmla="*/ 37 w 1266"/>
                <a:gd name="T19" fmla="*/ 2280 h 2281"/>
                <a:gd name="T20" fmla="*/ 20 w 1266"/>
                <a:gd name="T21" fmla="*/ 2262 h 2281"/>
                <a:gd name="T22" fmla="*/ 31 w 1266"/>
                <a:gd name="T23" fmla="*/ 1459 h 2281"/>
                <a:gd name="T24" fmla="*/ 28 w 1266"/>
                <a:gd name="T25" fmla="*/ 1011 h 2281"/>
                <a:gd name="T26" fmla="*/ 0 w 1266"/>
                <a:gd name="T27" fmla="*/ 76 h 2281"/>
                <a:gd name="T28" fmla="*/ 17 w 1266"/>
                <a:gd name="T29" fmla="*/ 56 h 2281"/>
                <a:gd name="T30" fmla="*/ 322 w 1266"/>
                <a:gd name="T31" fmla="*/ 0 h 2281"/>
                <a:gd name="T32" fmla="*/ 341 w 1266"/>
                <a:gd name="T33" fmla="*/ 16 h 2281"/>
                <a:gd name="T34" fmla="*/ 328 w 1266"/>
                <a:gd name="T35" fmla="*/ 814 h 2281"/>
                <a:gd name="T36" fmla="*/ 328 w 1266"/>
                <a:gd name="T37" fmla="*/ 1405 h 2281"/>
                <a:gd name="T38" fmla="*/ 807 w 1266"/>
                <a:gd name="T39" fmla="*/ 807 h 2281"/>
                <a:gd name="T40" fmla="*/ 832 w 1266"/>
                <a:gd name="T41" fmla="*/ 788 h 2281"/>
                <a:gd name="T42" fmla="*/ 1145 w 1266"/>
                <a:gd name="T43" fmla="*/ 781 h 2281"/>
                <a:gd name="T44" fmla="*/ 1154 w 1266"/>
                <a:gd name="T45" fmla="*/ 807 h 2281"/>
                <a:gd name="T46" fmla="*/ 652 w 1266"/>
                <a:gd name="T47" fmla="*/ 1382 h 2281"/>
                <a:gd name="T48" fmla="*/ 1265 w 1266"/>
                <a:gd name="T49" fmla="*/ 2239 h 2281"/>
                <a:gd name="T50" fmla="*/ 1253 w 1266"/>
                <a:gd name="T51" fmla="*/ 2268 h 2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66" h="2281">
                  <a:moveTo>
                    <a:pt x="1253" y="2268"/>
                  </a:moveTo>
                  <a:lnTo>
                    <a:pt x="1253" y="2268"/>
                  </a:lnTo>
                  <a:cubicBezTo>
                    <a:pt x="1131" y="2268"/>
                    <a:pt x="1131" y="2268"/>
                    <a:pt x="1131" y="2268"/>
                  </a:cubicBezTo>
                  <a:cubicBezTo>
                    <a:pt x="1062" y="2268"/>
                    <a:pt x="997" y="2271"/>
                    <a:pt x="912" y="2280"/>
                  </a:cubicBezTo>
                  <a:cubicBezTo>
                    <a:pt x="889" y="2262"/>
                    <a:pt x="889" y="2262"/>
                    <a:pt x="889" y="2262"/>
                  </a:cubicBezTo>
                  <a:cubicBezTo>
                    <a:pt x="737" y="2009"/>
                    <a:pt x="449" y="1595"/>
                    <a:pt x="325" y="1419"/>
                  </a:cubicBezTo>
                  <a:cubicBezTo>
                    <a:pt x="331" y="1768"/>
                    <a:pt x="331" y="1768"/>
                    <a:pt x="331" y="1768"/>
                  </a:cubicBezTo>
                  <a:cubicBezTo>
                    <a:pt x="334" y="2032"/>
                    <a:pt x="341" y="2146"/>
                    <a:pt x="347" y="2251"/>
                  </a:cubicBezTo>
                  <a:cubicBezTo>
                    <a:pt x="334" y="2271"/>
                    <a:pt x="334" y="2271"/>
                    <a:pt x="334" y="2271"/>
                  </a:cubicBezTo>
                  <a:cubicBezTo>
                    <a:pt x="188" y="2274"/>
                    <a:pt x="168" y="2274"/>
                    <a:pt x="37" y="2280"/>
                  </a:cubicBezTo>
                  <a:cubicBezTo>
                    <a:pt x="20" y="2262"/>
                    <a:pt x="20" y="2262"/>
                    <a:pt x="20" y="2262"/>
                  </a:cubicBezTo>
                  <a:cubicBezTo>
                    <a:pt x="25" y="2080"/>
                    <a:pt x="31" y="1876"/>
                    <a:pt x="31" y="1459"/>
                  </a:cubicBezTo>
                  <a:cubicBezTo>
                    <a:pt x="31" y="1311"/>
                    <a:pt x="31" y="1160"/>
                    <a:pt x="28" y="1011"/>
                  </a:cubicBezTo>
                  <a:cubicBezTo>
                    <a:pt x="28" y="484"/>
                    <a:pt x="20" y="338"/>
                    <a:pt x="0" y="7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48" y="33"/>
                    <a:pt x="177" y="27"/>
                    <a:pt x="322" y="0"/>
                  </a:cubicBezTo>
                  <a:cubicBezTo>
                    <a:pt x="341" y="16"/>
                    <a:pt x="341" y="16"/>
                    <a:pt x="341" y="16"/>
                  </a:cubicBezTo>
                  <a:cubicBezTo>
                    <a:pt x="334" y="310"/>
                    <a:pt x="328" y="447"/>
                    <a:pt x="328" y="814"/>
                  </a:cubicBezTo>
                  <a:cubicBezTo>
                    <a:pt x="328" y="1405"/>
                    <a:pt x="328" y="1405"/>
                    <a:pt x="328" y="1405"/>
                  </a:cubicBezTo>
                  <a:cubicBezTo>
                    <a:pt x="491" y="1209"/>
                    <a:pt x="655" y="1014"/>
                    <a:pt x="807" y="807"/>
                  </a:cubicBezTo>
                  <a:cubicBezTo>
                    <a:pt x="832" y="788"/>
                    <a:pt x="832" y="788"/>
                    <a:pt x="832" y="788"/>
                  </a:cubicBezTo>
                  <a:cubicBezTo>
                    <a:pt x="918" y="785"/>
                    <a:pt x="991" y="785"/>
                    <a:pt x="1145" y="781"/>
                  </a:cubicBezTo>
                  <a:cubicBezTo>
                    <a:pt x="1154" y="807"/>
                    <a:pt x="1154" y="807"/>
                    <a:pt x="1154" y="807"/>
                  </a:cubicBezTo>
                  <a:cubicBezTo>
                    <a:pt x="902" y="1088"/>
                    <a:pt x="866" y="1134"/>
                    <a:pt x="652" y="1382"/>
                  </a:cubicBezTo>
                  <a:cubicBezTo>
                    <a:pt x="919" y="1767"/>
                    <a:pt x="988" y="1863"/>
                    <a:pt x="1265" y="2239"/>
                  </a:cubicBezTo>
                  <a:lnTo>
                    <a:pt x="1253" y="226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51" name="Freeform 12"/>
            <p:cNvSpPr>
              <a:spLocks noChangeArrowheads="1"/>
            </p:cNvSpPr>
            <p:nvPr/>
          </p:nvSpPr>
          <p:spPr bwMode="auto">
            <a:xfrm>
              <a:off x="5719763" y="3235325"/>
              <a:ext cx="606425" cy="804863"/>
            </a:xfrm>
            <a:custGeom>
              <a:avLst/>
              <a:gdLst>
                <a:gd name="T0" fmla="*/ 1567 w 1686"/>
                <a:gd name="T1" fmla="*/ 234 h 2237"/>
                <a:gd name="T2" fmla="*/ 1567 w 1686"/>
                <a:gd name="T3" fmla="*/ 234 h 2237"/>
                <a:gd name="T4" fmla="*/ 1645 w 1686"/>
                <a:gd name="T5" fmla="*/ 246 h 2237"/>
                <a:gd name="T6" fmla="*/ 1665 w 1686"/>
                <a:gd name="T7" fmla="*/ 231 h 2237"/>
                <a:gd name="T8" fmla="*/ 1685 w 1686"/>
                <a:gd name="T9" fmla="*/ 26 h 2237"/>
                <a:gd name="T10" fmla="*/ 1671 w 1686"/>
                <a:gd name="T11" fmla="*/ 6 h 2237"/>
                <a:gd name="T12" fmla="*/ 1561 w 1686"/>
                <a:gd name="T13" fmla="*/ 0 h 2237"/>
                <a:gd name="T14" fmla="*/ 1063 w 1686"/>
                <a:gd name="T15" fmla="*/ 332 h 2237"/>
                <a:gd name="T16" fmla="*/ 1054 w 1686"/>
                <a:gd name="T17" fmla="*/ 560 h 2237"/>
                <a:gd name="T18" fmla="*/ 1057 w 1686"/>
                <a:gd name="T19" fmla="*/ 747 h 2237"/>
                <a:gd name="T20" fmla="*/ 809 w 1686"/>
                <a:gd name="T21" fmla="*/ 751 h 2237"/>
                <a:gd name="T22" fmla="*/ 507 w 1686"/>
                <a:gd name="T23" fmla="*/ 747 h 2237"/>
                <a:gd name="T24" fmla="*/ 507 w 1686"/>
                <a:gd name="T25" fmla="*/ 662 h 2237"/>
                <a:gd name="T26" fmla="*/ 545 w 1686"/>
                <a:gd name="T27" fmla="*/ 335 h 2237"/>
                <a:gd name="T28" fmla="*/ 722 w 1686"/>
                <a:gd name="T29" fmla="*/ 253 h 2237"/>
                <a:gd name="T30" fmla="*/ 774 w 1686"/>
                <a:gd name="T31" fmla="*/ 259 h 2237"/>
                <a:gd name="T32" fmla="*/ 794 w 1686"/>
                <a:gd name="T33" fmla="*/ 245 h 2237"/>
                <a:gd name="T34" fmla="*/ 851 w 1686"/>
                <a:gd name="T35" fmla="*/ 50 h 2237"/>
                <a:gd name="T36" fmla="*/ 838 w 1686"/>
                <a:gd name="T37" fmla="*/ 30 h 2237"/>
                <a:gd name="T38" fmla="*/ 716 w 1686"/>
                <a:gd name="T39" fmla="*/ 18 h 2237"/>
                <a:gd name="T40" fmla="*/ 218 w 1686"/>
                <a:gd name="T41" fmla="*/ 348 h 2237"/>
                <a:gd name="T42" fmla="*/ 209 w 1686"/>
                <a:gd name="T43" fmla="*/ 560 h 2237"/>
                <a:gd name="T44" fmla="*/ 212 w 1686"/>
                <a:gd name="T45" fmla="*/ 747 h 2237"/>
                <a:gd name="T46" fmla="*/ 29 w 1686"/>
                <a:gd name="T47" fmla="*/ 741 h 2237"/>
                <a:gd name="T48" fmla="*/ 12 w 1686"/>
                <a:gd name="T49" fmla="*/ 760 h 2237"/>
                <a:gd name="T50" fmla="*/ 0 w 1686"/>
                <a:gd name="T51" fmla="*/ 964 h 2237"/>
                <a:gd name="T52" fmla="*/ 18 w 1686"/>
                <a:gd name="T53" fmla="*/ 982 h 2237"/>
                <a:gd name="T54" fmla="*/ 218 w 1686"/>
                <a:gd name="T55" fmla="*/ 979 h 2237"/>
                <a:gd name="T56" fmla="*/ 219 w 1686"/>
                <a:gd name="T57" fmla="*/ 1306 h 2237"/>
                <a:gd name="T58" fmla="*/ 206 w 1686"/>
                <a:gd name="T59" fmla="*/ 2215 h 2237"/>
                <a:gd name="T60" fmla="*/ 219 w 1686"/>
                <a:gd name="T61" fmla="*/ 2236 h 2237"/>
                <a:gd name="T62" fmla="*/ 529 w 1686"/>
                <a:gd name="T63" fmla="*/ 2227 h 2237"/>
                <a:gd name="T64" fmla="*/ 542 w 1686"/>
                <a:gd name="T65" fmla="*/ 2207 h 2237"/>
                <a:gd name="T66" fmla="*/ 536 w 1686"/>
                <a:gd name="T67" fmla="*/ 2116 h 2237"/>
                <a:gd name="T68" fmla="*/ 513 w 1686"/>
                <a:gd name="T69" fmla="*/ 977 h 2237"/>
                <a:gd name="T70" fmla="*/ 806 w 1686"/>
                <a:gd name="T71" fmla="*/ 974 h 2237"/>
                <a:gd name="T72" fmla="*/ 1063 w 1686"/>
                <a:gd name="T73" fmla="*/ 976 h 2237"/>
                <a:gd name="T74" fmla="*/ 1066 w 1686"/>
                <a:gd name="T75" fmla="*/ 1306 h 2237"/>
                <a:gd name="T76" fmla="*/ 1051 w 1686"/>
                <a:gd name="T77" fmla="*/ 2215 h 2237"/>
                <a:gd name="T78" fmla="*/ 1066 w 1686"/>
                <a:gd name="T79" fmla="*/ 2236 h 2237"/>
                <a:gd name="T80" fmla="*/ 1374 w 1686"/>
                <a:gd name="T81" fmla="*/ 2227 h 2237"/>
                <a:gd name="T82" fmla="*/ 1388 w 1686"/>
                <a:gd name="T83" fmla="*/ 2207 h 2237"/>
                <a:gd name="T84" fmla="*/ 1381 w 1686"/>
                <a:gd name="T85" fmla="*/ 2116 h 2237"/>
                <a:gd name="T86" fmla="*/ 1360 w 1686"/>
                <a:gd name="T87" fmla="*/ 976 h 2237"/>
                <a:gd name="T88" fmla="*/ 1622 w 1686"/>
                <a:gd name="T89" fmla="*/ 979 h 2237"/>
                <a:gd name="T90" fmla="*/ 1639 w 1686"/>
                <a:gd name="T91" fmla="*/ 962 h 2237"/>
                <a:gd name="T92" fmla="*/ 1650 w 1686"/>
                <a:gd name="T93" fmla="*/ 760 h 2237"/>
                <a:gd name="T94" fmla="*/ 1636 w 1686"/>
                <a:gd name="T95" fmla="*/ 741 h 2237"/>
                <a:gd name="T96" fmla="*/ 1354 w 1686"/>
                <a:gd name="T97" fmla="*/ 747 h 2237"/>
                <a:gd name="T98" fmla="*/ 1354 w 1686"/>
                <a:gd name="T99" fmla="*/ 662 h 2237"/>
                <a:gd name="T100" fmla="*/ 1397 w 1686"/>
                <a:gd name="T101" fmla="*/ 320 h 2237"/>
                <a:gd name="T102" fmla="*/ 1567 w 1686"/>
                <a:gd name="T103" fmla="*/ 234 h 2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86" h="2237">
                  <a:moveTo>
                    <a:pt x="1567" y="234"/>
                  </a:moveTo>
                  <a:lnTo>
                    <a:pt x="1567" y="234"/>
                  </a:lnTo>
                  <a:cubicBezTo>
                    <a:pt x="1599" y="234"/>
                    <a:pt x="1619" y="240"/>
                    <a:pt x="1645" y="246"/>
                  </a:cubicBezTo>
                  <a:cubicBezTo>
                    <a:pt x="1665" y="231"/>
                    <a:pt x="1665" y="231"/>
                    <a:pt x="1665" y="231"/>
                  </a:cubicBezTo>
                  <a:cubicBezTo>
                    <a:pt x="1671" y="143"/>
                    <a:pt x="1672" y="106"/>
                    <a:pt x="1685" y="26"/>
                  </a:cubicBezTo>
                  <a:cubicBezTo>
                    <a:pt x="1671" y="6"/>
                    <a:pt x="1671" y="6"/>
                    <a:pt x="1671" y="6"/>
                  </a:cubicBezTo>
                  <a:cubicBezTo>
                    <a:pt x="1633" y="3"/>
                    <a:pt x="1604" y="0"/>
                    <a:pt x="1561" y="0"/>
                  </a:cubicBezTo>
                  <a:cubicBezTo>
                    <a:pt x="1482" y="0"/>
                    <a:pt x="1129" y="0"/>
                    <a:pt x="1063" y="332"/>
                  </a:cubicBezTo>
                  <a:cubicBezTo>
                    <a:pt x="1054" y="382"/>
                    <a:pt x="1054" y="417"/>
                    <a:pt x="1054" y="560"/>
                  </a:cubicBezTo>
                  <a:cubicBezTo>
                    <a:pt x="1057" y="747"/>
                    <a:pt x="1057" y="747"/>
                    <a:pt x="1057" y="747"/>
                  </a:cubicBezTo>
                  <a:cubicBezTo>
                    <a:pt x="1017" y="747"/>
                    <a:pt x="894" y="754"/>
                    <a:pt x="809" y="751"/>
                  </a:cubicBezTo>
                  <a:cubicBezTo>
                    <a:pt x="751" y="751"/>
                    <a:pt x="557" y="747"/>
                    <a:pt x="507" y="747"/>
                  </a:cubicBezTo>
                  <a:cubicBezTo>
                    <a:pt x="507" y="662"/>
                    <a:pt x="507" y="662"/>
                    <a:pt x="507" y="662"/>
                  </a:cubicBezTo>
                  <a:cubicBezTo>
                    <a:pt x="506" y="478"/>
                    <a:pt x="504" y="399"/>
                    <a:pt x="545" y="335"/>
                  </a:cubicBezTo>
                  <a:cubicBezTo>
                    <a:pt x="591" y="260"/>
                    <a:pt x="663" y="253"/>
                    <a:pt x="722" y="253"/>
                  </a:cubicBezTo>
                  <a:cubicBezTo>
                    <a:pt x="745" y="253"/>
                    <a:pt x="759" y="254"/>
                    <a:pt x="774" y="259"/>
                  </a:cubicBezTo>
                  <a:cubicBezTo>
                    <a:pt x="794" y="245"/>
                    <a:pt x="794" y="245"/>
                    <a:pt x="794" y="245"/>
                  </a:cubicBezTo>
                  <a:cubicBezTo>
                    <a:pt x="812" y="167"/>
                    <a:pt x="830" y="120"/>
                    <a:pt x="851" y="50"/>
                  </a:cubicBezTo>
                  <a:cubicBezTo>
                    <a:pt x="838" y="30"/>
                    <a:pt x="838" y="30"/>
                    <a:pt x="838" y="30"/>
                  </a:cubicBezTo>
                  <a:cubicBezTo>
                    <a:pt x="809" y="24"/>
                    <a:pt x="759" y="18"/>
                    <a:pt x="716" y="18"/>
                  </a:cubicBezTo>
                  <a:cubicBezTo>
                    <a:pt x="637" y="18"/>
                    <a:pt x="283" y="18"/>
                    <a:pt x="218" y="348"/>
                  </a:cubicBezTo>
                  <a:cubicBezTo>
                    <a:pt x="209" y="400"/>
                    <a:pt x="209" y="417"/>
                    <a:pt x="209" y="560"/>
                  </a:cubicBezTo>
                  <a:cubicBezTo>
                    <a:pt x="212" y="747"/>
                    <a:pt x="212" y="747"/>
                    <a:pt x="212" y="747"/>
                  </a:cubicBezTo>
                  <a:cubicBezTo>
                    <a:pt x="172" y="747"/>
                    <a:pt x="114" y="744"/>
                    <a:pt x="29" y="741"/>
                  </a:cubicBezTo>
                  <a:cubicBezTo>
                    <a:pt x="12" y="760"/>
                    <a:pt x="12" y="760"/>
                    <a:pt x="12" y="760"/>
                  </a:cubicBezTo>
                  <a:cubicBezTo>
                    <a:pt x="9" y="856"/>
                    <a:pt x="6" y="885"/>
                    <a:pt x="0" y="964"/>
                  </a:cubicBezTo>
                  <a:cubicBezTo>
                    <a:pt x="18" y="982"/>
                    <a:pt x="18" y="982"/>
                    <a:pt x="18" y="982"/>
                  </a:cubicBezTo>
                  <a:cubicBezTo>
                    <a:pt x="75" y="982"/>
                    <a:pt x="146" y="982"/>
                    <a:pt x="218" y="979"/>
                  </a:cubicBezTo>
                  <a:cubicBezTo>
                    <a:pt x="219" y="1104"/>
                    <a:pt x="219" y="1156"/>
                    <a:pt x="219" y="1306"/>
                  </a:cubicBezTo>
                  <a:cubicBezTo>
                    <a:pt x="219" y="1608"/>
                    <a:pt x="219" y="1916"/>
                    <a:pt x="206" y="2215"/>
                  </a:cubicBezTo>
                  <a:cubicBezTo>
                    <a:pt x="219" y="2236"/>
                    <a:pt x="219" y="2236"/>
                    <a:pt x="219" y="2236"/>
                  </a:cubicBezTo>
                  <a:cubicBezTo>
                    <a:pt x="372" y="2227"/>
                    <a:pt x="396" y="2227"/>
                    <a:pt x="529" y="2227"/>
                  </a:cubicBezTo>
                  <a:cubicBezTo>
                    <a:pt x="542" y="2207"/>
                    <a:pt x="542" y="2207"/>
                    <a:pt x="542" y="2207"/>
                  </a:cubicBezTo>
                  <a:cubicBezTo>
                    <a:pt x="539" y="2175"/>
                    <a:pt x="536" y="2145"/>
                    <a:pt x="536" y="2116"/>
                  </a:cubicBezTo>
                  <a:cubicBezTo>
                    <a:pt x="516" y="1736"/>
                    <a:pt x="513" y="1357"/>
                    <a:pt x="513" y="977"/>
                  </a:cubicBezTo>
                  <a:cubicBezTo>
                    <a:pt x="641" y="976"/>
                    <a:pt x="731" y="974"/>
                    <a:pt x="806" y="974"/>
                  </a:cubicBezTo>
                  <a:cubicBezTo>
                    <a:pt x="862" y="974"/>
                    <a:pt x="981" y="976"/>
                    <a:pt x="1063" y="976"/>
                  </a:cubicBezTo>
                  <a:cubicBezTo>
                    <a:pt x="1066" y="1102"/>
                    <a:pt x="1066" y="1156"/>
                    <a:pt x="1066" y="1306"/>
                  </a:cubicBezTo>
                  <a:cubicBezTo>
                    <a:pt x="1066" y="1608"/>
                    <a:pt x="1066" y="1916"/>
                    <a:pt x="1051" y="2215"/>
                  </a:cubicBezTo>
                  <a:cubicBezTo>
                    <a:pt x="1066" y="2236"/>
                    <a:pt x="1066" y="2236"/>
                    <a:pt x="1066" y="2236"/>
                  </a:cubicBezTo>
                  <a:cubicBezTo>
                    <a:pt x="1217" y="2227"/>
                    <a:pt x="1243" y="2227"/>
                    <a:pt x="1374" y="2227"/>
                  </a:cubicBezTo>
                  <a:cubicBezTo>
                    <a:pt x="1388" y="2207"/>
                    <a:pt x="1388" y="2207"/>
                    <a:pt x="1388" y="2207"/>
                  </a:cubicBezTo>
                  <a:cubicBezTo>
                    <a:pt x="1385" y="2175"/>
                    <a:pt x="1381" y="2145"/>
                    <a:pt x="1381" y="2116"/>
                  </a:cubicBezTo>
                  <a:cubicBezTo>
                    <a:pt x="1362" y="1736"/>
                    <a:pt x="1360" y="1355"/>
                    <a:pt x="1360" y="976"/>
                  </a:cubicBezTo>
                  <a:cubicBezTo>
                    <a:pt x="1473" y="976"/>
                    <a:pt x="1499" y="976"/>
                    <a:pt x="1622" y="979"/>
                  </a:cubicBezTo>
                  <a:cubicBezTo>
                    <a:pt x="1639" y="962"/>
                    <a:pt x="1639" y="962"/>
                    <a:pt x="1639" y="962"/>
                  </a:cubicBezTo>
                  <a:cubicBezTo>
                    <a:pt x="1642" y="872"/>
                    <a:pt x="1645" y="851"/>
                    <a:pt x="1650" y="760"/>
                  </a:cubicBezTo>
                  <a:cubicBezTo>
                    <a:pt x="1636" y="741"/>
                    <a:pt x="1636" y="741"/>
                    <a:pt x="1636" y="741"/>
                  </a:cubicBezTo>
                  <a:cubicBezTo>
                    <a:pt x="1607" y="741"/>
                    <a:pt x="1360" y="747"/>
                    <a:pt x="1354" y="747"/>
                  </a:cubicBezTo>
                  <a:cubicBezTo>
                    <a:pt x="1354" y="662"/>
                    <a:pt x="1354" y="662"/>
                    <a:pt x="1354" y="662"/>
                  </a:cubicBezTo>
                  <a:cubicBezTo>
                    <a:pt x="1351" y="470"/>
                    <a:pt x="1351" y="391"/>
                    <a:pt x="1397" y="320"/>
                  </a:cubicBezTo>
                  <a:cubicBezTo>
                    <a:pt x="1442" y="246"/>
                    <a:pt x="1508" y="234"/>
                    <a:pt x="1567" y="23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52" name="Freeform 13"/>
            <p:cNvSpPr>
              <a:spLocks noChangeArrowheads="1"/>
            </p:cNvSpPr>
            <p:nvPr/>
          </p:nvSpPr>
          <p:spPr bwMode="auto">
            <a:xfrm>
              <a:off x="5189538" y="3490913"/>
              <a:ext cx="508000" cy="558800"/>
            </a:xfrm>
            <a:custGeom>
              <a:avLst/>
              <a:gdLst>
                <a:gd name="T0" fmla="*/ 1386 w 1413"/>
                <a:gd name="T1" fmla="*/ 1031 h 1552"/>
                <a:gd name="T2" fmla="*/ 1386 w 1413"/>
                <a:gd name="T3" fmla="*/ 1031 h 1552"/>
                <a:gd name="T4" fmla="*/ 1201 w 1413"/>
                <a:gd name="T5" fmla="*/ 1376 h 1552"/>
                <a:gd name="T6" fmla="*/ 708 w 1413"/>
                <a:gd name="T7" fmla="*/ 1551 h 1552"/>
                <a:gd name="T8" fmla="*/ 0 w 1413"/>
                <a:gd name="T9" fmla="*/ 778 h 1552"/>
                <a:gd name="T10" fmla="*/ 728 w 1413"/>
                <a:gd name="T11" fmla="*/ 0 h 1552"/>
                <a:gd name="T12" fmla="*/ 1238 w 1413"/>
                <a:gd name="T13" fmla="*/ 205 h 1552"/>
                <a:gd name="T14" fmla="*/ 1412 w 1413"/>
                <a:gd name="T15" fmla="*/ 755 h 1552"/>
                <a:gd name="T16" fmla="*/ 1386 w 1413"/>
                <a:gd name="T17" fmla="*/ 1031 h 1552"/>
                <a:gd name="T18" fmla="*/ 1019 w 1413"/>
                <a:gd name="T19" fmla="*/ 379 h 1552"/>
                <a:gd name="T20" fmla="*/ 1019 w 1413"/>
                <a:gd name="T21" fmla="*/ 379 h 1552"/>
                <a:gd name="T22" fmla="*/ 713 w 1413"/>
                <a:gd name="T23" fmla="*/ 216 h 1552"/>
                <a:gd name="T24" fmla="*/ 400 w 1413"/>
                <a:gd name="T25" fmla="*/ 382 h 1552"/>
                <a:gd name="T26" fmla="*/ 313 w 1413"/>
                <a:gd name="T27" fmla="*/ 784 h 1552"/>
                <a:gd name="T28" fmla="*/ 542 w 1413"/>
                <a:gd name="T29" fmla="*/ 1299 h 1552"/>
                <a:gd name="T30" fmla="*/ 711 w 1413"/>
                <a:gd name="T31" fmla="*/ 1336 h 1552"/>
                <a:gd name="T32" fmla="*/ 1035 w 1413"/>
                <a:gd name="T33" fmla="*/ 1146 h 1552"/>
                <a:gd name="T34" fmla="*/ 1101 w 1413"/>
                <a:gd name="T35" fmla="*/ 766 h 1552"/>
                <a:gd name="T36" fmla="*/ 1019 w 1413"/>
                <a:gd name="T37" fmla="*/ 379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3" h="1552">
                  <a:moveTo>
                    <a:pt x="1386" y="1031"/>
                  </a:moveTo>
                  <a:lnTo>
                    <a:pt x="1386" y="1031"/>
                  </a:lnTo>
                  <a:cubicBezTo>
                    <a:pt x="1355" y="1172"/>
                    <a:pt x="1294" y="1281"/>
                    <a:pt x="1201" y="1376"/>
                  </a:cubicBezTo>
                  <a:cubicBezTo>
                    <a:pt x="1077" y="1502"/>
                    <a:pt x="907" y="1551"/>
                    <a:pt x="708" y="1551"/>
                  </a:cubicBezTo>
                  <a:cubicBezTo>
                    <a:pt x="349" y="1551"/>
                    <a:pt x="0" y="1356"/>
                    <a:pt x="0" y="778"/>
                  </a:cubicBezTo>
                  <a:cubicBezTo>
                    <a:pt x="0" y="38"/>
                    <a:pt x="571" y="0"/>
                    <a:pt x="728" y="0"/>
                  </a:cubicBezTo>
                  <a:cubicBezTo>
                    <a:pt x="921" y="0"/>
                    <a:pt x="1112" y="62"/>
                    <a:pt x="1238" y="205"/>
                  </a:cubicBezTo>
                  <a:cubicBezTo>
                    <a:pt x="1369" y="356"/>
                    <a:pt x="1406" y="556"/>
                    <a:pt x="1412" y="755"/>
                  </a:cubicBezTo>
                  <a:cubicBezTo>
                    <a:pt x="1412" y="852"/>
                    <a:pt x="1406" y="946"/>
                    <a:pt x="1386" y="1031"/>
                  </a:cubicBezTo>
                  <a:close/>
                  <a:moveTo>
                    <a:pt x="1019" y="379"/>
                  </a:moveTo>
                  <a:lnTo>
                    <a:pt x="1019" y="379"/>
                  </a:lnTo>
                  <a:cubicBezTo>
                    <a:pt x="964" y="291"/>
                    <a:pt x="872" y="216"/>
                    <a:pt x="713" y="216"/>
                  </a:cubicBezTo>
                  <a:cubicBezTo>
                    <a:pt x="659" y="216"/>
                    <a:pt x="499" y="222"/>
                    <a:pt x="400" y="382"/>
                  </a:cubicBezTo>
                  <a:cubicBezTo>
                    <a:pt x="323" y="499"/>
                    <a:pt x="313" y="664"/>
                    <a:pt x="313" y="784"/>
                  </a:cubicBezTo>
                  <a:cubicBezTo>
                    <a:pt x="313" y="897"/>
                    <a:pt x="317" y="1185"/>
                    <a:pt x="542" y="1299"/>
                  </a:cubicBezTo>
                  <a:cubicBezTo>
                    <a:pt x="594" y="1325"/>
                    <a:pt x="653" y="1336"/>
                    <a:pt x="711" y="1336"/>
                  </a:cubicBezTo>
                  <a:cubicBezTo>
                    <a:pt x="816" y="1336"/>
                    <a:pt x="953" y="1303"/>
                    <a:pt x="1035" y="1146"/>
                  </a:cubicBezTo>
                  <a:cubicBezTo>
                    <a:pt x="1101" y="1016"/>
                    <a:pt x="1104" y="826"/>
                    <a:pt x="1101" y="766"/>
                  </a:cubicBezTo>
                  <a:cubicBezTo>
                    <a:pt x="1101" y="696"/>
                    <a:pt x="1089" y="504"/>
                    <a:pt x="1019" y="37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53" name="Freeform 14"/>
            <p:cNvSpPr>
              <a:spLocks noChangeArrowheads="1"/>
            </p:cNvSpPr>
            <p:nvPr/>
          </p:nvSpPr>
          <p:spPr bwMode="auto">
            <a:xfrm>
              <a:off x="6589713" y="3490913"/>
              <a:ext cx="787400" cy="550862"/>
            </a:xfrm>
            <a:custGeom>
              <a:avLst/>
              <a:gdLst>
                <a:gd name="T0" fmla="*/ 15 w 2187"/>
                <a:gd name="T1" fmla="*/ 74 h 1529"/>
                <a:gd name="T2" fmla="*/ 15 w 2187"/>
                <a:gd name="T3" fmla="*/ 74 h 1529"/>
                <a:gd name="T4" fmla="*/ 320 w 2187"/>
                <a:gd name="T5" fmla="*/ 17 h 1529"/>
                <a:gd name="T6" fmla="*/ 337 w 2187"/>
                <a:gd name="T7" fmla="*/ 36 h 1529"/>
                <a:gd name="T8" fmla="*/ 328 w 2187"/>
                <a:gd name="T9" fmla="*/ 183 h 1529"/>
                <a:gd name="T10" fmla="*/ 810 w 2187"/>
                <a:gd name="T11" fmla="*/ 0 h 1529"/>
                <a:gd name="T12" fmla="*/ 1179 w 2187"/>
                <a:gd name="T13" fmla="*/ 205 h 1529"/>
                <a:gd name="T14" fmla="*/ 1726 w 2187"/>
                <a:gd name="T15" fmla="*/ 0 h 1529"/>
                <a:gd name="T16" fmla="*/ 2030 w 2187"/>
                <a:gd name="T17" fmla="*/ 114 h 1529"/>
                <a:gd name="T18" fmla="*/ 2167 w 2187"/>
                <a:gd name="T19" fmla="*/ 595 h 1529"/>
                <a:gd name="T20" fmla="*/ 2167 w 2187"/>
                <a:gd name="T21" fmla="*/ 836 h 1529"/>
                <a:gd name="T22" fmla="*/ 2186 w 2187"/>
                <a:gd name="T23" fmla="*/ 1499 h 1529"/>
                <a:gd name="T24" fmla="*/ 2167 w 2187"/>
                <a:gd name="T25" fmla="*/ 1519 h 1529"/>
                <a:gd name="T26" fmla="*/ 1877 w 2187"/>
                <a:gd name="T27" fmla="*/ 1528 h 1529"/>
                <a:gd name="T28" fmla="*/ 1860 w 2187"/>
                <a:gd name="T29" fmla="*/ 1510 h 1529"/>
                <a:gd name="T30" fmla="*/ 1869 w 2187"/>
                <a:gd name="T31" fmla="*/ 784 h 1529"/>
                <a:gd name="T32" fmla="*/ 1854 w 2187"/>
                <a:gd name="T33" fmla="*/ 477 h 1529"/>
                <a:gd name="T34" fmla="*/ 1602 w 2187"/>
                <a:gd name="T35" fmla="*/ 254 h 1529"/>
                <a:gd name="T36" fmla="*/ 1238 w 2187"/>
                <a:gd name="T37" fmla="*/ 399 h 1529"/>
                <a:gd name="T38" fmla="*/ 1249 w 2187"/>
                <a:gd name="T39" fmla="*/ 746 h 1529"/>
                <a:gd name="T40" fmla="*/ 1249 w 2187"/>
                <a:gd name="T41" fmla="*/ 908 h 1529"/>
                <a:gd name="T42" fmla="*/ 1267 w 2187"/>
                <a:gd name="T43" fmla="*/ 1499 h 1529"/>
                <a:gd name="T44" fmla="*/ 1252 w 2187"/>
                <a:gd name="T45" fmla="*/ 1519 h 1529"/>
                <a:gd name="T46" fmla="*/ 954 w 2187"/>
                <a:gd name="T47" fmla="*/ 1528 h 1529"/>
                <a:gd name="T48" fmla="*/ 935 w 2187"/>
                <a:gd name="T49" fmla="*/ 1510 h 1529"/>
                <a:gd name="T50" fmla="*/ 950 w 2187"/>
                <a:gd name="T51" fmla="*/ 746 h 1529"/>
                <a:gd name="T52" fmla="*/ 931 w 2187"/>
                <a:gd name="T53" fmla="*/ 457 h 1529"/>
                <a:gd name="T54" fmla="*/ 690 w 2187"/>
                <a:gd name="T55" fmla="*/ 251 h 1529"/>
                <a:gd name="T56" fmla="*/ 331 w 2187"/>
                <a:gd name="T57" fmla="*/ 396 h 1529"/>
                <a:gd name="T58" fmla="*/ 331 w 2187"/>
                <a:gd name="T59" fmla="*/ 882 h 1529"/>
                <a:gd name="T60" fmla="*/ 352 w 2187"/>
                <a:gd name="T61" fmla="*/ 1499 h 1529"/>
                <a:gd name="T62" fmla="*/ 334 w 2187"/>
                <a:gd name="T63" fmla="*/ 1519 h 1529"/>
                <a:gd name="T64" fmla="*/ 38 w 2187"/>
                <a:gd name="T65" fmla="*/ 1528 h 1529"/>
                <a:gd name="T66" fmla="*/ 20 w 2187"/>
                <a:gd name="T67" fmla="*/ 1510 h 1529"/>
                <a:gd name="T68" fmla="*/ 32 w 2187"/>
                <a:gd name="T69" fmla="*/ 940 h 1529"/>
                <a:gd name="T70" fmla="*/ 0 w 2187"/>
                <a:gd name="T71" fmla="*/ 94 h 1529"/>
                <a:gd name="T72" fmla="*/ 15 w 2187"/>
                <a:gd name="T73" fmla="*/ 74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87" h="1529">
                  <a:moveTo>
                    <a:pt x="15" y="74"/>
                  </a:moveTo>
                  <a:lnTo>
                    <a:pt x="15" y="74"/>
                  </a:lnTo>
                  <a:cubicBezTo>
                    <a:pt x="160" y="52"/>
                    <a:pt x="238" y="33"/>
                    <a:pt x="320" y="17"/>
                  </a:cubicBezTo>
                  <a:cubicBezTo>
                    <a:pt x="337" y="36"/>
                    <a:pt x="337" y="36"/>
                    <a:pt x="337" y="36"/>
                  </a:cubicBezTo>
                  <a:cubicBezTo>
                    <a:pt x="328" y="183"/>
                    <a:pt x="328" y="183"/>
                    <a:pt x="328" y="183"/>
                  </a:cubicBezTo>
                  <a:cubicBezTo>
                    <a:pt x="428" y="111"/>
                    <a:pt x="588" y="0"/>
                    <a:pt x="810" y="0"/>
                  </a:cubicBezTo>
                  <a:cubicBezTo>
                    <a:pt x="1056" y="0"/>
                    <a:pt x="1138" y="140"/>
                    <a:pt x="1179" y="205"/>
                  </a:cubicBezTo>
                  <a:cubicBezTo>
                    <a:pt x="1247" y="154"/>
                    <a:pt x="1458" y="0"/>
                    <a:pt x="1726" y="0"/>
                  </a:cubicBezTo>
                  <a:cubicBezTo>
                    <a:pt x="1831" y="0"/>
                    <a:pt x="1951" y="33"/>
                    <a:pt x="2030" y="114"/>
                  </a:cubicBezTo>
                  <a:cubicBezTo>
                    <a:pt x="2164" y="242"/>
                    <a:pt x="2167" y="350"/>
                    <a:pt x="2167" y="595"/>
                  </a:cubicBezTo>
                  <a:cubicBezTo>
                    <a:pt x="2167" y="836"/>
                    <a:pt x="2167" y="836"/>
                    <a:pt x="2167" y="836"/>
                  </a:cubicBezTo>
                  <a:cubicBezTo>
                    <a:pt x="2167" y="1162"/>
                    <a:pt x="2170" y="1242"/>
                    <a:pt x="2186" y="1499"/>
                  </a:cubicBezTo>
                  <a:cubicBezTo>
                    <a:pt x="2167" y="1519"/>
                    <a:pt x="2167" y="1519"/>
                    <a:pt x="2167" y="1519"/>
                  </a:cubicBezTo>
                  <a:cubicBezTo>
                    <a:pt x="2030" y="1519"/>
                    <a:pt x="2008" y="1522"/>
                    <a:pt x="1877" y="1528"/>
                  </a:cubicBezTo>
                  <a:cubicBezTo>
                    <a:pt x="1860" y="1510"/>
                    <a:pt x="1860" y="1510"/>
                    <a:pt x="1860" y="1510"/>
                  </a:cubicBezTo>
                  <a:cubicBezTo>
                    <a:pt x="1866" y="1274"/>
                    <a:pt x="1869" y="1015"/>
                    <a:pt x="1869" y="784"/>
                  </a:cubicBezTo>
                  <a:cubicBezTo>
                    <a:pt x="1869" y="604"/>
                    <a:pt x="1869" y="542"/>
                    <a:pt x="1854" y="477"/>
                  </a:cubicBezTo>
                  <a:cubicBezTo>
                    <a:pt x="1828" y="353"/>
                    <a:pt x="1762" y="254"/>
                    <a:pt x="1602" y="254"/>
                  </a:cubicBezTo>
                  <a:cubicBezTo>
                    <a:pt x="1532" y="254"/>
                    <a:pt x="1395" y="274"/>
                    <a:pt x="1238" y="399"/>
                  </a:cubicBezTo>
                  <a:cubicBezTo>
                    <a:pt x="1247" y="458"/>
                    <a:pt x="1249" y="664"/>
                    <a:pt x="1249" y="746"/>
                  </a:cubicBezTo>
                  <a:cubicBezTo>
                    <a:pt x="1249" y="908"/>
                    <a:pt x="1249" y="908"/>
                    <a:pt x="1249" y="908"/>
                  </a:cubicBezTo>
                  <a:cubicBezTo>
                    <a:pt x="1249" y="1199"/>
                    <a:pt x="1252" y="1299"/>
                    <a:pt x="1267" y="1499"/>
                  </a:cubicBezTo>
                  <a:cubicBezTo>
                    <a:pt x="1252" y="1519"/>
                    <a:pt x="1252" y="1519"/>
                    <a:pt x="1252" y="1519"/>
                  </a:cubicBezTo>
                  <a:cubicBezTo>
                    <a:pt x="1104" y="1519"/>
                    <a:pt x="1086" y="1522"/>
                    <a:pt x="954" y="1528"/>
                  </a:cubicBezTo>
                  <a:cubicBezTo>
                    <a:pt x="935" y="1510"/>
                    <a:pt x="935" y="1510"/>
                    <a:pt x="935" y="1510"/>
                  </a:cubicBezTo>
                  <a:cubicBezTo>
                    <a:pt x="947" y="1254"/>
                    <a:pt x="950" y="925"/>
                    <a:pt x="950" y="746"/>
                  </a:cubicBezTo>
                  <a:cubicBezTo>
                    <a:pt x="950" y="604"/>
                    <a:pt x="950" y="533"/>
                    <a:pt x="931" y="457"/>
                  </a:cubicBezTo>
                  <a:cubicBezTo>
                    <a:pt x="908" y="365"/>
                    <a:pt x="859" y="251"/>
                    <a:pt x="690" y="251"/>
                  </a:cubicBezTo>
                  <a:cubicBezTo>
                    <a:pt x="588" y="251"/>
                    <a:pt x="466" y="291"/>
                    <a:pt x="331" y="396"/>
                  </a:cubicBezTo>
                  <a:cubicBezTo>
                    <a:pt x="331" y="882"/>
                    <a:pt x="331" y="882"/>
                    <a:pt x="331" y="882"/>
                  </a:cubicBezTo>
                  <a:cubicBezTo>
                    <a:pt x="331" y="1199"/>
                    <a:pt x="340" y="1339"/>
                    <a:pt x="352" y="1499"/>
                  </a:cubicBezTo>
                  <a:cubicBezTo>
                    <a:pt x="334" y="1519"/>
                    <a:pt x="334" y="1519"/>
                    <a:pt x="334" y="1519"/>
                  </a:cubicBezTo>
                  <a:cubicBezTo>
                    <a:pt x="186" y="1519"/>
                    <a:pt x="174" y="1519"/>
                    <a:pt x="38" y="1528"/>
                  </a:cubicBezTo>
                  <a:cubicBezTo>
                    <a:pt x="20" y="1510"/>
                    <a:pt x="20" y="1510"/>
                    <a:pt x="20" y="1510"/>
                  </a:cubicBezTo>
                  <a:cubicBezTo>
                    <a:pt x="26" y="1397"/>
                    <a:pt x="32" y="1234"/>
                    <a:pt x="32" y="940"/>
                  </a:cubicBezTo>
                  <a:cubicBezTo>
                    <a:pt x="32" y="405"/>
                    <a:pt x="17" y="225"/>
                    <a:pt x="0" y="94"/>
                  </a:cubicBezTo>
                  <a:lnTo>
                    <a:pt x="15" y="7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54" name="Freeform 15"/>
            <p:cNvSpPr>
              <a:spLocks noChangeArrowheads="1"/>
            </p:cNvSpPr>
            <p:nvPr/>
          </p:nvSpPr>
          <p:spPr bwMode="auto">
            <a:xfrm>
              <a:off x="7451725" y="3340100"/>
              <a:ext cx="476250" cy="709613"/>
            </a:xfrm>
            <a:custGeom>
              <a:avLst/>
              <a:gdLst>
                <a:gd name="T0" fmla="*/ 1161 w 1325"/>
                <a:gd name="T1" fmla="*/ 612 h 1969"/>
                <a:gd name="T2" fmla="*/ 1161 w 1325"/>
                <a:gd name="T3" fmla="*/ 612 h 1969"/>
                <a:gd name="T4" fmla="*/ 751 w 1325"/>
                <a:gd name="T5" fmla="*/ 419 h 1969"/>
                <a:gd name="T6" fmla="*/ 1019 w 1325"/>
                <a:gd name="T7" fmla="*/ 23 h 1969"/>
                <a:gd name="T8" fmla="*/ 1007 w 1325"/>
                <a:gd name="T9" fmla="*/ 0 h 1969"/>
                <a:gd name="T10" fmla="*/ 846 w 1325"/>
                <a:gd name="T11" fmla="*/ 3 h 1969"/>
                <a:gd name="T12" fmla="*/ 677 w 1325"/>
                <a:gd name="T13" fmla="*/ 0 h 1969"/>
                <a:gd name="T14" fmla="*/ 660 w 1325"/>
                <a:gd name="T15" fmla="*/ 14 h 1969"/>
                <a:gd name="T16" fmla="*/ 488 w 1325"/>
                <a:gd name="T17" fmla="*/ 443 h 1969"/>
                <a:gd name="T18" fmla="*/ 0 w 1325"/>
                <a:gd name="T19" fmla="*/ 1205 h 1969"/>
                <a:gd name="T20" fmla="*/ 762 w 1325"/>
                <a:gd name="T21" fmla="*/ 1968 h 1969"/>
                <a:gd name="T22" fmla="*/ 1219 w 1325"/>
                <a:gd name="T23" fmla="*/ 1860 h 1969"/>
                <a:gd name="T24" fmla="*/ 1236 w 1325"/>
                <a:gd name="T25" fmla="*/ 1840 h 1969"/>
                <a:gd name="T26" fmla="*/ 1258 w 1325"/>
                <a:gd name="T27" fmla="*/ 1588 h 1969"/>
                <a:gd name="T28" fmla="*/ 1236 w 1325"/>
                <a:gd name="T29" fmla="*/ 1572 h 1969"/>
                <a:gd name="T30" fmla="*/ 1030 w 1325"/>
                <a:gd name="T31" fmla="*/ 1697 h 1969"/>
                <a:gd name="T32" fmla="*/ 782 w 1325"/>
                <a:gd name="T33" fmla="*/ 1741 h 1969"/>
                <a:gd name="T34" fmla="*/ 415 w 1325"/>
                <a:gd name="T35" fmla="*/ 1588 h 1969"/>
                <a:gd name="T36" fmla="*/ 305 w 1325"/>
                <a:gd name="T37" fmla="*/ 1231 h 1969"/>
                <a:gd name="T38" fmla="*/ 1295 w 1325"/>
                <a:gd name="T39" fmla="*/ 1231 h 1969"/>
                <a:gd name="T40" fmla="*/ 1315 w 1325"/>
                <a:gd name="T41" fmla="*/ 1214 h 1969"/>
                <a:gd name="T42" fmla="*/ 1161 w 1325"/>
                <a:gd name="T43" fmla="*/ 612 h 1969"/>
                <a:gd name="T44" fmla="*/ 305 w 1325"/>
                <a:gd name="T45" fmla="*/ 1014 h 1969"/>
                <a:gd name="T46" fmla="*/ 305 w 1325"/>
                <a:gd name="T47" fmla="*/ 1014 h 1969"/>
                <a:gd name="T48" fmla="*/ 683 w 1325"/>
                <a:gd name="T49" fmla="*/ 621 h 1969"/>
                <a:gd name="T50" fmla="*/ 993 w 1325"/>
                <a:gd name="T51" fmla="*/ 844 h 1969"/>
                <a:gd name="T52" fmla="*/ 1022 w 1325"/>
                <a:gd name="T53" fmla="*/ 1011 h 1969"/>
                <a:gd name="T54" fmla="*/ 305 w 1325"/>
                <a:gd name="T55" fmla="*/ 1014 h 1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25" h="1969">
                  <a:moveTo>
                    <a:pt x="1161" y="612"/>
                  </a:moveTo>
                  <a:lnTo>
                    <a:pt x="1161" y="612"/>
                  </a:lnTo>
                  <a:cubicBezTo>
                    <a:pt x="1083" y="519"/>
                    <a:pt x="946" y="433"/>
                    <a:pt x="751" y="419"/>
                  </a:cubicBezTo>
                  <a:cubicBezTo>
                    <a:pt x="858" y="247"/>
                    <a:pt x="890" y="200"/>
                    <a:pt x="1019" y="23"/>
                  </a:cubicBezTo>
                  <a:cubicBezTo>
                    <a:pt x="1007" y="0"/>
                    <a:pt x="1007" y="0"/>
                    <a:pt x="1007" y="0"/>
                  </a:cubicBezTo>
                  <a:cubicBezTo>
                    <a:pt x="954" y="3"/>
                    <a:pt x="899" y="3"/>
                    <a:pt x="846" y="3"/>
                  </a:cubicBezTo>
                  <a:cubicBezTo>
                    <a:pt x="791" y="3"/>
                    <a:pt x="739" y="3"/>
                    <a:pt x="677" y="0"/>
                  </a:cubicBezTo>
                  <a:cubicBezTo>
                    <a:pt x="660" y="14"/>
                    <a:pt x="660" y="14"/>
                    <a:pt x="660" y="14"/>
                  </a:cubicBezTo>
                  <a:cubicBezTo>
                    <a:pt x="599" y="195"/>
                    <a:pt x="518" y="372"/>
                    <a:pt x="488" y="443"/>
                  </a:cubicBezTo>
                  <a:cubicBezTo>
                    <a:pt x="211" y="524"/>
                    <a:pt x="0" y="777"/>
                    <a:pt x="0" y="1205"/>
                  </a:cubicBezTo>
                  <a:cubicBezTo>
                    <a:pt x="0" y="1700"/>
                    <a:pt x="294" y="1968"/>
                    <a:pt x="762" y="1968"/>
                  </a:cubicBezTo>
                  <a:cubicBezTo>
                    <a:pt x="1016" y="1968"/>
                    <a:pt x="1170" y="1886"/>
                    <a:pt x="1219" y="1860"/>
                  </a:cubicBezTo>
                  <a:cubicBezTo>
                    <a:pt x="1236" y="1840"/>
                    <a:pt x="1236" y="1840"/>
                    <a:pt x="1236" y="1840"/>
                  </a:cubicBezTo>
                  <a:cubicBezTo>
                    <a:pt x="1242" y="1729"/>
                    <a:pt x="1245" y="1700"/>
                    <a:pt x="1258" y="1588"/>
                  </a:cubicBezTo>
                  <a:cubicBezTo>
                    <a:pt x="1236" y="1572"/>
                    <a:pt x="1236" y="1572"/>
                    <a:pt x="1236" y="1572"/>
                  </a:cubicBezTo>
                  <a:cubicBezTo>
                    <a:pt x="1199" y="1604"/>
                    <a:pt x="1135" y="1655"/>
                    <a:pt x="1030" y="1697"/>
                  </a:cubicBezTo>
                  <a:cubicBezTo>
                    <a:pt x="951" y="1726"/>
                    <a:pt x="865" y="1741"/>
                    <a:pt x="782" y="1741"/>
                  </a:cubicBezTo>
                  <a:cubicBezTo>
                    <a:pt x="693" y="1741"/>
                    <a:pt x="532" y="1726"/>
                    <a:pt x="415" y="1588"/>
                  </a:cubicBezTo>
                  <a:cubicBezTo>
                    <a:pt x="317" y="1470"/>
                    <a:pt x="310" y="1330"/>
                    <a:pt x="305" y="1231"/>
                  </a:cubicBezTo>
                  <a:cubicBezTo>
                    <a:pt x="774" y="1228"/>
                    <a:pt x="850" y="1228"/>
                    <a:pt x="1295" y="1231"/>
                  </a:cubicBezTo>
                  <a:cubicBezTo>
                    <a:pt x="1315" y="1214"/>
                    <a:pt x="1315" y="1214"/>
                    <a:pt x="1315" y="1214"/>
                  </a:cubicBezTo>
                  <a:cubicBezTo>
                    <a:pt x="1319" y="1089"/>
                    <a:pt x="1324" y="806"/>
                    <a:pt x="1161" y="612"/>
                  </a:cubicBezTo>
                  <a:close/>
                  <a:moveTo>
                    <a:pt x="305" y="1014"/>
                  </a:moveTo>
                  <a:lnTo>
                    <a:pt x="305" y="1014"/>
                  </a:lnTo>
                  <a:cubicBezTo>
                    <a:pt x="334" y="730"/>
                    <a:pt x="523" y="621"/>
                    <a:pt x="683" y="621"/>
                  </a:cubicBezTo>
                  <a:cubicBezTo>
                    <a:pt x="811" y="621"/>
                    <a:pt x="936" y="687"/>
                    <a:pt x="993" y="844"/>
                  </a:cubicBezTo>
                  <a:cubicBezTo>
                    <a:pt x="1016" y="909"/>
                    <a:pt x="1019" y="972"/>
                    <a:pt x="1022" y="1011"/>
                  </a:cubicBezTo>
                  <a:cubicBezTo>
                    <a:pt x="759" y="1014"/>
                    <a:pt x="651" y="1017"/>
                    <a:pt x="305" y="101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55" name="Freeform 16"/>
            <p:cNvSpPr>
              <a:spLocks noChangeArrowheads="1"/>
            </p:cNvSpPr>
            <p:nvPr/>
          </p:nvSpPr>
          <p:spPr bwMode="auto">
            <a:xfrm>
              <a:off x="7994650" y="3217863"/>
              <a:ext cx="487363" cy="830262"/>
            </a:xfrm>
            <a:custGeom>
              <a:avLst/>
              <a:gdLst>
                <a:gd name="T0" fmla="*/ 1031 w 1355"/>
                <a:gd name="T1" fmla="*/ 60 h 2305"/>
                <a:gd name="T2" fmla="*/ 1031 w 1355"/>
                <a:gd name="T3" fmla="*/ 60 h 2305"/>
                <a:gd name="T4" fmla="*/ 1334 w 1355"/>
                <a:gd name="T5" fmla="*/ 0 h 2305"/>
                <a:gd name="T6" fmla="*/ 1354 w 1355"/>
                <a:gd name="T7" fmla="*/ 17 h 2305"/>
                <a:gd name="T8" fmla="*/ 1331 w 1355"/>
                <a:gd name="T9" fmla="*/ 1406 h 2305"/>
                <a:gd name="T10" fmla="*/ 1354 w 1355"/>
                <a:gd name="T11" fmla="*/ 2255 h 2305"/>
                <a:gd name="T12" fmla="*/ 1340 w 1355"/>
                <a:gd name="T13" fmla="*/ 2275 h 2305"/>
                <a:gd name="T14" fmla="*/ 1049 w 1355"/>
                <a:gd name="T15" fmla="*/ 2284 h 2305"/>
                <a:gd name="T16" fmla="*/ 1029 w 1355"/>
                <a:gd name="T17" fmla="*/ 2266 h 2305"/>
                <a:gd name="T18" fmla="*/ 1034 w 1355"/>
                <a:gd name="T19" fmla="*/ 2161 h 2305"/>
                <a:gd name="T20" fmla="*/ 641 w 1355"/>
                <a:gd name="T21" fmla="*/ 2304 h 2305"/>
                <a:gd name="T22" fmla="*/ 0 w 1355"/>
                <a:gd name="T23" fmla="*/ 1571 h 2305"/>
                <a:gd name="T24" fmla="*/ 249 w 1355"/>
                <a:gd name="T25" fmla="*/ 958 h 2305"/>
                <a:gd name="T26" fmla="*/ 877 w 1355"/>
                <a:gd name="T27" fmla="*/ 762 h 2305"/>
                <a:gd name="T28" fmla="*/ 1043 w 1355"/>
                <a:gd name="T29" fmla="*/ 768 h 2305"/>
                <a:gd name="T30" fmla="*/ 1017 w 1355"/>
                <a:gd name="T31" fmla="*/ 77 h 2305"/>
                <a:gd name="T32" fmla="*/ 1031 w 1355"/>
                <a:gd name="T33" fmla="*/ 60 h 2305"/>
                <a:gd name="T34" fmla="*/ 1034 w 1355"/>
                <a:gd name="T35" fmla="*/ 998 h 2305"/>
                <a:gd name="T36" fmla="*/ 1034 w 1355"/>
                <a:gd name="T37" fmla="*/ 998 h 2305"/>
                <a:gd name="T38" fmla="*/ 892 w 1355"/>
                <a:gd name="T39" fmla="*/ 989 h 2305"/>
                <a:gd name="T40" fmla="*/ 478 w 1355"/>
                <a:gd name="T41" fmla="*/ 1123 h 2305"/>
                <a:gd name="T42" fmla="*/ 313 w 1355"/>
                <a:gd name="T43" fmla="*/ 1571 h 2305"/>
                <a:gd name="T44" fmla="*/ 419 w 1355"/>
                <a:gd name="T45" fmla="*/ 1921 h 2305"/>
                <a:gd name="T46" fmla="*/ 713 w 1355"/>
                <a:gd name="T47" fmla="*/ 2049 h 2305"/>
                <a:gd name="T48" fmla="*/ 1031 w 1355"/>
                <a:gd name="T49" fmla="*/ 1925 h 2305"/>
                <a:gd name="T50" fmla="*/ 1034 w 1355"/>
                <a:gd name="T51" fmla="*/ 998 h 2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55" h="2305">
                  <a:moveTo>
                    <a:pt x="1031" y="60"/>
                  </a:moveTo>
                  <a:lnTo>
                    <a:pt x="1031" y="60"/>
                  </a:lnTo>
                  <a:cubicBezTo>
                    <a:pt x="1177" y="34"/>
                    <a:pt x="1206" y="29"/>
                    <a:pt x="1334" y="0"/>
                  </a:cubicBezTo>
                  <a:cubicBezTo>
                    <a:pt x="1354" y="17"/>
                    <a:pt x="1354" y="17"/>
                    <a:pt x="1354" y="17"/>
                  </a:cubicBezTo>
                  <a:cubicBezTo>
                    <a:pt x="1334" y="413"/>
                    <a:pt x="1331" y="1121"/>
                    <a:pt x="1331" y="1406"/>
                  </a:cubicBezTo>
                  <a:cubicBezTo>
                    <a:pt x="1331" y="1847"/>
                    <a:pt x="1342" y="2059"/>
                    <a:pt x="1354" y="2255"/>
                  </a:cubicBezTo>
                  <a:cubicBezTo>
                    <a:pt x="1340" y="2275"/>
                    <a:pt x="1340" y="2275"/>
                    <a:pt x="1340" y="2275"/>
                  </a:cubicBezTo>
                  <a:cubicBezTo>
                    <a:pt x="1214" y="2275"/>
                    <a:pt x="1180" y="2278"/>
                    <a:pt x="1049" y="2284"/>
                  </a:cubicBezTo>
                  <a:cubicBezTo>
                    <a:pt x="1029" y="2266"/>
                    <a:pt x="1029" y="2266"/>
                    <a:pt x="1029" y="2266"/>
                  </a:cubicBezTo>
                  <a:cubicBezTo>
                    <a:pt x="1034" y="2161"/>
                    <a:pt x="1034" y="2161"/>
                    <a:pt x="1034" y="2161"/>
                  </a:cubicBezTo>
                  <a:cubicBezTo>
                    <a:pt x="965" y="2212"/>
                    <a:pt x="850" y="2304"/>
                    <a:pt x="641" y="2304"/>
                  </a:cubicBezTo>
                  <a:cubicBezTo>
                    <a:pt x="262" y="2304"/>
                    <a:pt x="0" y="2004"/>
                    <a:pt x="0" y="1571"/>
                  </a:cubicBezTo>
                  <a:cubicBezTo>
                    <a:pt x="0" y="1260"/>
                    <a:pt x="131" y="1063"/>
                    <a:pt x="249" y="958"/>
                  </a:cubicBezTo>
                  <a:cubicBezTo>
                    <a:pt x="458" y="770"/>
                    <a:pt x="729" y="762"/>
                    <a:pt x="877" y="762"/>
                  </a:cubicBezTo>
                  <a:cubicBezTo>
                    <a:pt x="938" y="762"/>
                    <a:pt x="965" y="762"/>
                    <a:pt x="1043" y="768"/>
                  </a:cubicBezTo>
                  <a:cubicBezTo>
                    <a:pt x="1046" y="413"/>
                    <a:pt x="1031" y="243"/>
                    <a:pt x="1017" y="77"/>
                  </a:cubicBezTo>
                  <a:lnTo>
                    <a:pt x="1031" y="60"/>
                  </a:lnTo>
                  <a:close/>
                  <a:moveTo>
                    <a:pt x="1034" y="998"/>
                  </a:moveTo>
                  <a:lnTo>
                    <a:pt x="1034" y="998"/>
                  </a:lnTo>
                  <a:cubicBezTo>
                    <a:pt x="985" y="995"/>
                    <a:pt x="952" y="989"/>
                    <a:pt x="892" y="989"/>
                  </a:cubicBezTo>
                  <a:cubicBezTo>
                    <a:pt x="804" y="989"/>
                    <a:pt x="615" y="995"/>
                    <a:pt x="478" y="1123"/>
                  </a:cubicBezTo>
                  <a:cubicBezTo>
                    <a:pt x="416" y="1184"/>
                    <a:pt x="313" y="1318"/>
                    <a:pt x="313" y="1571"/>
                  </a:cubicBezTo>
                  <a:cubicBezTo>
                    <a:pt x="313" y="1733"/>
                    <a:pt x="359" y="1850"/>
                    <a:pt x="419" y="1921"/>
                  </a:cubicBezTo>
                  <a:cubicBezTo>
                    <a:pt x="470" y="1981"/>
                    <a:pt x="565" y="2049"/>
                    <a:pt x="713" y="2049"/>
                  </a:cubicBezTo>
                  <a:cubicBezTo>
                    <a:pt x="886" y="2049"/>
                    <a:pt x="991" y="1958"/>
                    <a:pt x="1031" y="1925"/>
                  </a:cubicBezTo>
                  <a:cubicBezTo>
                    <a:pt x="1037" y="1551"/>
                    <a:pt x="1037" y="1466"/>
                    <a:pt x="1034" y="99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56" name="Freeform 17"/>
            <p:cNvSpPr>
              <a:spLocks noChangeArrowheads="1"/>
            </p:cNvSpPr>
            <p:nvPr/>
          </p:nvSpPr>
          <p:spPr bwMode="auto">
            <a:xfrm>
              <a:off x="8561388" y="3340100"/>
              <a:ext cx="476250" cy="709613"/>
            </a:xfrm>
            <a:custGeom>
              <a:avLst/>
              <a:gdLst>
                <a:gd name="T0" fmla="*/ 1160 w 1324"/>
                <a:gd name="T1" fmla="*/ 612 h 1969"/>
                <a:gd name="T2" fmla="*/ 1160 w 1324"/>
                <a:gd name="T3" fmla="*/ 612 h 1969"/>
                <a:gd name="T4" fmla="*/ 750 w 1324"/>
                <a:gd name="T5" fmla="*/ 419 h 1969"/>
                <a:gd name="T6" fmla="*/ 1017 w 1324"/>
                <a:gd name="T7" fmla="*/ 23 h 1969"/>
                <a:gd name="T8" fmla="*/ 1006 w 1324"/>
                <a:gd name="T9" fmla="*/ 0 h 1969"/>
                <a:gd name="T10" fmla="*/ 843 w 1324"/>
                <a:gd name="T11" fmla="*/ 3 h 1969"/>
                <a:gd name="T12" fmla="*/ 674 w 1324"/>
                <a:gd name="T13" fmla="*/ 0 h 1969"/>
                <a:gd name="T14" fmla="*/ 657 w 1324"/>
                <a:gd name="T15" fmla="*/ 14 h 1969"/>
                <a:gd name="T16" fmla="*/ 487 w 1324"/>
                <a:gd name="T17" fmla="*/ 445 h 1969"/>
                <a:gd name="T18" fmla="*/ 0 w 1324"/>
                <a:gd name="T19" fmla="*/ 1205 h 1969"/>
                <a:gd name="T20" fmla="*/ 761 w 1324"/>
                <a:gd name="T21" fmla="*/ 1968 h 1969"/>
                <a:gd name="T22" fmla="*/ 1216 w 1324"/>
                <a:gd name="T23" fmla="*/ 1860 h 1969"/>
                <a:gd name="T24" fmla="*/ 1235 w 1324"/>
                <a:gd name="T25" fmla="*/ 1840 h 1969"/>
                <a:gd name="T26" fmla="*/ 1258 w 1324"/>
                <a:gd name="T27" fmla="*/ 1588 h 1969"/>
                <a:gd name="T28" fmla="*/ 1235 w 1324"/>
                <a:gd name="T29" fmla="*/ 1572 h 1969"/>
                <a:gd name="T30" fmla="*/ 1029 w 1324"/>
                <a:gd name="T31" fmla="*/ 1697 h 1969"/>
                <a:gd name="T32" fmla="*/ 781 w 1324"/>
                <a:gd name="T33" fmla="*/ 1741 h 1969"/>
                <a:gd name="T34" fmla="*/ 412 w 1324"/>
                <a:gd name="T35" fmla="*/ 1588 h 1969"/>
                <a:gd name="T36" fmla="*/ 304 w 1324"/>
                <a:gd name="T37" fmla="*/ 1231 h 1969"/>
                <a:gd name="T38" fmla="*/ 1294 w 1324"/>
                <a:gd name="T39" fmla="*/ 1231 h 1969"/>
                <a:gd name="T40" fmla="*/ 1314 w 1324"/>
                <a:gd name="T41" fmla="*/ 1214 h 1969"/>
                <a:gd name="T42" fmla="*/ 1160 w 1324"/>
                <a:gd name="T43" fmla="*/ 612 h 1969"/>
                <a:gd name="T44" fmla="*/ 304 w 1324"/>
                <a:gd name="T45" fmla="*/ 1014 h 1969"/>
                <a:gd name="T46" fmla="*/ 304 w 1324"/>
                <a:gd name="T47" fmla="*/ 1014 h 1969"/>
                <a:gd name="T48" fmla="*/ 680 w 1324"/>
                <a:gd name="T49" fmla="*/ 621 h 1969"/>
                <a:gd name="T50" fmla="*/ 991 w 1324"/>
                <a:gd name="T51" fmla="*/ 844 h 1969"/>
                <a:gd name="T52" fmla="*/ 1020 w 1324"/>
                <a:gd name="T53" fmla="*/ 1011 h 1969"/>
                <a:gd name="T54" fmla="*/ 304 w 1324"/>
                <a:gd name="T55" fmla="*/ 1014 h 1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24" h="1969">
                  <a:moveTo>
                    <a:pt x="1160" y="612"/>
                  </a:moveTo>
                  <a:lnTo>
                    <a:pt x="1160" y="612"/>
                  </a:lnTo>
                  <a:cubicBezTo>
                    <a:pt x="1081" y="519"/>
                    <a:pt x="944" y="433"/>
                    <a:pt x="750" y="419"/>
                  </a:cubicBezTo>
                  <a:cubicBezTo>
                    <a:pt x="857" y="247"/>
                    <a:pt x="887" y="200"/>
                    <a:pt x="1017" y="23"/>
                  </a:cubicBezTo>
                  <a:cubicBezTo>
                    <a:pt x="1006" y="0"/>
                    <a:pt x="1006" y="0"/>
                    <a:pt x="1006" y="0"/>
                  </a:cubicBezTo>
                  <a:cubicBezTo>
                    <a:pt x="951" y="3"/>
                    <a:pt x="897" y="3"/>
                    <a:pt x="843" y="3"/>
                  </a:cubicBezTo>
                  <a:cubicBezTo>
                    <a:pt x="788" y="3"/>
                    <a:pt x="738" y="3"/>
                    <a:pt x="674" y="0"/>
                  </a:cubicBezTo>
                  <a:cubicBezTo>
                    <a:pt x="657" y="14"/>
                    <a:pt x="657" y="14"/>
                    <a:pt x="657" y="14"/>
                  </a:cubicBezTo>
                  <a:cubicBezTo>
                    <a:pt x="597" y="195"/>
                    <a:pt x="517" y="372"/>
                    <a:pt x="487" y="445"/>
                  </a:cubicBezTo>
                  <a:cubicBezTo>
                    <a:pt x="208" y="524"/>
                    <a:pt x="0" y="777"/>
                    <a:pt x="0" y="1205"/>
                  </a:cubicBezTo>
                  <a:cubicBezTo>
                    <a:pt x="0" y="1700"/>
                    <a:pt x="293" y="1968"/>
                    <a:pt x="761" y="1968"/>
                  </a:cubicBezTo>
                  <a:cubicBezTo>
                    <a:pt x="1014" y="1968"/>
                    <a:pt x="1168" y="1886"/>
                    <a:pt x="1216" y="1860"/>
                  </a:cubicBezTo>
                  <a:cubicBezTo>
                    <a:pt x="1235" y="1840"/>
                    <a:pt x="1235" y="1840"/>
                    <a:pt x="1235" y="1840"/>
                  </a:cubicBezTo>
                  <a:cubicBezTo>
                    <a:pt x="1239" y="1729"/>
                    <a:pt x="1242" y="1700"/>
                    <a:pt x="1258" y="1588"/>
                  </a:cubicBezTo>
                  <a:cubicBezTo>
                    <a:pt x="1235" y="1572"/>
                    <a:pt x="1235" y="1572"/>
                    <a:pt x="1235" y="1572"/>
                  </a:cubicBezTo>
                  <a:cubicBezTo>
                    <a:pt x="1197" y="1604"/>
                    <a:pt x="1134" y="1655"/>
                    <a:pt x="1029" y="1697"/>
                  </a:cubicBezTo>
                  <a:cubicBezTo>
                    <a:pt x="948" y="1726"/>
                    <a:pt x="863" y="1741"/>
                    <a:pt x="781" y="1741"/>
                  </a:cubicBezTo>
                  <a:cubicBezTo>
                    <a:pt x="693" y="1741"/>
                    <a:pt x="530" y="1726"/>
                    <a:pt x="412" y="1588"/>
                  </a:cubicBezTo>
                  <a:cubicBezTo>
                    <a:pt x="316" y="1470"/>
                    <a:pt x="307" y="1330"/>
                    <a:pt x="304" y="1231"/>
                  </a:cubicBezTo>
                  <a:cubicBezTo>
                    <a:pt x="772" y="1228"/>
                    <a:pt x="849" y="1228"/>
                    <a:pt x="1294" y="1231"/>
                  </a:cubicBezTo>
                  <a:cubicBezTo>
                    <a:pt x="1314" y="1214"/>
                    <a:pt x="1314" y="1214"/>
                    <a:pt x="1314" y="1214"/>
                  </a:cubicBezTo>
                  <a:cubicBezTo>
                    <a:pt x="1317" y="1089"/>
                    <a:pt x="1323" y="806"/>
                    <a:pt x="1160" y="612"/>
                  </a:cubicBezTo>
                  <a:close/>
                  <a:moveTo>
                    <a:pt x="304" y="1014"/>
                  </a:moveTo>
                  <a:lnTo>
                    <a:pt x="304" y="1014"/>
                  </a:lnTo>
                  <a:cubicBezTo>
                    <a:pt x="333" y="730"/>
                    <a:pt x="520" y="621"/>
                    <a:pt x="680" y="621"/>
                  </a:cubicBezTo>
                  <a:cubicBezTo>
                    <a:pt x="810" y="621"/>
                    <a:pt x="935" y="687"/>
                    <a:pt x="991" y="844"/>
                  </a:cubicBezTo>
                  <a:cubicBezTo>
                    <a:pt x="1014" y="909"/>
                    <a:pt x="1017" y="972"/>
                    <a:pt x="1020" y="1011"/>
                  </a:cubicBezTo>
                  <a:cubicBezTo>
                    <a:pt x="758" y="1014"/>
                    <a:pt x="650" y="1017"/>
                    <a:pt x="304" y="101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57" name="Freeform 18"/>
            <p:cNvSpPr>
              <a:spLocks noChangeArrowheads="1"/>
            </p:cNvSpPr>
            <p:nvPr/>
          </p:nvSpPr>
          <p:spPr bwMode="auto">
            <a:xfrm>
              <a:off x="9121775" y="3490913"/>
              <a:ext cx="273050" cy="549275"/>
            </a:xfrm>
            <a:custGeom>
              <a:avLst/>
              <a:gdLst>
                <a:gd name="T0" fmla="*/ 682 w 758"/>
                <a:gd name="T1" fmla="*/ 330 h 1526"/>
                <a:gd name="T2" fmla="*/ 682 w 758"/>
                <a:gd name="T3" fmla="*/ 330 h 1526"/>
                <a:gd name="T4" fmla="*/ 568 w 758"/>
                <a:gd name="T5" fmla="*/ 304 h 1526"/>
                <a:gd name="T6" fmla="*/ 448 w 758"/>
                <a:gd name="T7" fmla="*/ 343 h 1526"/>
                <a:gd name="T8" fmla="*/ 332 w 758"/>
                <a:gd name="T9" fmla="*/ 846 h 1526"/>
                <a:gd name="T10" fmla="*/ 352 w 758"/>
                <a:gd name="T11" fmla="*/ 1496 h 1526"/>
                <a:gd name="T12" fmla="*/ 337 w 758"/>
                <a:gd name="T13" fmla="*/ 1516 h 1526"/>
                <a:gd name="T14" fmla="*/ 35 w 758"/>
                <a:gd name="T15" fmla="*/ 1525 h 1526"/>
                <a:gd name="T16" fmla="*/ 21 w 758"/>
                <a:gd name="T17" fmla="*/ 1507 h 1526"/>
                <a:gd name="T18" fmla="*/ 26 w 758"/>
                <a:gd name="T19" fmla="*/ 829 h 1526"/>
                <a:gd name="T20" fmla="*/ 0 w 758"/>
                <a:gd name="T21" fmla="*/ 91 h 1526"/>
                <a:gd name="T22" fmla="*/ 18 w 758"/>
                <a:gd name="T23" fmla="*/ 71 h 1526"/>
                <a:gd name="T24" fmla="*/ 314 w 758"/>
                <a:gd name="T25" fmla="*/ 14 h 1526"/>
                <a:gd name="T26" fmla="*/ 332 w 758"/>
                <a:gd name="T27" fmla="*/ 30 h 1526"/>
                <a:gd name="T28" fmla="*/ 317 w 758"/>
                <a:gd name="T29" fmla="*/ 274 h 1526"/>
                <a:gd name="T30" fmla="*/ 666 w 758"/>
                <a:gd name="T31" fmla="*/ 0 h 1526"/>
                <a:gd name="T32" fmla="*/ 745 w 758"/>
                <a:gd name="T33" fmla="*/ 9 h 1526"/>
                <a:gd name="T34" fmla="*/ 757 w 758"/>
                <a:gd name="T35" fmla="*/ 26 h 1526"/>
                <a:gd name="T36" fmla="*/ 702 w 758"/>
                <a:gd name="T37" fmla="*/ 317 h 1526"/>
                <a:gd name="T38" fmla="*/ 682 w 758"/>
                <a:gd name="T39" fmla="*/ 330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8" h="1526">
                  <a:moveTo>
                    <a:pt x="682" y="330"/>
                  </a:moveTo>
                  <a:lnTo>
                    <a:pt x="682" y="330"/>
                  </a:lnTo>
                  <a:cubicBezTo>
                    <a:pt x="654" y="320"/>
                    <a:pt x="617" y="304"/>
                    <a:pt x="568" y="304"/>
                  </a:cubicBezTo>
                  <a:cubicBezTo>
                    <a:pt x="513" y="304"/>
                    <a:pt x="474" y="324"/>
                    <a:pt x="448" y="343"/>
                  </a:cubicBezTo>
                  <a:cubicBezTo>
                    <a:pt x="332" y="425"/>
                    <a:pt x="332" y="550"/>
                    <a:pt x="332" y="846"/>
                  </a:cubicBezTo>
                  <a:cubicBezTo>
                    <a:pt x="332" y="1169"/>
                    <a:pt x="340" y="1336"/>
                    <a:pt x="352" y="1496"/>
                  </a:cubicBezTo>
                  <a:cubicBezTo>
                    <a:pt x="337" y="1516"/>
                    <a:pt x="337" y="1516"/>
                    <a:pt x="337" y="1516"/>
                  </a:cubicBezTo>
                  <a:cubicBezTo>
                    <a:pt x="203" y="1516"/>
                    <a:pt x="172" y="1519"/>
                    <a:pt x="35" y="1525"/>
                  </a:cubicBezTo>
                  <a:cubicBezTo>
                    <a:pt x="21" y="1507"/>
                    <a:pt x="21" y="1507"/>
                    <a:pt x="21" y="1507"/>
                  </a:cubicBezTo>
                  <a:cubicBezTo>
                    <a:pt x="23" y="1290"/>
                    <a:pt x="26" y="1094"/>
                    <a:pt x="26" y="829"/>
                  </a:cubicBezTo>
                  <a:cubicBezTo>
                    <a:pt x="26" y="373"/>
                    <a:pt x="18" y="256"/>
                    <a:pt x="0" y="9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27" y="52"/>
                    <a:pt x="195" y="36"/>
                    <a:pt x="314" y="14"/>
                  </a:cubicBezTo>
                  <a:cubicBezTo>
                    <a:pt x="332" y="30"/>
                    <a:pt x="332" y="30"/>
                    <a:pt x="332" y="30"/>
                  </a:cubicBezTo>
                  <a:cubicBezTo>
                    <a:pt x="317" y="274"/>
                    <a:pt x="317" y="274"/>
                    <a:pt x="317" y="274"/>
                  </a:cubicBezTo>
                  <a:cubicBezTo>
                    <a:pt x="352" y="183"/>
                    <a:pt x="422" y="0"/>
                    <a:pt x="666" y="0"/>
                  </a:cubicBezTo>
                  <a:cubicBezTo>
                    <a:pt x="702" y="0"/>
                    <a:pt x="722" y="3"/>
                    <a:pt x="745" y="9"/>
                  </a:cubicBezTo>
                  <a:cubicBezTo>
                    <a:pt x="757" y="26"/>
                    <a:pt x="757" y="26"/>
                    <a:pt x="757" y="26"/>
                  </a:cubicBezTo>
                  <a:cubicBezTo>
                    <a:pt x="728" y="161"/>
                    <a:pt x="722" y="190"/>
                    <a:pt x="702" y="317"/>
                  </a:cubicBezTo>
                  <a:lnTo>
                    <a:pt x="682" y="3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58" name="Freeform 19"/>
            <p:cNvSpPr>
              <a:spLocks noChangeArrowheads="1"/>
            </p:cNvSpPr>
            <p:nvPr/>
          </p:nvSpPr>
          <p:spPr bwMode="auto">
            <a:xfrm>
              <a:off x="9461500" y="3243263"/>
              <a:ext cx="128588" cy="798512"/>
            </a:xfrm>
            <a:custGeom>
              <a:avLst/>
              <a:gdLst>
                <a:gd name="T0" fmla="*/ 337 w 358"/>
                <a:gd name="T1" fmla="*/ 2203 h 2216"/>
                <a:gd name="T2" fmla="*/ 337 w 358"/>
                <a:gd name="T3" fmla="*/ 2203 h 2216"/>
                <a:gd name="T4" fmla="*/ 26 w 358"/>
                <a:gd name="T5" fmla="*/ 2215 h 2216"/>
                <a:gd name="T6" fmla="*/ 13 w 358"/>
                <a:gd name="T7" fmla="*/ 2194 h 2216"/>
                <a:gd name="T8" fmla="*/ 29 w 358"/>
                <a:gd name="T9" fmla="*/ 1595 h 2216"/>
                <a:gd name="T10" fmla="*/ 0 w 358"/>
                <a:gd name="T11" fmla="*/ 781 h 2216"/>
                <a:gd name="T12" fmla="*/ 16 w 358"/>
                <a:gd name="T13" fmla="*/ 761 h 2216"/>
                <a:gd name="T14" fmla="*/ 323 w 358"/>
                <a:gd name="T15" fmla="*/ 704 h 2216"/>
                <a:gd name="T16" fmla="*/ 352 w 358"/>
                <a:gd name="T17" fmla="*/ 720 h 2216"/>
                <a:gd name="T18" fmla="*/ 334 w 358"/>
                <a:gd name="T19" fmla="*/ 1390 h 2216"/>
                <a:gd name="T20" fmla="*/ 352 w 358"/>
                <a:gd name="T21" fmla="*/ 2186 h 2216"/>
                <a:gd name="T22" fmla="*/ 337 w 358"/>
                <a:gd name="T23" fmla="*/ 2203 h 2216"/>
                <a:gd name="T24" fmla="*/ 340 w 358"/>
                <a:gd name="T25" fmla="*/ 308 h 2216"/>
                <a:gd name="T26" fmla="*/ 340 w 358"/>
                <a:gd name="T27" fmla="*/ 308 h 2216"/>
                <a:gd name="T28" fmla="*/ 23 w 358"/>
                <a:gd name="T29" fmla="*/ 330 h 2216"/>
                <a:gd name="T30" fmla="*/ 6 w 358"/>
                <a:gd name="T31" fmla="*/ 314 h 2216"/>
                <a:gd name="T32" fmla="*/ 10 w 358"/>
                <a:gd name="T33" fmla="*/ 200 h 2216"/>
                <a:gd name="T34" fmla="*/ 3 w 358"/>
                <a:gd name="T35" fmla="*/ 46 h 2216"/>
                <a:gd name="T36" fmla="*/ 23 w 358"/>
                <a:gd name="T37" fmla="*/ 27 h 2216"/>
                <a:gd name="T38" fmla="*/ 340 w 358"/>
                <a:gd name="T39" fmla="*/ 0 h 2216"/>
                <a:gd name="T40" fmla="*/ 357 w 358"/>
                <a:gd name="T41" fmla="*/ 17 h 2216"/>
                <a:gd name="T42" fmla="*/ 357 w 358"/>
                <a:gd name="T43" fmla="*/ 288 h 2216"/>
                <a:gd name="T44" fmla="*/ 340 w 358"/>
                <a:gd name="T45" fmla="*/ 308 h 2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8" h="2216">
                  <a:moveTo>
                    <a:pt x="337" y="2203"/>
                  </a:moveTo>
                  <a:lnTo>
                    <a:pt x="337" y="2203"/>
                  </a:lnTo>
                  <a:cubicBezTo>
                    <a:pt x="189" y="2206"/>
                    <a:pt x="166" y="2206"/>
                    <a:pt x="26" y="2215"/>
                  </a:cubicBezTo>
                  <a:cubicBezTo>
                    <a:pt x="13" y="2194"/>
                    <a:pt x="13" y="2194"/>
                    <a:pt x="13" y="2194"/>
                  </a:cubicBezTo>
                  <a:cubicBezTo>
                    <a:pt x="20" y="2043"/>
                    <a:pt x="29" y="1912"/>
                    <a:pt x="29" y="1595"/>
                  </a:cubicBezTo>
                  <a:cubicBezTo>
                    <a:pt x="29" y="1052"/>
                    <a:pt x="20" y="949"/>
                    <a:pt x="0" y="781"/>
                  </a:cubicBezTo>
                  <a:cubicBezTo>
                    <a:pt x="16" y="761"/>
                    <a:pt x="16" y="761"/>
                    <a:pt x="16" y="761"/>
                  </a:cubicBezTo>
                  <a:cubicBezTo>
                    <a:pt x="137" y="742"/>
                    <a:pt x="180" y="736"/>
                    <a:pt x="323" y="704"/>
                  </a:cubicBezTo>
                  <a:cubicBezTo>
                    <a:pt x="352" y="720"/>
                    <a:pt x="352" y="720"/>
                    <a:pt x="352" y="720"/>
                  </a:cubicBezTo>
                  <a:cubicBezTo>
                    <a:pt x="343" y="870"/>
                    <a:pt x="334" y="1023"/>
                    <a:pt x="334" y="1390"/>
                  </a:cubicBezTo>
                  <a:cubicBezTo>
                    <a:pt x="334" y="1921"/>
                    <a:pt x="340" y="1991"/>
                    <a:pt x="352" y="2186"/>
                  </a:cubicBezTo>
                  <a:lnTo>
                    <a:pt x="337" y="2203"/>
                  </a:lnTo>
                  <a:close/>
                  <a:moveTo>
                    <a:pt x="340" y="308"/>
                  </a:moveTo>
                  <a:lnTo>
                    <a:pt x="340" y="308"/>
                  </a:lnTo>
                  <a:cubicBezTo>
                    <a:pt x="195" y="314"/>
                    <a:pt x="163" y="315"/>
                    <a:pt x="23" y="330"/>
                  </a:cubicBezTo>
                  <a:cubicBezTo>
                    <a:pt x="6" y="314"/>
                    <a:pt x="6" y="314"/>
                    <a:pt x="6" y="314"/>
                  </a:cubicBezTo>
                  <a:cubicBezTo>
                    <a:pt x="10" y="276"/>
                    <a:pt x="10" y="236"/>
                    <a:pt x="10" y="200"/>
                  </a:cubicBezTo>
                  <a:cubicBezTo>
                    <a:pt x="10" y="148"/>
                    <a:pt x="6" y="102"/>
                    <a:pt x="3" y="46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72" y="17"/>
                    <a:pt x="197" y="14"/>
                    <a:pt x="340" y="0"/>
                  </a:cubicBezTo>
                  <a:cubicBezTo>
                    <a:pt x="357" y="17"/>
                    <a:pt x="357" y="17"/>
                    <a:pt x="357" y="17"/>
                  </a:cubicBezTo>
                  <a:cubicBezTo>
                    <a:pt x="355" y="134"/>
                    <a:pt x="355" y="163"/>
                    <a:pt x="357" y="288"/>
                  </a:cubicBezTo>
                  <a:lnTo>
                    <a:pt x="340" y="30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59" name="Freeform 20"/>
            <p:cNvSpPr>
              <a:spLocks noChangeArrowheads="1"/>
            </p:cNvSpPr>
            <p:nvPr/>
          </p:nvSpPr>
          <p:spPr bwMode="auto">
            <a:xfrm>
              <a:off x="9666288" y="3490913"/>
              <a:ext cx="412750" cy="558800"/>
            </a:xfrm>
            <a:custGeom>
              <a:avLst/>
              <a:gdLst>
                <a:gd name="T0" fmla="*/ 1146 w 1147"/>
                <a:gd name="T1" fmla="*/ 1179 h 1552"/>
                <a:gd name="T2" fmla="*/ 1146 w 1147"/>
                <a:gd name="T3" fmla="*/ 1179 h 1552"/>
                <a:gd name="T4" fmla="*/ 1124 w 1147"/>
                <a:gd name="T5" fmla="*/ 1433 h 1552"/>
                <a:gd name="T6" fmla="*/ 1104 w 1147"/>
                <a:gd name="T7" fmla="*/ 1453 h 1552"/>
                <a:gd name="T8" fmla="*/ 709 w 1147"/>
                <a:gd name="T9" fmla="*/ 1551 h 1552"/>
                <a:gd name="T10" fmla="*/ 0 w 1147"/>
                <a:gd name="T11" fmla="*/ 795 h 1552"/>
                <a:gd name="T12" fmla="*/ 715 w 1147"/>
                <a:gd name="T13" fmla="*/ 0 h 1552"/>
                <a:gd name="T14" fmla="*/ 1105 w 1147"/>
                <a:gd name="T15" fmla="*/ 91 h 1552"/>
                <a:gd name="T16" fmla="*/ 1117 w 1147"/>
                <a:gd name="T17" fmla="*/ 111 h 1552"/>
                <a:gd name="T18" fmla="*/ 1098 w 1147"/>
                <a:gd name="T19" fmla="*/ 336 h 1552"/>
                <a:gd name="T20" fmla="*/ 1075 w 1147"/>
                <a:gd name="T21" fmla="*/ 347 h 1552"/>
                <a:gd name="T22" fmla="*/ 758 w 1147"/>
                <a:gd name="T23" fmla="*/ 236 h 1552"/>
                <a:gd name="T24" fmla="*/ 313 w 1147"/>
                <a:gd name="T25" fmla="*/ 784 h 1552"/>
                <a:gd name="T26" fmla="*/ 755 w 1147"/>
                <a:gd name="T27" fmla="*/ 1310 h 1552"/>
                <a:gd name="T28" fmla="*/ 1124 w 1147"/>
                <a:gd name="T29" fmla="*/ 1169 h 1552"/>
                <a:gd name="T30" fmla="*/ 1146 w 1147"/>
                <a:gd name="T31" fmla="*/ 1179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47" h="1552">
                  <a:moveTo>
                    <a:pt x="1146" y="1179"/>
                  </a:moveTo>
                  <a:lnTo>
                    <a:pt x="1146" y="1179"/>
                  </a:lnTo>
                  <a:cubicBezTo>
                    <a:pt x="1134" y="1303"/>
                    <a:pt x="1131" y="1316"/>
                    <a:pt x="1124" y="1433"/>
                  </a:cubicBezTo>
                  <a:cubicBezTo>
                    <a:pt x="1104" y="1453"/>
                    <a:pt x="1104" y="1453"/>
                    <a:pt x="1104" y="1453"/>
                  </a:cubicBezTo>
                  <a:cubicBezTo>
                    <a:pt x="1020" y="1493"/>
                    <a:pt x="909" y="1551"/>
                    <a:pt x="709" y="1551"/>
                  </a:cubicBezTo>
                  <a:cubicBezTo>
                    <a:pt x="278" y="1551"/>
                    <a:pt x="0" y="1239"/>
                    <a:pt x="0" y="795"/>
                  </a:cubicBezTo>
                  <a:cubicBezTo>
                    <a:pt x="0" y="343"/>
                    <a:pt x="274" y="0"/>
                    <a:pt x="715" y="0"/>
                  </a:cubicBezTo>
                  <a:cubicBezTo>
                    <a:pt x="900" y="0"/>
                    <a:pt x="1032" y="59"/>
                    <a:pt x="1105" y="91"/>
                  </a:cubicBezTo>
                  <a:cubicBezTo>
                    <a:pt x="1117" y="111"/>
                    <a:pt x="1117" y="111"/>
                    <a:pt x="1117" y="111"/>
                  </a:cubicBezTo>
                  <a:cubicBezTo>
                    <a:pt x="1105" y="213"/>
                    <a:pt x="1104" y="251"/>
                    <a:pt x="1098" y="336"/>
                  </a:cubicBezTo>
                  <a:cubicBezTo>
                    <a:pt x="1075" y="347"/>
                    <a:pt x="1075" y="347"/>
                    <a:pt x="1075" y="347"/>
                  </a:cubicBezTo>
                  <a:cubicBezTo>
                    <a:pt x="980" y="280"/>
                    <a:pt x="872" y="236"/>
                    <a:pt x="758" y="236"/>
                  </a:cubicBezTo>
                  <a:cubicBezTo>
                    <a:pt x="522" y="236"/>
                    <a:pt x="313" y="419"/>
                    <a:pt x="313" y="784"/>
                  </a:cubicBezTo>
                  <a:cubicBezTo>
                    <a:pt x="313" y="1172"/>
                    <a:pt x="533" y="1310"/>
                    <a:pt x="755" y="1310"/>
                  </a:cubicBezTo>
                  <a:cubicBezTo>
                    <a:pt x="948" y="1310"/>
                    <a:pt x="1069" y="1211"/>
                    <a:pt x="1124" y="1169"/>
                  </a:cubicBezTo>
                  <a:lnTo>
                    <a:pt x="1146" y="1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60" name="Freeform 21"/>
            <p:cNvSpPr>
              <a:spLocks noChangeArrowheads="1"/>
            </p:cNvSpPr>
            <p:nvPr/>
          </p:nvSpPr>
          <p:spPr bwMode="auto">
            <a:xfrm>
              <a:off x="2609850" y="4552950"/>
              <a:ext cx="215900" cy="317500"/>
            </a:xfrm>
            <a:custGeom>
              <a:avLst/>
              <a:gdLst>
                <a:gd name="T0" fmla="*/ 150 w 601"/>
                <a:gd name="T1" fmla="*/ 879 h 883"/>
                <a:gd name="T2" fmla="*/ 150 w 601"/>
                <a:gd name="T3" fmla="*/ 879 h 883"/>
                <a:gd name="T4" fmla="*/ 15 w 601"/>
                <a:gd name="T5" fmla="*/ 882 h 883"/>
                <a:gd name="T6" fmla="*/ 7 w 601"/>
                <a:gd name="T7" fmla="*/ 874 h 883"/>
                <a:gd name="T8" fmla="*/ 10 w 601"/>
                <a:gd name="T9" fmla="*/ 591 h 883"/>
                <a:gd name="T10" fmla="*/ 0 w 601"/>
                <a:gd name="T11" fmla="*/ 14 h 883"/>
                <a:gd name="T12" fmla="*/ 6 w 601"/>
                <a:gd name="T13" fmla="*/ 4 h 883"/>
                <a:gd name="T14" fmla="*/ 140 w 601"/>
                <a:gd name="T15" fmla="*/ 1 h 883"/>
                <a:gd name="T16" fmla="*/ 222 w 601"/>
                <a:gd name="T17" fmla="*/ 0 h 883"/>
                <a:gd name="T18" fmla="*/ 426 w 601"/>
                <a:gd name="T19" fmla="*/ 18 h 883"/>
                <a:gd name="T20" fmla="*/ 600 w 601"/>
                <a:gd name="T21" fmla="*/ 262 h 883"/>
                <a:gd name="T22" fmla="*/ 563 w 601"/>
                <a:gd name="T23" fmla="*/ 400 h 883"/>
                <a:gd name="T24" fmla="*/ 205 w 601"/>
                <a:gd name="T25" fmla="*/ 547 h 883"/>
                <a:gd name="T26" fmla="*/ 149 w 601"/>
                <a:gd name="T27" fmla="*/ 545 h 883"/>
                <a:gd name="T28" fmla="*/ 158 w 601"/>
                <a:gd name="T29" fmla="*/ 870 h 883"/>
                <a:gd name="T30" fmla="*/ 150 w 601"/>
                <a:gd name="T31" fmla="*/ 879 h 883"/>
                <a:gd name="T32" fmla="*/ 274 w 601"/>
                <a:gd name="T33" fmla="*/ 440 h 883"/>
                <a:gd name="T34" fmla="*/ 274 w 601"/>
                <a:gd name="T35" fmla="*/ 440 h 883"/>
                <a:gd name="T36" fmla="*/ 440 w 601"/>
                <a:gd name="T37" fmla="*/ 352 h 883"/>
                <a:gd name="T38" fmla="*/ 461 w 601"/>
                <a:gd name="T39" fmla="*/ 263 h 883"/>
                <a:gd name="T40" fmla="*/ 446 w 601"/>
                <a:gd name="T41" fmla="*/ 187 h 883"/>
                <a:gd name="T42" fmla="*/ 260 w 601"/>
                <a:gd name="T43" fmla="*/ 100 h 883"/>
                <a:gd name="T44" fmla="*/ 147 w 601"/>
                <a:gd name="T45" fmla="*/ 105 h 883"/>
                <a:gd name="T46" fmla="*/ 147 w 601"/>
                <a:gd name="T47" fmla="*/ 279 h 883"/>
                <a:gd name="T48" fmla="*/ 147 w 601"/>
                <a:gd name="T49" fmla="*/ 445 h 883"/>
                <a:gd name="T50" fmla="*/ 274 w 601"/>
                <a:gd name="T51" fmla="*/ 440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1" h="883">
                  <a:moveTo>
                    <a:pt x="150" y="879"/>
                  </a:moveTo>
                  <a:lnTo>
                    <a:pt x="150" y="879"/>
                  </a:lnTo>
                  <a:cubicBezTo>
                    <a:pt x="82" y="879"/>
                    <a:pt x="79" y="879"/>
                    <a:pt x="15" y="882"/>
                  </a:cubicBezTo>
                  <a:cubicBezTo>
                    <a:pt x="7" y="874"/>
                    <a:pt x="7" y="874"/>
                    <a:pt x="7" y="874"/>
                  </a:cubicBezTo>
                  <a:cubicBezTo>
                    <a:pt x="9" y="796"/>
                    <a:pt x="10" y="735"/>
                    <a:pt x="10" y="591"/>
                  </a:cubicBezTo>
                  <a:cubicBezTo>
                    <a:pt x="10" y="399"/>
                    <a:pt x="10" y="201"/>
                    <a:pt x="0" y="1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6" y="4"/>
                    <a:pt x="119" y="1"/>
                    <a:pt x="140" y="1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304" y="0"/>
                    <a:pt x="367" y="0"/>
                    <a:pt x="426" y="18"/>
                  </a:cubicBezTo>
                  <a:cubicBezTo>
                    <a:pt x="565" y="62"/>
                    <a:pt x="600" y="177"/>
                    <a:pt x="600" y="262"/>
                  </a:cubicBezTo>
                  <a:cubicBezTo>
                    <a:pt x="600" y="312"/>
                    <a:pt x="588" y="359"/>
                    <a:pt x="563" y="400"/>
                  </a:cubicBezTo>
                  <a:cubicBezTo>
                    <a:pt x="492" y="521"/>
                    <a:pt x="353" y="547"/>
                    <a:pt x="205" y="547"/>
                  </a:cubicBezTo>
                  <a:cubicBezTo>
                    <a:pt x="182" y="547"/>
                    <a:pt x="167" y="545"/>
                    <a:pt x="149" y="545"/>
                  </a:cubicBezTo>
                  <a:cubicBezTo>
                    <a:pt x="150" y="679"/>
                    <a:pt x="150" y="719"/>
                    <a:pt x="158" y="870"/>
                  </a:cubicBezTo>
                  <a:lnTo>
                    <a:pt x="150" y="879"/>
                  </a:lnTo>
                  <a:close/>
                  <a:moveTo>
                    <a:pt x="274" y="440"/>
                  </a:moveTo>
                  <a:lnTo>
                    <a:pt x="274" y="440"/>
                  </a:lnTo>
                  <a:cubicBezTo>
                    <a:pt x="307" y="439"/>
                    <a:pt x="397" y="429"/>
                    <a:pt x="440" y="352"/>
                  </a:cubicBezTo>
                  <a:cubicBezTo>
                    <a:pt x="455" y="326"/>
                    <a:pt x="461" y="294"/>
                    <a:pt x="461" y="263"/>
                  </a:cubicBezTo>
                  <a:cubicBezTo>
                    <a:pt x="461" y="239"/>
                    <a:pt x="458" y="212"/>
                    <a:pt x="446" y="187"/>
                  </a:cubicBezTo>
                  <a:cubicBezTo>
                    <a:pt x="405" y="100"/>
                    <a:pt x="312" y="100"/>
                    <a:pt x="260" y="100"/>
                  </a:cubicBezTo>
                  <a:cubicBezTo>
                    <a:pt x="198" y="100"/>
                    <a:pt x="181" y="102"/>
                    <a:pt x="147" y="105"/>
                  </a:cubicBezTo>
                  <a:cubicBezTo>
                    <a:pt x="147" y="161"/>
                    <a:pt x="147" y="221"/>
                    <a:pt x="147" y="279"/>
                  </a:cubicBezTo>
                  <a:cubicBezTo>
                    <a:pt x="147" y="333"/>
                    <a:pt x="147" y="390"/>
                    <a:pt x="147" y="445"/>
                  </a:cubicBezTo>
                  <a:cubicBezTo>
                    <a:pt x="190" y="445"/>
                    <a:pt x="240" y="445"/>
                    <a:pt x="274" y="44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61" name="Freeform 22"/>
            <p:cNvSpPr>
              <a:spLocks noChangeArrowheads="1"/>
            </p:cNvSpPr>
            <p:nvPr/>
          </p:nvSpPr>
          <p:spPr bwMode="auto">
            <a:xfrm>
              <a:off x="2922588" y="4552950"/>
              <a:ext cx="234950" cy="319088"/>
            </a:xfrm>
            <a:custGeom>
              <a:avLst/>
              <a:gdLst>
                <a:gd name="T0" fmla="*/ 151 w 651"/>
                <a:gd name="T1" fmla="*/ 878 h 886"/>
                <a:gd name="T2" fmla="*/ 151 w 651"/>
                <a:gd name="T3" fmla="*/ 878 h 886"/>
                <a:gd name="T4" fmla="*/ 15 w 651"/>
                <a:gd name="T5" fmla="*/ 881 h 886"/>
                <a:gd name="T6" fmla="*/ 7 w 651"/>
                <a:gd name="T7" fmla="*/ 873 h 886"/>
                <a:gd name="T8" fmla="*/ 12 w 651"/>
                <a:gd name="T9" fmla="*/ 511 h 886"/>
                <a:gd name="T10" fmla="*/ 0 w 651"/>
                <a:gd name="T11" fmla="*/ 13 h 886"/>
                <a:gd name="T12" fmla="*/ 7 w 651"/>
                <a:gd name="T13" fmla="*/ 3 h 886"/>
                <a:gd name="T14" fmla="*/ 38 w 651"/>
                <a:gd name="T15" fmla="*/ 3 h 886"/>
                <a:gd name="T16" fmla="*/ 164 w 651"/>
                <a:gd name="T17" fmla="*/ 2 h 886"/>
                <a:gd name="T18" fmla="*/ 239 w 651"/>
                <a:gd name="T19" fmla="*/ 0 h 886"/>
                <a:gd name="T20" fmla="*/ 434 w 651"/>
                <a:gd name="T21" fmla="*/ 22 h 886"/>
                <a:gd name="T22" fmla="*/ 589 w 651"/>
                <a:gd name="T23" fmla="*/ 241 h 886"/>
                <a:gd name="T24" fmla="*/ 378 w 651"/>
                <a:gd name="T25" fmla="*/ 483 h 886"/>
                <a:gd name="T26" fmla="*/ 518 w 651"/>
                <a:gd name="T27" fmla="*/ 686 h 886"/>
                <a:gd name="T28" fmla="*/ 650 w 651"/>
                <a:gd name="T29" fmla="*/ 867 h 886"/>
                <a:gd name="T30" fmla="*/ 646 w 651"/>
                <a:gd name="T31" fmla="*/ 879 h 886"/>
                <a:gd name="T32" fmla="*/ 570 w 651"/>
                <a:gd name="T33" fmla="*/ 881 h 886"/>
                <a:gd name="T34" fmla="*/ 492 w 651"/>
                <a:gd name="T35" fmla="*/ 885 h 886"/>
                <a:gd name="T36" fmla="*/ 483 w 651"/>
                <a:gd name="T37" fmla="*/ 879 h 886"/>
                <a:gd name="T38" fmla="*/ 469 w 651"/>
                <a:gd name="T39" fmla="*/ 853 h 886"/>
                <a:gd name="T40" fmla="*/ 350 w 651"/>
                <a:gd name="T41" fmla="*/ 669 h 886"/>
                <a:gd name="T42" fmla="*/ 239 w 651"/>
                <a:gd name="T43" fmla="*/ 505 h 886"/>
                <a:gd name="T44" fmla="*/ 151 w 651"/>
                <a:gd name="T45" fmla="*/ 506 h 886"/>
                <a:gd name="T46" fmla="*/ 158 w 651"/>
                <a:gd name="T47" fmla="*/ 869 h 886"/>
                <a:gd name="T48" fmla="*/ 151 w 651"/>
                <a:gd name="T49" fmla="*/ 878 h 886"/>
                <a:gd name="T50" fmla="*/ 403 w 651"/>
                <a:gd name="T51" fmla="*/ 357 h 886"/>
                <a:gd name="T52" fmla="*/ 403 w 651"/>
                <a:gd name="T53" fmla="*/ 357 h 886"/>
                <a:gd name="T54" fmla="*/ 451 w 651"/>
                <a:gd name="T55" fmla="*/ 252 h 886"/>
                <a:gd name="T56" fmla="*/ 428 w 651"/>
                <a:gd name="T57" fmla="*/ 166 h 886"/>
                <a:gd name="T58" fmla="*/ 228 w 651"/>
                <a:gd name="T59" fmla="*/ 102 h 886"/>
                <a:gd name="T60" fmla="*/ 148 w 651"/>
                <a:gd name="T61" fmla="*/ 104 h 886"/>
                <a:gd name="T62" fmla="*/ 148 w 651"/>
                <a:gd name="T63" fmla="*/ 404 h 886"/>
                <a:gd name="T64" fmla="*/ 403 w 651"/>
                <a:gd name="T65" fmla="*/ 357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886">
                  <a:moveTo>
                    <a:pt x="151" y="878"/>
                  </a:moveTo>
                  <a:lnTo>
                    <a:pt x="151" y="878"/>
                  </a:lnTo>
                  <a:cubicBezTo>
                    <a:pt x="81" y="878"/>
                    <a:pt x="79" y="878"/>
                    <a:pt x="15" y="881"/>
                  </a:cubicBezTo>
                  <a:cubicBezTo>
                    <a:pt x="7" y="873"/>
                    <a:pt x="7" y="873"/>
                    <a:pt x="7" y="873"/>
                  </a:cubicBezTo>
                  <a:cubicBezTo>
                    <a:pt x="12" y="753"/>
                    <a:pt x="12" y="631"/>
                    <a:pt x="12" y="511"/>
                  </a:cubicBezTo>
                  <a:cubicBezTo>
                    <a:pt x="12" y="233"/>
                    <a:pt x="7" y="136"/>
                    <a:pt x="0" y="1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61" y="3"/>
                    <a:pt x="122" y="2"/>
                    <a:pt x="164" y="2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308" y="0"/>
                    <a:pt x="373" y="0"/>
                    <a:pt x="434" y="22"/>
                  </a:cubicBezTo>
                  <a:cubicBezTo>
                    <a:pt x="528" y="54"/>
                    <a:pt x="589" y="122"/>
                    <a:pt x="589" y="241"/>
                  </a:cubicBezTo>
                  <a:cubicBezTo>
                    <a:pt x="589" y="340"/>
                    <a:pt x="536" y="441"/>
                    <a:pt x="378" y="483"/>
                  </a:cubicBezTo>
                  <a:cubicBezTo>
                    <a:pt x="399" y="512"/>
                    <a:pt x="496" y="654"/>
                    <a:pt x="518" y="686"/>
                  </a:cubicBezTo>
                  <a:cubicBezTo>
                    <a:pt x="556" y="741"/>
                    <a:pt x="574" y="765"/>
                    <a:pt x="650" y="867"/>
                  </a:cubicBezTo>
                  <a:cubicBezTo>
                    <a:pt x="646" y="879"/>
                    <a:pt x="646" y="879"/>
                    <a:pt x="646" y="879"/>
                  </a:cubicBezTo>
                  <a:cubicBezTo>
                    <a:pt x="621" y="879"/>
                    <a:pt x="595" y="879"/>
                    <a:pt x="570" y="881"/>
                  </a:cubicBezTo>
                  <a:cubicBezTo>
                    <a:pt x="544" y="881"/>
                    <a:pt x="518" y="882"/>
                    <a:pt x="492" y="885"/>
                  </a:cubicBezTo>
                  <a:cubicBezTo>
                    <a:pt x="483" y="879"/>
                    <a:pt x="483" y="879"/>
                    <a:pt x="483" y="879"/>
                  </a:cubicBezTo>
                  <a:cubicBezTo>
                    <a:pt x="478" y="870"/>
                    <a:pt x="474" y="861"/>
                    <a:pt x="469" y="853"/>
                  </a:cubicBezTo>
                  <a:cubicBezTo>
                    <a:pt x="432" y="789"/>
                    <a:pt x="390" y="730"/>
                    <a:pt x="350" y="669"/>
                  </a:cubicBezTo>
                  <a:cubicBezTo>
                    <a:pt x="277" y="556"/>
                    <a:pt x="269" y="544"/>
                    <a:pt x="239" y="505"/>
                  </a:cubicBezTo>
                  <a:cubicBezTo>
                    <a:pt x="201" y="506"/>
                    <a:pt x="193" y="508"/>
                    <a:pt x="151" y="506"/>
                  </a:cubicBezTo>
                  <a:cubicBezTo>
                    <a:pt x="151" y="575"/>
                    <a:pt x="151" y="765"/>
                    <a:pt x="158" y="869"/>
                  </a:cubicBezTo>
                  <a:lnTo>
                    <a:pt x="151" y="878"/>
                  </a:lnTo>
                  <a:close/>
                  <a:moveTo>
                    <a:pt x="403" y="357"/>
                  </a:moveTo>
                  <a:lnTo>
                    <a:pt x="403" y="357"/>
                  </a:lnTo>
                  <a:cubicBezTo>
                    <a:pt x="435" y="331"/>
                    <a:pt x="451" y="291"/>
                    <a:pt x="451" y="252"/>
                  </a:cubicBezTo>
                  <a:cubicBezTo>
                    <a:pt x="451" y="226"/>
                    <a:pt x="445" y="195"/>
                    <a:pt x="428" y="166"/>
                  </a:cubicBezTo>
                  <a:cubicBezTo>
                    <a:pt x="388" y="107"/>
                    <a:pt x="321" y="102"/>
                    <a:pt x="228" y="102"/>
                  </a:cubicBezTo>
                  <a:cubicBezTo>
                    <a:pt x="212" y="102"/>
                    <a:pt x="190" y="102"/>
                    <a:pt x="148" y="104"/>
                  </a:cubicBezTo>
                  <a:cubicBezTo>
                    <a:pt x="146" y="247"/>
                    <a:pt x="146" y="267"/>
                    <a:pt x="148" y="404"/>
                  </a:cubicBezTo>
                  <a:cubicBezTo>
                    <a:pt x="242" y="406"/>
                    <a:pt x="344" y="409"/>
                    <a:pt x="403" y="35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62" name="Freeform 23"/>
            <p:cNvSpPr>
              <a:spLocks noChangeArrowheads="1"/>
            </p:cNvSpPr>
            <p:nvPr/>
          </p:nvSpPr>
          <p:spPr bwMode="auto">
            <a:xfrm>
              <a:off x="3236913" y="4467225"/>
              <a:ext cx="193675" cy="403225"/>
            </a:xfrm>
            <a:custGeom>
              <a:avLst/>
              <a:gdLst>
                <a:gd name="T0" fmla="*/ 538 w 539"/>
                <a:gd name="T1" fmla="*/ 1015 h 1121"/>
                <a:gd name="T2" fmla="*/ 538 w 539"/>
                <a:gd name="T3" fmla="*/ 1015 h 1121"/>
                <a:gd name="T4" fmla="*/ 530 w 539"/>
                <a:gd name="T5" fmla="*/ 1108 h 1121"/>
                <a:gd name="T6" fmla="*/ 523 w 539"/>
                <a:gd name="T7" fmla="*/ 1117 h 1121"/>
                <a:gd name="T8" fmla="*/ 8 w 539"/>
                <a:gd name="T9" fmla="*/ 1120 h 1121"/>
                <a:gd name="T10" fmla="*/ 0 w 539"/>
                <a:gd name="T11" fmla="*/ 1112 h 1121"/>
                <a:gd name="T12" fmla="*/ 8 w 539"/>
                <a:gd name="T13" fmla="*/ 721 h 1121"/>
                <a:gd name="T14" fmla="*/ 0 w 539"/>
                <a:gd name="T15" fmla="*/ 252 h 1121"/>
                <a:gd name="T16" fmla="*/ 8 w 539"/>
                <a:gd name="T17" fmla="*/ 242 h 1121"/>
                <a:gd name="T18" fmla="*/ 527 w 539"/>
                <a:gd name="T19" fmla="*/ 238 h 1121"/>
                <a:gd name="T20" fmla="*/ 535 w 539"/>
                <a:gd name="T21" fmla="*/ 247 h 1121"/>
                <a:gd name="T22" fmla="*/ 526 w 539"/>
                <a:gd name="T23" fmla="*/ 345 h 1121"/>
                <a:gd name="T24" fmla="*/ 518 w 539"/>
                <a:gd name="T25" fmla="*/ 352 h 1121"/>
                <a:gd name="T26" fmla="*/ 148 w 539"/>
                <a:gd name="T27" fmla="*/ 346 h 1121"/>
                <a:gd name="T28" fmla="*/ 145 w 539"/>
                <a:gd name="T29" fmla="*/ 610 h 1121"/>
                <a:gd name="T30" fmla="*/ 495 w 539"/>
                <a:gd name="T31" fmla="*/ 608 h 1121"/>
                <a:gd name="T32" fmla="*/ 501 w 539"/>
                <a:gd name="T33" fmla="*/ 617 h 1121"/>
                <a:gd name="T34" fmla="*/ 495 w 539"/>
                <a:gd name="T35" fmla="*/ 712 h 1121"/>
                <a:gd name="T36" fmla="*/ 488 w 539"/>
                <a:gd name="T37" fmla="*/ 721 h 1121"/>
                <a:gd name="T38" fmla="*/ 145 w 539"/>
                <a:gd name="T39" fmla="*/ 716 h 1121"/>
                <a:gd name="T40" fmla="*/ 145 w 539"/>
                <a:gd name="T41" fmla="*/ 1013 h 1121"/>
                <a:gd name="T42" fmla="*/ 530 w 539"/>
                <a:gd name="T43" fmla="*/ 1007 h 1121"/>
                <a:gd name="T44" fmla="*/ 538 w 539"/>
                <a:gd name="T45" fmla="*/ 1015 h 1121"/>
                <a:gd name="T46" fmla="*/ 416 w 539"/>
                <a:gd name="T47" fmla="*/ 9 h 1121"/>
                <a:gd name="T48" fmla="*/ 416 w 539"/>
                <a:gd name="T49" fmla="*/ 9 h 1121"/>
                <a:gd name="T50" fmla="*/ 285 w 539"/>
                <a:gd name="T51" fmla="*/ 177 h 1121"/>
                <a:gd name="T52" fmla="*/ 276 w 539"/>
                <a:gd name="T53" fmla="*/ 182 h 1121"/>
                <a:gd name="T54" fmla="*/ 181 w 539"/>
                <a:gd name="T55" fmla="*/ 182 h 1121"/>
                <a:gd name="T56" fmla="*/ 177 w 539"/>
                <a:gd name="T57" fmla="*/ 172 h 1121"/>
                <a:gd name="T58" fmla="*/ 239 w 539"/>
                <a:gd name="T59" fmla="*/ 9 h 1121"/>
                <a:gd name="T60" fmla="*/ 247 w 539"/>
                <a:gd name="T61" fmla="*/ 0 h 1121"/>
                <a:gd name="T62" fmla="*/ 411 w 539"/>
                <a:gd name="T63" fmla="*/ 0 h 1121"/>
                <a:gd name="T64" fmla="*/ 416 w 539"/>
                <a:gd name="T65" fmla="*/ 9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9" h="1121">
                  <a:moveTo>
                    <a:pt x="538" y="1015"/>
                  </a:moveTo>
                  <a:lnTo>
                    <a:pt x="538" y="1015"/>
                  </a:lnTo>
                  <a:cubicBezTo>
                    <a:pt x="533" y="1057"/>
                    <a:pt x="533" y="1066"/>
                    <a:pt x="530" y="1108"/>
                  </a:cubicBezTo>
                  <a:cubicBezTo>
                    <a:pt x="523" y="1117"/>
                    <a:pt x="523" y="1117"/>
                    <a:pt x="523" y="1117"/>
                  </a:cubicBezTo>
                  <a:cubicBezTo>
                    <a:pt x="280" y="1117"/>
                    <a:pt x="242" y="1118"/>
                    <a:pt x="8" y="1120"/>
                  </a:cubicBezTo>
                  <a:cubicBezTo>
                    <a:pt x="0" y="1112"/>
                    <a:pt x="0" y="1112"/>
                    <a:pt x="0" y="1112"/>
                  </a:cubicBezTo>
                  <a:cubicBezTo>
                    <a:pt x="5" y="1015"/>
                    <a:pt x="8" y="948"/>
                    <a:pt x="8" y="721"/>
                  </a:cubicBezTo>
                  <a:cubicBezTo>
                    <a:pt x="8" y="512"/>
                    <a:pt x="8" y="393"/>
                    <a:pt x="0" y="252"/>
                  </a:cubicBezTo>
                  <a:cubicBezTo>
                    <a:pt x="8" y="242"/>
                    <a:pt x="8" y="242"/>
                    <a:pt x="8" y="242"/>
                  </a:cubicBezTo>
                  <a:cubicBezTo>
                    <a:pt x="251" y="241"/>
                    <a:pt x="299" y="241"/>
                    <a:pt x="527" y="238"/>
                  </a:cubicBezTo>
                  <a:cubicBezTo>
                    <a:pt x="535" y="247"/>
                    <a:pt x="535" y="247"/>
                    <a:pt x="535" y="247"/>
                  </a:cubicBezTo>
                  <a:cubicBezTo>
                    <a:pt x="530" y="285"/>
                    <a:pt x="529" y="299"/>
                    <a:pt x="526" y="345"/>
                  </a:cubicBezTo>
                  <a:cubicBezTo>
                    <a:pt x="518" y="352"/>
                    <a:pt x="518" y="352"/>
                    <a:pt x="518" y="352"/>
                  </a:cubicBezTo>
                  <a:cubicBezTo>
                    <a:pt x="358" y="348"/>
                    <a:pt x="305" y="348"/>
                    <a:pt x="148" y="346"/>
                  </a:cubicBezTo>
                  <a:cubicBezTo>
                    <a:pt x="145" y="460"/>
                    <a:pt x="145" y="497"/>
                    <a:pt x="145" y="610"/>
                  </a:cubicBezTo>
                  <a:cubicBezTo>
                    <a:pt x="297" y="611"/>
                    <a:pt x="344" y="610"/>
                    <a:pt x="495" y="608"/>
                  </a:cubicBezTo>
                  <a:cubicBezTo>
                    <a:pt x="501" y="617"/>
                    <a:pt x="501" y="617"/>
                    <a:pt x="501" y="617"/>
                  </a:cubicBezTo>
                  <a:cubicBezTo>
                    <a:pt x="497" y="660"/>
                    <a:pt x="497" y="672"/>
                    <a:pt x="495" y="712"/>
                  </a:cubicBezTo>
                  <a:cubicBezTo>
                    <a:pt x="488" y="721"/>
                    <a:pt x="488" y="721"/>
                    <a:pt x="488" y="721"/>
                  </a:cubicBezTo>
                  <a:cubicBezTo>
                    <a:pt x="344" y="716"/>
                    <a:pt x="312" y="716"/>
                    <a:pt x="145" y="716"/>
                  </a:cubicBezTo>
                  <a:cubicBezTo>
                    <a:pt x="142" y="861"/>
                    <a:pt x="143" y="896"/>
                    <a:pt x="145" y="1013"/>
                  </a:cubicBezTo>
                  <a:cubicBezTo>
                    <a:pt x="332" y="1013"/>
                    <a:pt x="370" y="1013"/>
                    <a:pt x="530" y="1007"/>
                  </a:cubicBezTo>
                  <a:lnTo>
                    <a:pt x="538" y="1015"/>
                  </a:lnTo>
                  <a:close/>
                  <a:moveTo>
                    <a:pt x="416" y="9"/>
                  </a:moveTo>
                  <a:lnTo>
                    <a:pt x="416" y="9"/>
                  </a:lnTo>
                  <a:cubicBezTo>
                    <a:pt x="358" y="80"/>
                    <a:pt x="341" y="99"/>
                    <a:pt x="285" y="177"/>
                  </a:cubicBezTo>
                  <a:cubicBezTo>
                    <a:pt x="276" y="182"/>
                    <a:pt x="276" y="182"/>
                    <a:pt x="276" y="182"/>
                  </a:cubicBezTo>
                  <a:cubicBezTo>
                    <a:pt x="181" y="182"/>
                    <a:pt x="181" y="182"/>
                    <a:pt x="181" y="182"/>
                  </a:cubicBezTo>
                  <a:cubicBezTo>
                    <a:pt x="177" y="172"/>
                    <a:pt x="177" y="172"/>
                    <a:pt x="177" y="172"/>
                  </a:cubicBezTo>
                  <a:cubicBezTo>
                    <a:pt x="200" y="127"/>
                    <a:pt x="226" y="60"/>
                    <a:pt x="239" y="9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8" y="0"/>
                    <a:pt x="335" y="0"/>
                    <a:pt x="411" y="0"/>
                  </a:cubicBezTo>
                  <a:lnTo>
                    <a:pt x="416" y="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63" name="Freeform 24"/>
            <p:cNvSpPr>
              <a:spLocks noChangeArrowheads="1"/>
            </p:cNvSpPr>
            <p:nvPr/>
          </p:nvSpPr>
          <p:spPr bwMode="auto">
            <a:xfrm>
              <a:off x="3509963" y="4548188"/>
              <a:ext cx="204787" cy="328612"/>
            </a:xfrm>
            <a:custGeom>
              <a:avLst/>
              <a:gdLst>
                <a:gd name="T0" fmla="*/ 358 w 571"/>
                <a:gd name="T1" fmla="*/ 398 h 912"/>
                <a:gd name="T2" fmla="*/ 358 w 571"/>
                <a:gd name="T3" fmla="*/ 398 h 912"/>
                <a:gd name="T4" fmla="*/ 570 w 571"/>
                <a:gd name="T5" fmla="*/ 647 h 912"/>
                <a:gd name="T6" fmla="*/ 251 w 571"/>
                <a:gd name="T7" fmla="*/ 911 h 912"/>
                <a:gd name="T8" fmla="*/ 5 w 571"/>
                <a:gd name="T9" fmla="*/ 856 h 912"/>
                <a:gd name="T10" fmla="*/ 0 w 571"/>
                <a:gd name="T11" fmla="*/ 849 h 912"/>
                <a:gd name="T12" fmla="*/ 11 w 571"/>
                <a:gd name="T13" fmla="*/ 734 h 912"/>
                <a:gd name="T14" fmla="*/ 23 w 571"/>
                <a:gd name="T15" fmla="*/ 730 h 912"/>
                <a:gd name="T16" fmla="*/ 241 w 571"/>
                <a:gd name="T17" fmla="*/ 803 h 912"/>
                <a:gd name="T18" fmla="*/ 422 w 571"/>
                <a:gd name="T19" fmla="*/ 663 h 912"/>
                <a:gd name="T20" fmla="*/ 270 w 571"/>
                <a:gd name="T21" fmla="*/ 512 h 912"/>
                <a:gd name="T22" fmla="*/ 207 w 571"/>
                <a:gd name="T23" fmla="*/ 485 h 912"/>
                <a:gd name="T24" fmla="*/ 2 w 571"/>
                <a:gd name="T25" fmla="*/ 239 h 912"/>
                <a:gd name="T26" fmla="*/ 40 w 571"/>
                <a:gd name="T27" fmla="*/ 108 h 912"/>
                <a:gd name="T28" fmla="*/ 300 w 571"/>
                <a:gd name="T29" fmla="*/ 0 h 912"/>
                <a:gd name="T30" fmla="*/ 523 w 571"/>
                <a:gd name="T31" fmla="*/ 40 h 912"/>
                <a:gd name="T32" fmla="*/ 530 w 571"/>
                <a:gd name="T33" fmla="*/ 49 h 912"/>
                <a:gd name="T34" fmla="*/ 519 w 571"/>
                <a:gd name="T35" fmla="*/ 159 h 912"/>
                <a:gd name="T36" fmla="*/ 509 w 571"/>
                <a:gd name="T37" fmla="*/ 163 h 912"/>
                <a:gd name="T38" fmla="*/ 305 w 571"/>
                <a:gd name="T39" fmla="*/ 107 h 912"/>
                <a:gd name="T40" fmla="*/ 139 w 571"/>
                <a:gd name="T41" fmla="*/ 227 h 912"/>
                <a:gd name="T42" fmla="*/ 201 w 571"/>
                <a:gd name="T43" fmla="*/ 326 h 912"/>
                <a:gd name="T44" fmla="*/ 297 w 571"/>
                <a:gd name="T45" fmla="*/ 370 h 912"/>
                <a:gd name="T46" fmla="*/ 358 w 571"/>
                <a:gd name="T47" fmla="*/ 398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1" h="912">
                  <a:moveTo>
                    <a:pt x="358" y="398"/>
                  </a:moveTo>
                  <a:lnTo>
                    <a:pt x="358" y="398"/>
                  </a:lnTo>
                  <a:cubicBezTo>
                    <a:pt x="449" y="437"/>
                    <a:pt x="570" y="489"/>
                    <a:pt x="570" y="647"/>
                  </a:cubicBezTo>
                  <a:cubicBezTo>
                    <a:pt x="570" y="786"/>
                    <a:pt x="466" y="911"/>
                    <a:pt x="251" y="911"/>
                  </a:cubicBezTo>
                  <a:cubicBezTo>
                    <a:pt x="119" y="911"/>
                    <a:pt x="35" y="871"/>
                    <a:pt x="5" y="856"/>
                  </a:cubicBezTo>
                  <a:cubicBezTo>
                    <a:pt x="0" y="849"/>
                    <a:pt x="0" y="849"/>
                    <a:pt x="0" y="849"/>
                  </a:cubicBezTo>
                  <a:cubicBezTo>
                    <a:pt x="5" y="804"/>
                    <a:pt x="6" y="782"/>
                    <a:pt x="11" y="734"/>
                  </a:cubicBezTo>
                  <a:cubicBezTo>
                    <a:pt x="23" y="730"/>
                    <a:pt x="23" y="730"/>
                    <a:pt x="23" y="730"/>
                  </a:cubicBezTo>
                  <a:cubicBezTo>
                    <a:pt x="53" y="751"/>
                    <a:pt x="125" y="803"/>
                    <a:pt x="241" y="803"/>
                  </a:cubicBezTo>
                  <a:cubicBezTo>
                    <a:pt x="369" y="803"/>
                    <a:pt x="422" y="737"/>
                    <a:pt x="422" y="663"/>
                  </a:cubicBezTo>
                  <a:cubicBezTo>
                    <a:pt x="422" y="576"/>
                    <a:pt x="350" y="542"/>
                    <a:pt x="270" y="512"/>
                  </a:cubicBezTo>
                  <a:cubicBezTo>
                    <a:pt x="207" y="485"/>
                    <a:pt x="207" y="485"/>
                    <a:pt x="207" y="485"/>
                  </a:cubicBezTo>
                  <a:cubicBezTo>
                    <a:pt x="119" y="443"/>
                    <a:pt x="2" y="390"/>
                    <a:pt x="2" y="239"/>
                  </a:cubicBezTo>
                  <a:cubicBezTo>
                    <a:pt x="2" y="194"/>
                    <a:pt x="14" y="146"/>
                    <a:pt x="40" y="108"/>
                  </a:cubicBezTo>
                  <a:cubicBezTo>
                    <a:pt x="98" y="28"/>
                    <a:pt x="200" y="0"/>
                    <a:pt x="300" y="0"/>
                  </a:cubicBezTo>
                  <a:cubicBezTo>
                    <a:pt x="398" y="0"/>
                    <a:pt x="457" y="18"/>
                    <a:pt x="523" y="40"/>
                  </a:cubicBezTo>
                  <a:cubicBezTo>
                    <a:pt x="530" y="49"/>
                    <a:pt x="530" y="49"/>
                    <a:pt x="530" y="49"/>
                  </a:cubicBezTo>
                  <a:cubicBezTo>
                    <a:pt x="524" y="96"/>
                    <a:pt x="523" y="114"/>
                    <a:pt x="519" y="159"/>
                  </a:cubicBezTo>
                  <a:cubicBezTo>
                    <a:pt x="509" y="163"/>
                    <a:pt x="509" y="163"/>
                    <a:pt x="509" y="163"/>
                  </a:cubicBezTo>
                  <a:cubicBezTo>
                    <a:pt x="455" y="136"/>
                    <a:pt x="398" y="107"/>
                    <a:pt x="305" y="107"/>
                  </a:cubicBezTo>
                  <a:cubicBezTo>
                    <a:pt x="203" y="107"/>
                    <a:pt x="139" y="154"/>
                    <a:pt x="139" y="227"/>
                  </a:cubicBezTo>
                  <a:cubicBezTo>
                    <a:pt x="139" y="283"/>
                    <a:pt x="175" y="309"/>
                    <a:pt x="201" y="326"/>
                  </a:cubicBezTo>
                  <a:cubicBezTo>
                    <a:pt x="218" y="335"/>
                    <a:pt x="222" y="338"/>
                    <a:pt x="297" y="370"/>
                  </a:cubicBezTo>
                  <a:lnTo>
                    <a:pt x="358" y="39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64" name="Freeform 25"/>
            <p:cNvSpPr>
              <a:spLocks noChangeArrowheads="1"/>
            </p:cNvSpPr>
            <p:nvPr/>
          </p:nvSpPr>
          <p:spPr bwMode="auto">
            <a:xfrm>
              <a:off x="3810000" y="4552950"/>
              <a:ext cx="193675" cy="317500"/>
            </a:xfrm>
            <a:custGeom>
              <a:avLst/>
              <a:gdLst>
                <a:gd name="T0" fmla="*/ 538 w 539"/>
                <a:gd name="T1" fmla="*/ 777 h 883"/>
                <a:gd name="T2" fmla="*/ 538 w 539"/>
                <a:gd name="T3" fmla="*/ 777 h 883"/>
                <a:gd name="T4" fmla="*/ 532 w 539"/>
                <a:gd name="T5" fmla="*/ 870 h 883"/>
                <a:gd name="T6" fmla="*/ 523 w 539"/>
                <a:gd name="T7" fmla="*/ 879 h 883"/>
                <a:gd name="T8" fmla="*/ 8 w 539"/>
                <a:gd name="T9" fmla="*/ 882 h 883"/>
                <a:gd name="T10" fmla="*/ 0 w 539"/>
                <a:gd name="T11" fmla="*/ 874 h 883"/>
                <a:gd name="T12" fmla="*/ 8 w 539"/>
                <a:gd name="T13" fmla="*/ 483 h 883"/>
                <a:gd name="T14" fmla="*/ 0 w 539"/>
                <a:gd name="T15" fmla="*/ 14 h 883"/>
                <a:gd name="T16" fmla="*/ 8 w 539"/>
                <a:gd name="T17" fmla="*/ 4 h 883"/>
                <a:gd name="T18" fmla="*/ 527 w 539"/>
                <a:gd name="T19" fmla="*/ 0 h 883"/>
                <a:gd name="T20" fmla="*/ 535 w 539"/>
                <a:gd name="T21" fmla="*/ 9 h 883"/>
                <a:gd name="T22" fmla="*/ 526 w 539"/>
                <a:gd name="T23" fmla="*/ 107 h 883"/>
                <a:gd name="T24" fmla="*/ 518 w 539"/>
                <a:gd name="T25" fmla="*/ 114 h 883"/>
                <a:gd name="T26" fmla="*/ 148 w 539"/>
                <a:gd name="T27" fmla="*/ 108 h 883"/>
                <a:gd name="T28" fmla="*/ 145 w 539"/>
                <a:gd name="T29" fmla="*/ 372 h 883"/>
                <a:gd name="T30" fmla="*/ 495 w 539"/>
                <a:gd name="T31" fmla="*/ 370 h 883"/>
                <a:gd name="T32" fmla="*/ 501 w 539"/>
                <a:gd name="T33" fmla="*/ 379 h 883"/>
                <a:gd name="T34" fmla="*/ 495 w 539"/>
                <a:gd name="T35" fmla="*/ 474 h 883"/>
                <a:gd name="T36" fmla="*/ 488 w 539"/>
                <a:gd name="T37" fmla="*/ 483 h 883"/>
                <a:gd name="T38" fmla="*/ 145 w 539"/>
                <a:gd name="T39" fmla="*/ 478 h 883"/>
                <a:gd name="T40" fmla="*/ 145 w 539"/>
                <a:gd name="T41" fmla="*/ 775 h 883"/>
                <a:gd name="T42" fmla="*/ 530 w 539"/>
                <a:gd name="T43" fmla="*/ 769 h 883"/>
                <a:gd name="T44" fmla="*/ 538 w 539"/>
                <a:gd name="T45" fmla="*/ 777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9" h="883">
                  <a:moveTo>
                    <a:pt x="538" y="777"/>
                  </a:moveTo>
                  <a:lnTo>
                    <a:pt x="538" y="777"/>
                  </a:lnTo>
                  <a:cubicBezTo>
                    <a:pt x="533" y="819"/>
                    <a:pt x="533" y="828"/>
                    <a:pt x="532" y="870"/>
                  </a:cubicBezTo>
                  <a:cubicBezTo>
                    <a:pt x="523" y="879"/>
                    <a:pt x="523" y="879"/>
                    <a:pt x="523" y="879"/>
                  </a:cubicBezTo>
                  <a:cubicBezTo>
                    <a:pt x="280" y="879"/>
                    <a:pt x="242" y="880"/>
                    <a:pt x="8" y="882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5" y="777"/>
                    <a:pt x="8" y="710"/>
                    <a:pt x="8" y="483"/>
                  </a:cubicBezTo>
                  <a:cubicBezTo>
                    <a:pt x="8" y="274"/>
                    <a:pt x="8" y="155"/>
                    <a:pt x="0" y="1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51" y="3"/>
                    <a:pt x="299" y="3"/>
                    <a:pt x="527" y="0"/>
                  </a:cubicBezTo>
                  <a:cubicBezTo>
                    <a:pt x="535" y="9"/>
                    <a:pt x="535" y="9"/>
                    <a:pt x="535" y="9"/>
                  </a:cubicBezTo>
                  <a:cubicBezTo>
                    <a:pt x="532" y="47"/>
                    <a:pt x="529" y="61"/>
                    <a:pt x="526" y="107"/>
                  </a:cubicBezTo>
                  <a:cubicBezTo>
                    <a:pt x="518" y="114"/>
                    <a:pt x="518" y="114"/>
                    <a:pt x="518" y="114"/>
                  </a:cubicBezTo>
                  <a:cubicBezTo>
                    <a:pt x="358" y="110"/>
                    <a:pt x="306" y="110"/>
                    <a:pt x="148" y="108"/>
                  </a:cubicBezTo>
                  <a:cubicBezTo>
                    <a:pt x="145" y="222"/>
                    <a:pt x="145" y="259"/>
                    <a:pt x="145" y="372"/>
                  </a:cubicBezTo>
                  <a:cubicBezTo>
                    <a:pt x="297" y="373"/>
                    <a:pt x="344" y="372"/>
                    <a:pt x="495" y="370"/>
                  </a:cubicBezTo>
                  <a:cubicBezTo>
                    <a:pt x="501" y="379"/>
                    <a:pt x="501" y="379"/>
                    <a:pt x="501" y="379"/>
                  </a:cubicBezTo>
                  <a:cubicBezTo>
                    <a:pt x="497" y="422"/>
                    <a:pt x="497" y="434"/>
                    <a:pt x="495" y="474"/>
                  </a:cubicBezTo>
                  <a:cubicBezTo>
                    <a:pt x="488" y="483"/>
                    <a:pt x="488" y="483"/>
                    <a:pt x="488" y="483"/>
                  </a:cubicBezTo>
                  <a:cubicBezTo>
                    <a:pt x="344" y="478"/>
                    <a:pt x="312" y="478"/>
                    <a:pt x="145" y="478"/>
                  </a:cubicBezTo>
                  <a:cubicBezTo>
                    <a:pt x="142" y="623"/>
                    <a:pt x="143" y="658"/>
                    <a:pt x="145" y="775"/>
                  </a:cubicBezTo>
                  <a:cubicBezTo>
                    <a:pt x="332" y="775"/>
                    <a:pt x="370" y="775"/>
                    <a:pt x="530" y="769"/>
                  </a:cubicBezTo>
                  <a:lnTo>
                    <a:pt x="538" y="77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65" name="Freeform 26"/>
            <p:cNvSpPr>
              <a:spLocks noChangeArrowheads="1"/>
            </p:cNvSpPr>
            <p:nvPr/>
          </p:nvSpPr>
          <p:spPr bwMode="auto">
            <a:xfrm>
              <a:off x="4095750" y="4552950"/>
              <a:ext cx="250825" cy="317500"/>
            </a:xfrm>
            <a:custGeom>
              <a:avLst/>
              <a:gdLst>
                <a:gd name="T0" fmla="*/ 696 w 697"/>
                <a:gd name="T1" fmla="*/ 870 h 883"/>
                <a:gd name="T2" fmla="*/ 696 w 697"/>
                <a:gd name="T3" fmla="*/ 870 h 883"/>
                <a:gd name="T4" fmla="*/ 690 w 697"/>
                <a:gd name="T5" fmla="*/ 879 h 883"/>
                <a:gd name="T6" fmla="*/ 538 w 697"/>
                <a:gd name="T7" fmla="*/ 882 h 883"/>
                <a:gd name="T8" fmla="*/ 527 w 697"/>
                <a:gd name="T9" fmla="*/ 874 h 883"/>
                <a:gd name="T10" fmla="*/ 306 w 697"/>
                <a:gd name="T11" fmla="*/ 484 h 883"/>
                <a:gd name="T12" fmla="*/ 111 w 697"/>
                <a:gd name="T13" fmla="*/ 134 h 883"/>
                <a:gd name="T14" fmla="*/ 124 w 697"/>
                <a:gd name="T15" fmla="*/ 559 h 883"/>
                <a:gd name="T16" fmla="*/ 128 w 697"/>
                <a:gd name="T17" fmla="*/ 714 h 883"/>
                <a:gd name="T18" fmla="*/ 134 w 697"/>
                <a:gd name="T19" fmla="*/ 870 h 883"/>
                <a:gd name="T20" fmla="*/ 128 w 697"/>
                <a:gd name="T21" fmla="*/ 879 h 883"/>
                <a:gd name="T22" fmla="*/ 8 w 697"/>
                <a:gd name="T23" fmla="*/ 882 h 883"/>
                <a:gd name="T24" fmla="*/ 2 w 697"/>
                <a:gd name="T25" fmla="*/ 874 h 883"/>
                <a:gd name="T26" fmla="*/ 8 w 697"/>
                <a:gd name="T27" fmla="*/ 519 h 883"/>
                <a:gd name="T28" fmla="*/ 0 w 697"/>
                <a:gd name="T29" fmla="*/ 14 h 883"/>
                <a:gd name="T30" fmla="*/ 6 w 697"/>
                <a:gd name="T31" fmla="*/ 4 h 883"/>
                <a:gd name="T32" fmla="*/ 166 w 697"/>
                <a:gd name="T33" fmla="*/ 0 h 883"/>
                <a:gd name="T34" fmla="*/ 178 w 697"/>
                <a:gd name="T35" fmla="*/ 9 h 883"/>
                <a:gd name="T36" fmla="*/ 431 w 697"/>
                <a:gd name="T37" fmla="*/ 461 h 883"/>
                <a:gd name="T38" fmla="*/ 585 w 697"/>
                <a:gd name="T39" fmla="*/ 732 h 883"/>
                <a:gd name="T40" fmla="*/ 574 w 697"/>
                <a:gd name="T41" fmla="*/ 321 h 883"/>
                <a:gd name="T42" fmla="*/ 564 w 697"/>
                <a:gd name="T43" fmla="*/ 14 h 883"/>
                <a:gd name="T44" fmla="*/ 571 w 697"/>
                <a:gd name="T45" fmla="*/ 4 h 883"/>
                <a:gd name="T46" fmla="*/ 689 w 697"/>
                <a:gd name="T47" fmla="*/ 0 h 883"/>
                <a:gd name="T48" fmla="*/ 696 w 697"/>
                <a:gd name="T49" fmla="*/ 9 h 883"/>
                <a:gd name="T50" fmla="*/ 692 w 697"/>
                <a:gd name="T51" fmla="*/ 467 h 883"/>
                <a:gd name="T52" fmla="*/ 695 w 697"/>
                <a:gd name="T53" fmla="*/ 818 h 883"/>
                <a:gd name="T54" fmla="*/ 696 w 697"/>
                <a:gd name="T55" fmla="*/ 870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97" h="883">
                  <a:moveTo>
                    <a:pt x="696" y="870"/>
                  </a:moveTo>
                  <a:lnTo>
                    <a:pt x="696" y="870"/>
                  </a:lnTo>
                  <a:cubicBezTo>
                    <a:pt x="690" y="879"/>
                    <a:pt x="690" y="879"/>
                    <a:pt x="690" y="879"/>
                  </a:cubicBezTo>
                  <a:cubicBezTo>
                    <a:pt x="617" y="879"/>
                    <a:pt x="613" y="879"/>
                    <a:pt x="538" y="882"/>
                  </a:cubicBezTo>
                  <a:cubicBezTo>
                    <a:pt x="527" y="874"/>
                    <a:pt x="527" y="874"/>
                    <a:pt x="527" y="874"/>
                  </a:cubicBezTo>
                  <a:cubicBezTo>
                    <a:pt x="454" y="743"/>
                    <a:pt x="381" y="614"/>
                    <a:pt x="306" y="484"/>
                  </a:cubicBezTo>
                  <a:cubicBezTo>
                    <a:pt x="111" y="134"/>
                    <a:pt x="111" y="134"/>
                    <a:pt x="111" y="134"/>
                  </a:cubicBezTo>
                  <a:cubicBezTo>
                    <a:pt x="124" y="559"/>
                    <a:pt x="124" y="559"/>
                    <a:pt x="124" y="559"/>
                  </a:cubicBezTo>
                  <a:cubicBezTo>
                    <a:pt x="125" y="611"/>
                    <a:pt x="128" y="662"/>
                    <a:pt x="128" y="714"/>
                  </a:cubicBezTo>
                  <a:cubicBezTo>
                    <a:pt x="133" y="816"/>
                    <a:pt x="133" y="819"/>
                    <a:pt x="134" y="870"/>
                  </a:cubicBezTo>
                  <a:cubicBezTo>
                    <a:pt x="128" y="879"/>
                    <a:pt x="128" y="879"/>
                    <a:pt x="128" y="879"/>
                  </a:cubicBezTo>
                  <a:cubicBezTo>
                    <a:pt x="73" y="879"/>
                    <a:pt x="67" y="879"/>
                    <a:pt x="8" y="882"/>
                  </a:cubicBezTo>
                  <a:cubicBezTo>
                    <a:pt x="2" y="874"/>
                    <a:pt x="2" y="874"/>
                    <a:pt x="2" y="874"/>
                  </a:cubicBezTo>
                  <a:cubicBezTo>
                    <a:pt x="6" y="757"/>
                    <a:pt x="8" y="638"/>
                    <a:pt x="8" y="519"/>
                  </a:cubicBezTo>
                  <a:cubicBezTo>
                    <a:pt x="8" y="352"/>
                    <a:pt x="6" y="181"/>
                    <a:pt x="0" y="1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2" y="3"/>
                    <a:pt x="95" y="3"/>
                    <a:pt x="166" y="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262" y="160"/>
                    <a:pt x="349" y="318"/>
                    <a:pt x="431" y="461"/>
                  </a:cubicBezTo>
                  <a:cubicBezTo>
                    <a:pt x="585" y="732"/>
                    <a:pt x="585" y="732"/>
                    <a:pt x="585" y="732"/>
                  </a:cubicBezTo>
                  <a:cubicBezTo>
                    <a:pt x="574" y="321"/>
                    <a:pt x="574" y="321"/>
                    <a:pt x="574" y="321"/>
                  </a:cubicBezTo>
                  <a:cubicBezTo>
                    <a:pt x="570" y="126"/>
                    <a:pt x="568" y="99"/>
                    <a:pt x="564" y="14"/>
                  </a:cubicBezTo>
                  <a:cubicBezTo>
                    <a:pt x="571" y="4"/>
                    <a:pt x="571" y="4"/>
                    <a:pt x="571" y="4"/>
                  </a:cubicBezTo>
                  <a:cubicBezTo>
                    <a:pt x="626" y="4"/>
                    <a:pt x="638" y="3"/>
                    <a:pt x="689" y="0"/>
                  </a:cubicBezTo>
                  <a:cubicBezTo>
                    <a:pt x="696" y="9"/>
                    <a:pt x="696" y="9"/>
                    <a:pt x="696" y="9"/>
                  </a:cubicBezTo>
                  <a:cubicBezTo>
                    <a:pt x="693" y="160"/>
                    <a:pt x="692" y="315"/>
                    <a:pt x="692" y="467"/>
                  </a:cubicBezTo>
                  <a:cubicBezTo>
                    <a:pt x="692" y="585"/>
                    <a:pt x="692" y="702"/>
                    <a:pt x="695" y="818"/>
                  </a:cubicBezTo>
                  <a:lnTo>
                    <a:pt x="696" y="87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66" name="Freeform 27"/>
            <p:cNvSpPr>
              <a:spLocks noChangeArrowheads="1"/>
            </p:cNvSpPr>
            <p:nvPr/>
          </p:nvSpPr>
          <p:spPr bwMode="auto">
            <a:xfrm>
              <a:off x="4422775" y="4552950"/>
              <a:ext cx="225425" cy="317500"/>
            </a:xfrm>
            <a:custGeom>
              <a:avLst/>
              <a:gdLst>
                <a:gd name="T0" fmla="*/ 612 w 625"/>
                <a:gd name="T1" fmla="*/ 111 h 883"/>
                <a:gd name="T2" fmla="*/ 612 w 625"/>
                <a:gd name="T3" fmla="*/ 111 h 883"/>
                <a:gd name="T4" fmla="*/ 384 w 625"/>
                <a:gd name="T5" fmla="*/ 108 h 883"/>
                <a:gd name="T6" fmla="*/ 381 w 625"/>
                <a:gd name="T7" fmla="*/ 362 h 883"/>
                <a:gd name="T8" fmla="*/ 390 w 625"/>
                <a:gd name="T9" fmla="*/ 870 h 883"/>
                <a:gd name="T10" fmla="*/ 382 w 625"/>
                <a:gd name="T11" fmla="*/ 879 h 883"/>
                <a:gd name="T12" fmla="*/ 241 w 625"/>
                <a:gd name="T13" fmla="*/ 882 h 883"/>
                <a:gd name="T14" fmla="*/ 235 w 625"/>
                <a:gd name="T15" fmla="*/ 874 h 883"/>
                <a:gd name="T16" fmla="*/ 241 w 625"/>
                <a:gd name="T17" fmla="*/ 353 h 883"/>
                <a:gd name="T18" fmla="*/ 238 w 625"/>
                <a:gd name="T19" fmla="*/ 108 h 883"/>
                <a:gd name="T20" fmla="*/ 8 w 625"/>
                <a:gd name="T21" fmla="*/ 114 h 883"/>
                <a:gd name="T22" fmla="*/ 0 w 625"/>
                <a:gd name="T23" fmla="*/ 105 h 883"/>
                <a:gd name="T24" fmla="*/ 5 w 625"/>
                <a:gd name="T25" fmla="*/ 14 h 883"/>
                <a:gd name="T26" fmla="*/ 11 w 625"/>
                <a:gd name="T27" fmla="*/ 4 h 883"/>
                <a:gd name="T28" fmla="*/ 332 w 625"/>
                <a:gd name="T29" fmla="*/ 3 h 883"/>
                <a:gd name="T30" fmla="*/ 618 w 625"/>
                <a:gd name="T31" fmla="*/ 0 h 883"/>
                <a:gd name="T32" fmla="*/ 624 w 625"/>
                <a:gd name="T33" fmla="*/ 9 h 883"/>
                <a:gd name="T34" fmla="*/ 618 w 625"/>
                <a:gd name="T35" fmla="*/ 102 h 883"/>
                <a:gd name="T36" fmla="*/ 612 w 625"/>
                <a:gd name="T37" fmla="*/ 111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5" h="883">
                  <a:moveTo>
                    <a:pt x="612" y="111"/>
                  </a:moveTo>
                  <a:lnTo>
                    <a:pt x="612" y="111"/>
                  </a:lnTo>
                  <a:cubicBezTo>
                    <a:pt x="507" y="108"/>
                    <a:pt x="490" y="108"/>
                    <a:pt x="384" y="108"/>
                  </a:cubicBezTo>
                  <a:cubicBezTo>
                    <a:pt x="381" y="233"/>
                    <a:pt x="381" y="253"/>
                    <a:pt x="381" y="362"/>
                  </a:cubicBezTo>
                  <a:cubicBezTo>
                    <a:pt x="381" y="673"/>
                    <a:pt x="387" y="796"/>
                    <a:pt x="390" y="870"/>
                  </a:cubicBezTo>
                  <a:cubicBezTo>
                    <a:pt x="382" y="879"/>
                    <a:pt x="382" y="879"/>
                    <a:pt x="382" y="879"/>
                  </a:cubicBezTo>
                  <a:cubicBezTo>
                    <a:pt x="312" y="879"/>
                    <a:pt x="308" y="879"/>
                    <a:pt x="241" y="882"/>
                  </a:cubicBezTo>
                  <a:cubicBezTo>
                    <a:pt x="235" y="874"/>
                    <a:pt x="235" y="874"/>
                    <a:pt x="235" y="874"/>
                  </a:cubicBezTo>
                  <a:cubicBezTo>
                    <a:pt x="241" y="701"/>
                    <a:pt x="241" y="527"/>
                    <a:pt x="241" y="353"/>
                  </a:cubicBezTo>
                  <a:cubicBezTo>
                    <a:pt x="241" y="227"/>
                    <a:pt x="239" y="161"/>
                    <a:pt x="238" y="108"/>
                  </a:cubicBezTo>
                  <a:cubicBezTo>
                    <a:pt x="129" y="110"/>
                    <a:pt x="117" y="110"/>
                    <a:pt x="8" y="11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61"/>
                    <a:pt x="1" y="56"/>
                    <a:pt x="5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1" y="4"/>
                    <a:pt x="242" y="4"/>
                    <a:pt x="332" y="3"/>
                  </a:cubicBezTo>
                  <a:cubicBezTo>
                    <a:pt x="426" y="3"/>
                    <a:pt x="522" y="1"/>
                    <a:pt x="618" y="0"/>
                  </a:cubicBezTo>
                  <a:cubicBezTo>
                    <a:pt x="624" y="9"/>
                    <a:pt x="624" y="9"/>
                    <a:pt x="624" y="9"/>
                  </a:cubicBezTo>
                  <a:cubicBezTo>
                    <a:pt x="620" y="53"/>
                    <a:pt x="618" y="67"/>
                    <a:pt x="618" y="102"/>
                  </a:cubicBezTo>
                  <a:lnTo>
                    <a:pt x="612" y="1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67" name="Freeform 28"/>
            <p:cNvSpPr>
              <a:spLocks noChangeArrowheads="1"/>
            </p:cNvSpPr>
            <p:nvPr/>
          </p:nvSpPr>
          <p:spPr bwMode="auto">
            <a:xfrm>
              <a:off x="4710113" y="4548188"/>
              <a:ext cx="204787" cy="328612"/>
            </a:xfrm>
            <a:custGeom>
              <a:avLst/>
              <a:gdLst>
                <a:gd name="T0" fmla="*/ 358 w 571"/>
                <a:gd name="T1" fmla="*/ 398 h 912"/>
                <a:gd name="T2" fmla="*/ 358 w 571"/>
                <a:gd name="T3" fmla="*/ 398 h 912"/>
                <a:gd name="T4" fmla="*/ 570 w 571"/>
                <a:gd name="T5" fmla="*/ 647 h 912"/>
                <a:gd name="T6" fmla="*/ 251 w 571"/>
                <a:gd name="T7" fmla="*/ 911 h 912"/>
                <a:gd name="T8" fmla="*/ 6 w 571"/>
                <a:gd name="T9" fmla="*/ 856 h 912"/>
                <a:gd name="T10" fmla="*/ 0 w 571"/>
                <a:gd name="T11" fmla="*/ 849 h 912"/>
                <a:gd name="T12" fmla="*/ 11 w 571"/>
                <a:gd name="T13" fmla="*/ 734 h 912"/>
                <a:gd name="T14" fmla="*/ 23 w 571"/>
                <a:gd name="T15" fmla="*/ 730 h 912"/>
                <a:gd name="T16" fmla="*/ 241 w 571"/>
                <a:gd name="T17" fmla="*/ 803 h 912"/>
                <a:gd name="T18" fmla="*/ 422 w 571"/>
                <a:gd name="T19" fmla="*/ 663 h 912"/>
                <a:gd name="T20" fmla="*/ 270 w 571"/>
                <a:gd name="T21" fmla="*/ 512 h 912"/>
                <a:gd name="T22" fmla="*/ 207 w 571"/>
                <a:gd name="T23" fmla="*/ 485 h 912"/>
                <a:gd name="T24" fmla="*/ 2 w 571"/>
                <a:gd name="T25" fmla="*/ 239 h 912"/>
                <a:gd name="T26" fmla="*/ 40 w 571"/>
                <a:gd name="T27" fmla="*/ 108 h 912"/>
                <a:gd name="T28" fmla="*/ 300 w 571"/>
                <a:gd name="T29" fmla="*/ 0 h 912"/>
                <a:gd name="T30" fmla="*/ 524 w 571"/>
                <a:gd name="T31" fmla="*/ 40 h 912"/>
                <a:gd name="T32" fmla="*/ 530 w 571"/>
                <a:gd name="T33" fmla="*/ 49 h 912"/>
                <a:gd name="T34" fmla="*/ 519 w 571"/>
                <a:gd name="T35" fmla="*/ 159 h 912"/>
                <a:gd name="T36" fmla="*/ 510 w 571"/>
                <a:gd name="T37" fmla="*/ 163 h 912"/>
                <a:gd name="T38" fmla="*/ 305 w 571"/>
                <a:gd name="T39" fmla="*/ 107 h 912"/>
                <a:gd name="T40" fmla="*/ 139 w 571"/>
                <a:gd name="T41" fmla="*/ 227 h 912"/>
                <a:gd name="T42" fmla="*/ 201 w 571"/>
                <a:gd name="T43" fmla="*/ 326 h 912"/>
                <a:gd name="T44" fmla="*/ 297 w 571"/>
                <a:gd name="T45" fmla="*/ 370 h 912"/>
                <a:gd name="T46" fmla="*/ 358 w 571"/>
                <a:gd name="T47" fmla="*/ 398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1" h="912">
                  <a:moveTo>
                    <a:pt x="358" y="398"/>
                  </a:moveTo>
                  <a:lnTo>
                    <a:pt x="358" y="398"/>
                  </a:lnTo>
                  <a:cubicBezTo>
                    <a:pt x="449" y="437"/>
                    <a:pt x="570" y="489"/>
                    <a:pt x="570" y="647"/>
                  </a:cubicBezTo>
                  <a:cubicBezTo>
                    <a:pt x="570" y="786"/>
                    <a:pt x="466" y="911"/>
                    <a:pt x="251" y="911"/>
                  </a:cubicBezTo>
                  <a:cubicBezTo>
                    <a:pt x="119" y="911"/>
                    <a:pt x="35" y="871"/>
                    <a:pt x="6" y="856"/>
                  </a:cubicBezTo>
                  <a:cubicBezTo>
                    <a:pt x="0" y="849"/>
                    <a:pt x="0" y="849"/>
                    <a:pt x="0" y="849"/>
                  </a:cubicBezTo>
                  <a:cubicBezTo>
                    <a:pt x="6" y="804"/>
                    <a:pt x="6" y="782"/>
                    <a:pt x="11" y="734"/>
                  </a:cubicBezTo>
                  <a:cubicBezTo>
                    <a:pt x="23" y="730"/>
                    <a:pt x="23" y="730"/>
                    <a:pt x="23" y="730"/>
                  </a:cubicBezTo>
                  <a:cubicBezTo>
                    <a:pt x="53" y="751"/>
                    <a:pt x="125" y="803"/>
                    <a:pt x="241" y="803"/>
                  </a:cubicBezTo>
                  <a:cubicBezTo>
                    <a:pt x="369" y="803"/>
                    <a:pt x="422" y="737"/>
                    <a:pt x="422" y="663"/>
                  </a:cubicBezTo>
                  <a:cubicBezTo>
                    <a:pt x="422" y="576"/>
                    <a:pt x="350" y="542"/>
                    <a:pt x="270" y="512"/>
                  </a:cubicBezTo>
                  <a:cubicBezTo>
                    <a:pt x="207" y="485"/>
                    <a:pt x="207" y="485"/>
                    <a:pt x="207" y="485"/>
                  </a:cubicBezTo>
                  <a:cubicBezTo>
                    <a:pt x="119" y="443"/>
                    <a:pt x="2" y="390"/>
                    <a:pt x="2" y="239"/>
                  </a:cubicBezTo>
                  <a:cubicBezTo>
                    <a:pt x="2" y="194"/>
                    <a:pt x="14" y="146"/>
                    <a:pt x="40" y="108"/>
                  </a:cubicBezTo>
                  <a:cubicBezTo>
                    <a:pt x="98" y="28"/>
                    <a:pt x="200" y="0"/>
                    <a:pt x="300" y="0"/>
                  </a:cubicBezTo>
                  <a:cubicBezTo>
                    <a:pt x="398" y="0"/>
                    <a:pt x="457" y="18"/>
                    <a:pt x="524" y="40"/>
                  </a:cubicBezTo>
                  <a:cubicBezTo>
                    <a:pt x="530" y="49"/>
                    <a:pt x="530" y="49"/>
                    <a:pt x="530" y="49"/>
                  </a:cubicBezTo>
                  <a:cubicBezTo>
                    <a:pt x="524" y="96"/>
                    <a:pt x="524" y="114"/>
                    <a:pt x="519" y="159"/>
                  </a:cubicBezTo>
                  <a:cubicBezTo>
                    <a:pt x="510" y="163"/>
                    <a:pt x="510" y="163"/>
                    <a:pt x="510" y="163"/>
                  </a:cubicBezTo>
                  <a:cubicBezTo>
                    <a:pt x="457" y="136"/>
                    <a:pt x="398" y="107"/>
                    <a:pt x="305" y="107"/>
                  </a:cubicBezTo>
                  <a:cubicBezTo>
                    <a:pt x="203" y="107"/>
                    <a:pt x="139" y="154"/>
                    <a:pt x="139" y="227"/>
                  </a:cubicBezTo>
                  <a:cubicBezTo>
                    <a:pt x="139" y="283"/>
                    <a:pt x="175" y="309"/>
                    <a:pt x="201" y="326"/>
                  </a:cubicBezTo>
                  <a:cubicBezTo>
                    <a:pt x="218" y="335"/>
                    <a:pt x="222" y="338"/>
                    <a:pt x="297" y="370"/>
                  </a:cubicBezTo>
                  <a:lnTo>
                    <a:pt x="358" y="39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68" name="Freeform 29"/>
            <p:cNvSpPr>
              <a:spLocks noChangeArrowheads="1"/>
            </p:cNvSpPr>
            <p:nvPr/>
          </p:nvSpPr>
          <p:spPr bwMode="auto">
            <a:xfrm>
              <a:off x="5184775" y="4552950"/>
              <a:ext cx="217488" cy="317500"/>
            </a:xfrm>
            <a:custGeom>
              <a:avLst/>
              <a:gdLst>
                <a:gd name="T0" fmla="*/ 151 w 602"/>
                <a:gd name="T1" fmla="*/ 879 h 883"/>
                <a:gd name="T2" fmla="*/ 151 w 602"/>
                <a:gd name="T3" fmla="*/ 879 h 883"/>
                <a:gd name="T4" fmla="*/ 16 w 602"/>
                <a:gd name="T5" fmla="*/ 882 h 883"/>
                <a:gd name="T6" fmla="*/ 8 w 602"/>
                <a:gd name="T7" fmla="*/ 874 h 883"/>
                <a:gd name="T8" fmla="*/ 11 w 602"/>
                <a:gd name="T9" fmla="*/ 591 h 883"/>
                <a:gd name="T10" fmla="*/ 0 w 602"/>
                <a:gd name="T11" fmla="*/ 14 h 883"/>
                <a:gd name="T12" fmla="*/ 7 w 602"/>
                <a:gd name="T13" fmla="*/ 4 h 883"/>
                <a:gd name="T14" fmla="*/ 141 w 602"/>
                <a:gd name="T15" fmla="*/ 1 h 883"/>
                <a:gd name="T16" fmla="*/ 223 w 602"/>
                <a:gd name="T17" fmla="*/ 0 h 883"/>
                <a:gd name="T18" fmla="*/ 427 w 602"/>
                <a:gd name="T19" fmla="*/ 18 h 883"/>
                <a:gd name="T20" fmla="*/ 601 w 602"/>
                <a:gd name="T21" fmla="*/ 262 h 883"/>
                <a:gd name="T22" fmla="*/ 564 w 602"/>
                <a:gd name="T23" fmla="*/ 400 h 883"/>
                <a:gd name="T24" fmla="*/ 206 w 602"/>
                <a:gd name="T25" fmla="*/ 547 h 883"/>
                <a:gd name="T26" fmla="*/ 150 w 602"/>
                <a:gd name="T27" fmla="*/ 545 h 883"/>
                <a:gd name="T28" fmla="*/ 159 w 602"/>
                <a:gd name="T29" fmla="*/ 870 h 883"/>
                <a:gd name="T30" fmla="*/ 151 w 602"/>
                <a:gd name="T31" fmla="*/ 879 h 883"/>
                <a:gd name="T32" fmla="*/ 275 w 602"/>
                <a:gd name="T33" fmla="*/ 440 h 883"/>
                <a:gd name="T34" fmla="*/ 275 w 602"/>
                <a:gd name="T35" fmla="*/ 440 h 883"/>
                <a:gd name="T36" fmla="*/ 441 w 602"/>
                <a:gd name="T37" fmla="*/ 352 h 883"/>
                <a:gd name="T38" fmla="*/ 462 w 602"/>
                <a:gd name="T39" fmla="*/ 263 h 883"/>
                <a:gd name="T40" fmla="*/ 447 w 602"/>
                <a:gd name="T41" fmla="*/ 187 h 883"/>
                <a:gd name="T42" fmla="*/ 261 w 602"/>
                <a:gd name="T43" fmla="*/ 100 h 883"/>
                <a:gd name="T44" fmla="*/ 148 w 602"/>
                <a:gd name="T45" fmla="*/ 105 h 883"/>
                <a:gd name="T46" fmla="*/ 148 w 602"/>
                <a:gd name="T47" fmla="*/ 279 h 883"/>
                <a:gd name="T48" fmla="*/ 148 w 602"/>
                <a:gd name="T49" fmla="*/ 445 h 883"/>
                <a:gd name="T50" fmla="*/ 275 w 602"/>
                <a:gd name="T51" fmla="*/ 440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2" h="883">
                  <a:moveTo>
                    <a:pt x="151" y="879"/>
                  </a:moveTo>
                  <a:lnTo>
                    <a:pt x="151" y="879"/>
                  </a:lnTo>
                  <a:cubicBezTo>
                    <a:pt x="83" y="879"/>
                    <a:pt x="80" y="879"/>
                    <a:pt x="16" y="882"/>
                  </a:cubicBezTo>
                  <a:cubicBezTo>
                    <a:pt x="8" y="874"/>
                    <a:pt x="8" y="874"/>
                    <a:pt x="8" y="874"/>
                  </a:cubicBezTo>
                  <a:cubicBezTo>
                    <a:pt x="10" y="796"/>
                    <a:pt x="11" y="735"/>
                    <a:pt x="11" y="591"/>
                  </a:cubicBezTo>
                  <a:cubicBezTo>
                    <a:pt x="11" y="399"/>
                    <a:pt x="11" y="201"/>
                    <a:pt x="0" y="1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6" y="4"/>
                    <a:pt x="119" y="1"/>
                    <a:pt x="141" y="1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305" y="0"/>
                    <a:pt x="368" y="0"/>
                    <a:pt x="427" y="18"/>
                  </a:cubicBezTo>
                  <a:cubicBezTo>
                    <a:pt x="566" y="62"/>
                    <a:pt x="601" y="177"/>
                    <a:pt x="601" y="262"/>
                  </a:cubicBezTo>
                  <a:cubicBezTo>
                    <a:pt x="601" y="312"/>
                    <a:pt x="588" y="359"/>
                    <a:pt x="564" y="400"/>
                  </a:cubicBezTo>
                  <a:cubicBezTo>
                    <a:pt x="492" y="521"/>
                    <a:pt x="354" y="547"/>
                    <a:pt x="206" y="547"/>
                  </a:cubicBezTo>
                  <a:cubicBezTo>
                    <a:pt x="183" y="547"/>
                    <a:pt x="168" y="545"/>
                    <a:pt x="150" y="545"/>
                  </a:cubicBezTo>
                  <a:cubicBezTo>
                    <a:pt x="151" y="679"/>
                    <a:pt x="151" y="719"/>
                    <a:pt x="159" y="870"/>
                  </a:cubicBezTo>
                  <a:lnTo>
                    <a:pt x="151" y="879"/>
                  </a:lnTo>
                  <a:close/>
                  <a:moveTo>
                    <a:pt x="275" y="440"/>
                  </a:moveTo>
                  <a:lnTo>
                    <a:pt x="275" y="440"/>
                  </a:lnTo>
                  <a:cubicBezTo>
                    <a:pt x="308" y="439"/>
                    <a:pt x="398" y="429"/>
                    <a:pt x="441" y="352"/>
                  </a:cubicBezTo>
                  <a:cubicBezTo>
                    <a:pt x="456" y="326"/>
                    <a:pt x="462" y="294"/>
                    <a:pt x="462" y="263"/>
                  </a:cubicBezTo>
                  <a:cubicBezTo>
                    <a:pt x="462" y="239"/>
                    <a:pt x="459" y="212"/>
                    <a:pt x="447" y="187"/>
                  </a:cubicBezTo>
                  <a:cubicBezTo>
                    <a:pt x="407" y="100"/>
                    <a:pt x="313" y="100"/>
                    <a:pt x="261" y="100"/>
                  </a:cubicBezTo>
                  <a:cubicBezTo>
                    <a:pt x="199" y="100"/>
                    <a:pt x="182" y="102"/>
                    <a:pt x="148" y="105"/>
                  </a:cubicBezTo>
                  <a:cubicBezTo>
                    <a:pt x="148" y="161"/>
                    <a:pt x="148" y="221"/>
                    <a:pt x="148" y="279"/>
                  </a:cubicBezTo>
                  <a:cubicBezTo>
                    <a:pt x="148" y="333"/>
                    <a:pt x="148" y="390"/>
                    <a:pt x="148" y="445"/>
                  </a:cubicBezTo>
                  <a:cubicBezTo>
                    <a:pt x="191" y="445"/>
                    <a:pt x="241" y="445"/>
                    <a:pt x="275" y="44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69" name="Freeform 30"/>
            <p:cNvSpPr>
              <a:spLocks noChangeArrowheads="1"/>
            </p:cNvSpPr>
            <p:nvPr/>
          </p:nvSpPr>
          <p:spPr bwMode="auto">
            <a:xfrm>
              <a:off x="5478463" y="4548188"/>
              <a:ext cx="290512" cy="328612"/>
            </a:xfrm>
            <a:custGeom>
              <a:avLst/>
              <a:gdLst>
                <a:gd name="T0" fmla="*/ 0 w 807"/>
                <a:gd name="T1" fmla="*/ 462 h 912"/>
                <a:gd name="T2" fmla="*/ 0 w 807"/>
                <a:gd name="T3" fmla="*/ 462 h 912"/>
                <a:gd name="T4" fmla="*/ 406 w 807"/>
                <a:gd name="T5" fmla="*/ 0 h 912"/>
                <a:gd name="T6" fmla="*/ 806 w 807"/>
                <a:gd name="T7" fmla="*/ 459 h 912"/>
                <a:gd name="T8" fmla="*/ 402 w 807"/>
                <a:gd name="T9" fmla="*/ 911 h 912"/>
                <a:gd name="T10" fmla="*/ 0 w 807"/>
                <a:gd name="T11" fmla="*/ 462 h 912"/>
                <a:gd name="T12" fmla="*/ 658 w 807"/>
                <a:gd name="T13" fmla="*/ 453 h 912"/>
                <a:gd name="T14" fmla="*/ 658 w 807"/>
                <a:gd name="T15" fmla="*/ 453 h 912"/>
                <a:gd name="T16" fmla="*/ 605 w 807"/>
                <a:gd name="T17" fmla="*/ 209 h 912"/>
                <a:gd name="T18" fmla="*/ 406 w 807"/>
                <a:gd name="T19" fmla="*/ 102 h 912"/>
                <a:gd name="T20" fmla="*/ 206 w 807"/>
                <a:gd name="T21" fmla="*/ 207 h 912"/>
                <a:gd name="T22" fmla="*/ 151 w 807"/>
                <a:gd name="T23" fmla="*/ 453 h 912"/>
                <a:gd name="T24" fmla="*/ 201 w 807"/>
                <a:gd name="T25" fmla="*/ 690 h 912"/>
                <a:gd name="T26" fmla="*/ 404 w 807"/>
                <a:gd name="T27" fmla="*/ 807 h 912"/>
                <a:gd name="T28" fmla="*/ 658 w 807"/>
                <a:gd name="T29" fmla="*/ 453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7" h="912">
                  <a:moveTo>
                    <a:pt x="0" y="462"/>
                  </a:moveTo>
                  <a:lnTo>
                    <a:pt x="0" y="462"/>
                  </a:lnTo>
                  <a:cubicBezTo>
                    <a:pt x="0" y="185"/>
                    <a:pt x="150" y="0"/>
                    <a:pt x="406" y="0"/>
                  </a:cubicBezTo>
                  <a:cubicBezTo>
                    <a:pt x="651" y="0"/>
                    <a:pt x="806" y="172"/>
                    <a:pt x="806" y="459"/>
                  </a:cubicBezTo>
                  <a:cubicBezTo>
                    <a:pt x="806" y="756"/>
                    <a:pt x="646" y="911"/>
                    <a:pt x="402" y="911"/>
                  </a:cubicBezTo>
                  <a:cubicBezTo>
                    <a:pt x="145" y="909"/>
                    <a:pt x="0" y="737"/>
                    <a:pt x="0" y="462"/>
                  </a:cubicBezTo>
                  <a:close/>
                  <a:moveTo>
                    <a:pt x="658" y="453"/>
                  </a:moveTo>
                  <a:lnTo>
                    <a:pt x="658" y="453"/>
                  </a:lnTo>
                  <a:cubicBezTo>
                    <a:pt x="658" y="407"/>
                    <a:pt x="652" y="287"/>
                    <a:pt x="605" y="209"/>
                  </a:cubicBezTo>
                  <a:cubicBezTo>
                    <a:pt x="541" y="104"/>
                    <a:pt x="436" y="102"/>
                    <a:pt x="406" y="102"/>
                  </a:cubicBezTo>
                  <a:cubicBezTo>
                    <a:pt x="291" y="102"/>
                    <a:pt x="232" y="166"/>
                    <a:pt x="206" y="207"/>
                  </a:cubicBezTo>
                  <a:cubicBezTo>
                    <a:pt x="159" y="280"/>
                    <a:pt x="151" y="398"/>
                    <a:pt x="151" y="453"/>
                  </a:cubicBezTo>
                  <a:cubicBezTo>
                    <a:pt x="151" y="512"/>
                    <a:pt x="159" y="619"/>
                    <a:pt x="201" y="690"/>
                  </a:cubicBezTo>
                  <a:cubicBezTo>
                    <a:pt x="244" y="763"/>
                    <a:pt x="313" y="807"/>
                    <a:pt x="404" y="807"/>
                  </a:cubicBezTo>
                  <a:cubicBezTo>
                    <a:pt x="587" y="809"/>
                    <a:pt x="658" y="641"/>
                    <a:pt x="658" y="45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70" name="Freeform 31"/>
            <p:cNvSpPr>
              <a:spLocks noChangeArrowheads="1"/>
            </p:cNvSpPr>
            <p:nvPr/>
          </p:nvSpPr>
          <p:spPr bwMode="auto">
            <a:xfrm>
              <a:off x="5867400" y="4552950"/>
              <a:ext cx="241300" cy="323850"/>
            </a:xfrm>
            <a:custGeom>
              <a:avLst/>
              <a:gdLst>
                <a:gd name="T0" fmla="*/ 670 w 671"/>
                <a:gd name="T1" fmla="*/ 9 h 898"/>
                <a:gd name="T2" fmla="*/ 670 w 671"/>
                <a:gd name="T3" fmla="*/ 9 h 898"/>
                <a:gd name="T4" fmla="*/ 667 w 671"/>
                <a:gd name="T5" fmla="*/ 250 h 898"/>
                <a:gd name="T6" fmla="*/ 668 w 671"/>
                <a:gd name="T7" fmla="*/ 435 h 898"/>
                <a:gd name="T8" fmla="*/ 668 w 671"/>
                <a:gd name="T9" fmla="*/ 547 h 898"/>
                <a:gd name="T10" fmla="*/ 597 w 671"/>
                <a:gd name="T11" fmla="*/ 806 h 898"/>
                <a:gd name="T12" fmla="*/ 342 w 671"/>
                <a:gd name="T13" fmla="*/ 897 h 898"/>
                <a:gd name="T14" fmla="*/ 71 w 671"/>
                <a:gd name="T15" fmla="*/ 796 h 898"/>
                <a:gd name="T16" fmla="*/ 4 w 671"/>
                <a:gd name="T17" fmla="*/ 501 h 898"/>
                <a:gd name="T18" fmla="*/ 4 w 671"/>
                <a:gd name="T19" fmla="*/ 375 h 898"/>
                <a:gd name="T20" fmla="*/ 0 w 671"/>
                <a:gd name="T21" fmla="*/ 14 h 898"/>
                <a:gd name="T22" fmla="*/ 9 w 671"/>
                <a:gd name="T23" fmla="*/ 4 h 898"/>
                <a:gd name="T24" fmla="*/ 147 w 671"/>
                <a:gd name="T25" fmla="*/ 0 h 898"/>
                <a:gd name="T26" fmla="*/ 154 w 671"/>
                <a:gd name="T27" fmla="*/ 9 h 898"/>
                <a:gd name="T28" fmla="*/ 149 w 671"/>
                <a:gd name="T29" fmla="*/ 483 h 898"/>
                <a:gd name="T30" fmla="*/ 195 w 671"/>
                <a:gd name="T31" fmla="*/ 732 h 898"/>
                <a:gd name="T32" fmla="*/ 350 w 671"/>
                <a:gd name="T33" fmla="*/ 793 h 898"/>
                <a:gd name="T34" fmla="*/ 525 w 671"/>
                <a:gd name="T35" fmla="*/ 699 h 898"/>
                <a:gd name="T36" fmla="*/ 553 w 671"/>
                <a:gd name="T37" fmla="*/ 480 h 898"/>
                <a:gd name="T38" fmla="*/ 542 w 671"/>
                <a:gd name="T39" fmla="*/ 14 h 898"/>
                <a:gd name="T40" fmla="*/ 550 w 671"/>
                <a:gd name="T41" fmla="*/ 4 h 898"/>
                <a:gd name="T42" fmla="*/ 662 w 671"/>
                <a:gd name="T43" fmla="*/ 0 h 898"/>
                <a:gd name="T44" fmla="*/ 670 w 671"/>
                <a:gd name="T45" fmla="*/ 9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1" h="898">
                  <a:moveTo>
                    <a:pt x="670" y="9"/>
                  </a:moveTo>
                  <a:lnTo>
                    <a:pt x="670" y="9"/>
                  </a:lnTo>
                  <a:cubicBezTo>
                    <a:pt x="668" y="122"/>
                    <a:pt x="667" y="152"/>
                    <a:pt x="667" y="250"/>
                  </a:cubicBezTo>
                  <a:cubicBezTo>
                    <a:pt x="667" y="303"/>
                    <a:pt x="667" y="343"/>
                    <a:pt x="668" y="435"/>
                  </a:cubicBezTo>
                  <a:cubicBezTo>
                    <a:pt x="668" y="547"/>
                    <a:pt x="668" y="547"/>
                    <a:pt x="668" y="547"/>
                  </a:cubicBezTo>
                  <a:cubicBezTo>
                    <a:pt x="668" y="621"/>
                    <a:pt x="668" y="728"/>
                    <a:pt x="597" y="806"/>
                  </a:cubicBezTo>
                  <a:cubicBezTo>
                    <a:pt x="537" y="870"/>
                    <a:pt x="443" y="897"/>
                    <a:pt x="342" y="897"/>
                  </a:cubicBezTo>
                  <a:cubicBezTo>
                    <a:pt x="183" y="897"/>
                    <a:pt x="103" y="833"/>
                    <a:pt x="71" y="796"/>
                  </a:cubicBezTo>
                  <a:cubicBezTo>
                    <a:pt x="4" y="720"/>
                    <a:pt x="4" y="646"/>
                    <a:pt x="4" y="501"/>
                  </a:cubicBezTo>
                  <a:cubicBezTo>
                    <a:pt x="4" y="375"/>
                    <a:pt x="4" y="375"/>
                    <a:pt x="4" y="375"/>
                  </a:cubicBezTo>
                  <a:cubicBezTo>
                    <a:pt x="4" y="195"/>
                    <a:pt x="4" y="174"/>
                    <a:pt x="0" y="1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7" y="3"/>
                    <a:pt x="85" y="3"/>
                    <a:pt x="147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49" y="138"/>
                    <a:pt x="149" y="362"/>
                    <a:pt x="149" y="483"/>
                  </a:cubicBezTo>
                  <a:cubicBezTo>
                    <a:pt x="149" y="606"/>
                    <a:pt x="151" y="682"/>
                    <a:pt x="195" y="732"/>
                  </a:cubicBezTo>
                  <a:cubicBezTo>
                    <a:pt x="216" y="758"/>
                    <a:pt x="263" y="793"/>
                    <a:pt x="350" y="793"/>
                  </a:cubicBezTo>
                  <a:cubicBezTo>
                    <a:pt x="381" y="793"/>
                    <a:pt x="478" y="790"/>
                    <a:pt x="525" y="699"/>
                  </a:cubicBezTo>
                  <a:cubicBezTo>
                    <a:pt x="553" y="647"/>
                    <a:pt x="553" y="577"/>
                    <a:pt x="553" y="480"/>
                  </a:cubicBezTo>
                  <a:cubicBezTo>
                    <a:pt x="553" y="336"/>
                    <a:pt x="551" y="154"/>
                    <a:pt x="542" y="14"/>
                  </a:cubicBezTo>
                  <a:cubicBezTo>
                    <a:pt x="550" y="4"/>
                    <a:pt x="550" y="4"/>
                    <a:pt x="550" y="4"/>
                  </a:cubicBezTo>
                  <a:cubicBezTo>
                    <a:pt x="606" y="3"/>
                    <a:pt x="614" y="3"/>
                    <a:pt x="662" y="0"/>
                  </a:cubicBezTo>
                  <a:lnTo>
                    <a:pt x="670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71" name="Freeform 32"/>
            <p:cNvSpPr>
              <a:spLocks noChangeArrowheads="1"/>
            </p:cNvSpPr>
            <p:nvPr/>
          </p:nvSpPr>
          <p:spPr bwMode="auto">
            <a:xfrm>
              <a:off x="6227763" y="4552950"/>
              <a:ext cx="234950" cy="319088"/>
            </a:xfrm>
            <a:custGeom>
              <a:avLst/>
              <a:gdLst>
                <a:gd name="T0" fmla="*/ 151 w 652"/>
                <a:gd name="T1" fmla="*/ 878 h 886"/>
                <a:gd name="T2" fmla="*/ 151 w 652"/>
                <a:gd name="T3" fmla="*/ 878 h 886"/>
                <a:gd name="T4" fmla="*/ 16 w 652"/>
                <a:gd name="T5" fmla="*/ 881 h 886"/>
                <a:gd name="T6" fmla="*/ 8 w 652"/>
                <a:gd name="T7" fmla="*/ 873 h 886"/>
                <a:gd name="T8" fmla="*/ 13 w 652"/>
                <a:gd name="T9" fmla="*/ 511 h 886"/>
                <a:gd name="T10" fmla="*/ 0 w 652"/>
                <a:gd name="T11" fmla="*/ 13 h 886"/>
                <a:gd name="T12" fmla="*/ 8 w 652"/>
                <a:gd name="T13" fmla="*/ 3 h 886"/>
                <a:gd name="T14" fmla="*/ 39 w 652"/>
                <a:gd name="T15" fmla="*/ 3 h 886"/>
                <a:gd name="T16" fmla="*/ 165 w 652"/>
                <a:gd name="T17" fmla="*/ 2 h 886"/>
                <a:gd name="T18" fmla="*/ 240 w 652"/>
                <a:gd name="T19" fmla="*/ 0 h 886"/>
                <a:gd name="T20" fmla="*/ 434 w 652"/>
                <a:gd name="T21" fmla="*/ 22 h 886"/>
                <a:gd name="T22" fmla="*/ 590 w 652"/>
                <a:gd name="T23" fmla="*/ 241 h 886"/>
                <a:gd name="T24" fmla="*/ 378 w 652"/>
                <a:gd name="T25" fmla="*/ 483 h 886"/>
                <a:gd name="T26" fmla="*/ 518 w 652"/>
                <a:gd name="T27" fmla="*/ 686 h 886"/>
                <a:gd name="T28" fmla="*/ 651 w 652"/>
                <a:gd name="T29" fmla="*/ 867 h 886"/>
                <a:gd name="T30" fmla="*/ 646 w 652"/>
                <a:gd name="T31" fmla="*/ 879 h 886"/>
                <a:gd name="T32" fmla="*/ 570 w 652"/>
                <a:gd name="T33" fmla="*/ 881 h 886"/>
                <a:gd name="T34" fmla="*/ 492 w 652"/>
                <a:gd name="T35" fmla="*/ 885 h 886"/>
                <a:gd name="T36" fmla="*/ 483 w 652"/>
                <a:gd name="T37" fmla="*/ 879 h 886"/>
                <a:gd name="T38" fmla="*/ 469 w 652"/>
                <a:gd name="T39" fmla="*/ 853 h 886"/>
                <a:gd name="T40" fmla="*/ 351 w 652"/>
                <a:gd name="T41" fmla="*/ 669 h 886"/>
                <a:gd name="T42" fmla="*/ 240 w 652"/>
                <a:gd name="T43" fmla="*/ 505 h 886"/>
                <a:gd name="T44" fmla="*/ 151 w 652"/>
                <a:gd name="T45" fmla="*/ 506 h 886"/>
                <a:gd name="T46" fmla="*/ 159 w 652"/>
                <a:gd name="T47" fmla="*/ 869 h 886"/>
                <a:gd name="T48" fmla="*/ 151 w 652"/>
                <a:gd name="T49" fmla="*/ 878 h 886"/>
                <a:gd name="T50" fmla="*/ 404 w 652"/>
                <a:gd name="T51" fmla="*/ 357 h 886"/>
                <a:gd name="T52" fmla="*/ 404 w 652"/>
                <a:gd name="T53" fmla="*/ 357 h 886"/>
                <a:gd name="T54" fmla="*/ 451 w 652"/>
                <a:gd name="T55" fmla="*/ 252 h 886"/>
                <a:gd name="T56" fmla="*/ 428 w 652"/>
                <a:gd name="T57" fmla="*/ 166 h 886"/>
                <a:gd name="T58" fmla="*/ 229 w 652"/>
                <a:gd name="T59" fmla="*/ 102 h 886"/>
                <a:gd name="T60" fmla="*/ 148 w 652"/>
                <a:gd name="T61" fmla="*/ 104 h 886"/>
                <a:gd name="T62" fmla="*/ 148 w 652"/>
                <a:gd name="T63" fmla="*/ 404 h 886"/>
                <a:gd name="T64" fmla="*/ 404 w 652"/>
                <a:gd name="T65" fmla="*/ 357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2" h="886">
                  <a:moveTo>
                    <a:pt x="151" y="878"/>
                  </a:moveTo>
                  <a:lnTo>
                    <a:pt x="151" y="878"/>
                  </a:lnTo>
                  <a:cubicBezTo>
                    <a:pt x="81" y="878"/>
                    <a:pt x="80" y="878"/>
                    <a:pt x="16" y="881"/>
                  </a:cubicBezTo>
                  <a:cubicBezTo>
                    <a:pt x="8" y="873"/>
                    <a:pt x="8" y="873"/>
                    <a:pt x="8" y="873"/>
                  </a:cubicBezTo>
                  <a:cubicBezTo>
                    <a:pt x="13" y="753"/>
                    <a:pt x="13" y="631"/>
                    <a:pt x="13" y="511"/>
                  </a:cubicBezTo>
                  <a:cubicBezTo>
                    <a:pt x="13" y="233"/>
                    <a:pt x="8" y="136"/>
                    <a:pt x="0" y="1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61" y="3"/>
                    <a:pt x="122" y="2"/>
                    <a:pt x="165" y="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308" y="0"/>
                    <a:pt x="374" y="0"/>
                    <a:pt x="434" y="22"/>
                  </a:cubicBezTo>
                  <a:cubicBezTo>
                    <a:pt x="530" y="54"/>
                    <a:pt x="590" y="122"/>
                    <a:pt x="590" y="241"/>
                  </a:cubicBezTo>
                  <a:cubicBezTo>
                    <a:pt x="590" y="340"/>
                    <a:pt x="537" y="441"/>
                    <a:pt x="378" y="483"/>
                  </a:cubicBezTo>
                  <a:cubicBezTo>
                    <a:pt x="399" y="512"/>
                    <a:pt x="497" y="654"/>
                    <a:pt x="518" y="686"/>
                  </a:cubicBezTo>
                  <a:cubicBezTo>
                    <a:pt x="556" y="741"/>
                    <a:pt x="575" y="765"/>
                    <a:pt x="651" y="867"/>
                  </a:cubicBezTo>
                  <a:cubicBezTo>
                    <a:pt x="646" y="879"/>
                    <a:pt x="646" y="879"/>
                    <a:pt x="646" y="879"/>
                  </a:cubicBezTo>
                  <a:cubicBezTo>
                    <a:pt x="622" y="879"/>
                    <a:pt x="596" y="879"/>
                    <a:pt x="570" y="881"/>
                  </a:cubicBezTo>
                  <a:cubicBezTo>
                    <a:pt x="544" y="881"/>
                    <a:pt x="518" y="882"/>
                    <a:pt x="492" y="885"/>
                  </a:cubicBezTo>
                  <a:cubicBezTo>
                    <a:pt x="483" y="879"/>
                    <a:pt x="483" y="879"/>
                    <a:pt x="483" y="879"/>
                  </a:cubicBezTo>
                  <a:cubicBezTo>
                    <a:pt x="479" y="870"/>
                    <a:pt x="474" y="861"/>
                    <a:pt x="469" y="853"/>
                  </a:cubicBezTo>
                  <a:cubicBezTo>
                    <a:pt x="433" y="789"/>
                    <a:pt x="390" y="730"/>
                    <a:pt x="351" y="669"/>
                  </a:cubicBezTo>
                  <a:cubicBezTo>
                    <a:pt x="278" y="556"/>
                    <a:pt x="270" y="544"/>
                    <a:pt x="240" y="505"/>
                  </a:cubicBezTo>
                  <a:cubicBezTo>
                    <a:pt x="201" y="506"/>
                    <a:pt x="194" y="508"/>
                    <a:pt x="151" y="506"/>
                  </a:cubicBezTo>
                  <a:cubicBezTo>
                    <a:pt x="151" y="575"/>
                    <a:pt x="151" y="765"/>
                    <a:pt x="159" y="869"/>
                  </a:cubicBezTo>
                  <a:lnTo>
                    <a:pt x="151" y="878"/>
                  </a:lnTo>
                  <a:close/>
                  <a:moveTo>
                    <a:pt x="404" y="357"/>
                  </a:moveTo>
                  <a:lnTo>
                    <a:pt x="404" y="357"/>
                  </a:lnTo>
                  <a:cubicBezTo>
                    <a:pt x="436" y="331"/>
                    <a:pt x="451" y="291"/>
                    <a:pt x="451" y="252"/>
                  </a:cubicBezTo>
                  <a:cubicBezTo>
                    <a:pt x="451" y="226"/>
                    <a:pt x="445" y="195"/>
                    <a:pt x="428" y="166"/>
                  </a:cubicBezTo>
                  <a:cubicBezTo>
                    <a:pt x="389" y="107"/>
                    <a:pt x="322" y="102"/>
                    <a:pt x="229" y="102"/>
                  </a:cubicBezTo>
                  <a:cubicBezTo>
                    <a:pt x="212" y="102"/>
                    <a:pt x="191" y="102"/>
                    <a:pt x="148" y="104"/>
                  </a:cubicBezTo>
                  <a:cubicBezTo>
                    <a:pt x="147" y="247"/>
                    <a:pt x="147" y="267"/>
                    <a:pt x="148" y="404"/>
                  </a:cubicBezTo>
                  <a:cubicBezTo>
                    <a:pt x="243" y="406"/>
                    <a:pt x="345" y="409"/>
                    <a:pt x="404" y="35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72" name="Freeform 33"/>
            <p:cNvSpPr>
              <a:spLocks noChangeArrowheads="1"/>
            </p:cNvSpPr>
            <p:nvPr/>
          </p:nvSpPr>
          <p:spPr bwMode="auto">
            <a:xfrm>
              <a:off x="6684963" y="4552950"/>
              <a:ext cx="260350" cy="317500"/>
            </a:xfrm>
            <a:custGeom>
              <a:avLst/>
              <a:gdLst>
                <a:gd name="T0" fmla="*/ 448 w 725"/>
                <a:gd name="T1" fmla="*/ 879 h 883"/>
                <a:gd name="T2" fmla="*/ 448 w 725"/>
                <a:gd name="T3" fmla="*/ 879 h 883"/>
                <a:gd name="T4" fmla="*/ 268 w 725"/>
                <a:gd name="T5" fmla="*/ 882 h 883"/>
                <a:gd name="T6" fmla="*/ 259 w 725"/>
                <a:gd name="T7" fmla="*/ 874 h 883"/>
                <a:gd name="T8" fmla="*/ 136 w 725"/>
                <a:gd name="T9" fmla="*/ 457 h 883"/>
                <a:gd name="T10" fmla="*/ 0 w 725"/>
                <a:gd name="T11" fmla="*/ 14 h 883"/>
                <a:gd name="T12" fmla="*/ 6 w 725"/>
                <a:gd name="T13" fmla="*/ 4 h 883"/>
                <a:gd name="T14" fmla="*/ 149 w 725"/>
                <a:gd name="T15" fmla="*/ 0 h 883"/>
                <a:gd name="T16" fmla="*/ 157 w 725"/>
                <a:gd name="T17" fmla="*/ 9 h 883"/>
                <a:gd name="T18" fmla="*/ 262 w 725"/>
                <a:gd name="T19" fmla="*/ 400 h 883"/>
                <a:gd name="T20" fmla="*/ 369 w 725"/>
                <a:gd name="T21" fmla="*/ 790 h 883"/>
                <a:gd name="T22" fmla="*/ 480 w 725"/>
                <a:gd name="T23" fmla="*/ 402 h 883"/>
                <a:gd name="T24" fmla="*/ 587 w 725"/>
                <a:gd name="T25" fmla="*/ 14 h 883"/>
                <a:gd name="T26" fmla="*/ 594 w 725"/>
                <a:gd name="T27" fmla="*/ 4 h 883"/>
                <a:gd name="T28" fmla="*/ 717 w 725"/>
                <a:gd name="T29" fmla="*/ 0 h 883"/>
                <a:gd name="T30" fmla="*/ 724 w 725"/>
                <a:gd name="T31" fmla="*/ 9 h 883"/>
                <a:gd name="T32" fmla="*/ 588 w 725"/>
                <a:gd name="T33" fmla="*/ 448 h 883"/>
                <a:gd name="T34" fmla="*/ 469 w 725"/>
                <a:gd name="T35" fmla="*/ 821 h 883"/>
                <a:gd name="T36" fmla="*/ 454 w 725"/>
                <a:gd name="T37" fmla="*/ 870 h 883"/>
                <a:gd name="T38" fmla="*/ 448 w 725"/>
                <a:gd name="T39" fmla="*/ 879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5" h="883">
                  <a:moveTo>
                    <a:pt x="448" y="879"/>
                  </a:moveTo>
                  <a:lnTo>
                    <a:pt x="448" y="879"/>
                  </a:lnTo>
                  <a:cubicBezTo>
                    <a:pt x="363" y="879"/>
                    <a:pt x="357" y="880"/>
                    <a:pt x="268" y="882"/>
                  </a:cubicBezTo>
                  <a:cubicBezTo>
                    <a:pt x="259" y="874"/>
                    <a:pt x="259" y="874"/>
                    <a:pt x="259" y="874"/>
                  </a:cubicBezTo>
                  <a:cubicBezTo>
                    <a:pt x="219" y="735"/>
                    <a:pt x="178" y="595"/>
                    <a:pt x="136" y="457"/>
                  </a:cubicBezTo>
                  <a:cubicBezTo>
                    <a:pt x="116" y="385"/>
                    <a:pt x="6" y="35"/>
                    <a:pt x="0" y="1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6" y="4"/>
                    <a:pt x="87" y="3"/>
                    <a:pt x="149" y="0"/>
                  </a:cubicBezTo>
                  <a:cubicBezTo>
                    <a:pt x="157" y="9"/>
                    <a:pt x="157" y="9"/>
                    <a:pt x="157" y="9"/>
                  </a:cubicBezTo>
                  <a:cubicBezTo>
                    <a:pt x="180" y="94"/>
                    <a:pt x="187" y="126"/>
                    <a:pt x="262" y="400"/>
                  </a:cubicBezTo>
                  <a:cubicBezTo>
                    <a:pt x="369" y="790"/>
                    <a:pt x="369" y="790"/>
                    <a:pt x="369" y="790"/>
                  </a:cubicBezTo>
                  <a:cubicBezTo>
                    <a:pt x="480" y="402"/>
                    <a:pt x="480" y="402"/>
                    <a:pt x="480" y="402"/>
                  </a:cubicBezTo>
                  <a:cubicBezTo>
                    <a:pt x="515" y="273"/>
                    <a:pt x="551" y="143"/>
                    <a:pt x="587" y="14"/>
                  </a:cubicBezTo>
                  <a:cubicBezTo>
                    <a:pt x="594" y="4"/>
                    <a:pt x="594" y="4"/>
                    <a:pt x="594" y="4"/>
                  </a:cubicBezTo>
                  <a:cubicBezTo>
                    <a:pt x="654" y="4"/>
                    <a:pt x="660" y="4"/>
                    <a:pt x="717" y="0"/>
                  </a:cubicBezTo>
                  <a:cubicBezTo>
                    <a:pt x="724" y="9"/>
                    <a:pt x="724" y="9"/>
                    <a:pt x="724" y="9"/>
                  </a:cubicBezTo>
                  <a:cubicBezTo>
                    <a:pt x="704" y="71"/>
                    <a:pt x="608" y="379"/>
                    <a:pt x="588" y="448"/>
                  </a:cubicBezTo>
                  <a:cubicBezTo>
                    <a:pt x="547" y="571"/>
                    <a:pt x="506" y="696"/>
                    <a:pt x="469" y="821"/>
                  </a:cubicBezTo>
                  <a:cubicBezTo>
                    <a:pt x="465" y="836"/>
                    <a:pt x="460" y="853"/>
                    <a:pt x="454" y="870"/>
                  </a:cubicBezTo>
                  <a:lnTo>
                    <a:pt x="448" y="8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73" name="Freeform 34"/>
            <p:cNvSpPr>
              <a:spLocks noChangeArrowheads="1"/>
            </p:cNvSpPr>
            <p:nvPr/>
          </p:nvSpPr>
          <p:spPr bwMode="auto">
            <a:xfrm>
              <a:off x="7002463" y="4548188"/>
              <a:ext cx="290512" cy="328612"/>
            </a:xfrm>
            <a:custGeom>
              <a:avLst/>
              <a:gdLst>
                <a:gd name="T0" fmla="*/ 0 w 806"/>
                <a:gd name="T1" fmla="*/ 462 h 912"/>
                <a:gd name="T2" fmla="*/ 0 w 806"/>
                <a:gd name="T3" fmla="*/ 462 h 912"/>
                <a:gd name="T4" fmla="*/ 405 w 806"/>
                <a:gd name="T5" fmla="*/ 0 h 912"/>
                <a:gd name="T6" fmla="*/ 805 w 806"/>
                <a:gd name="T7" fmla="*/ 459 h 912"/>
                <a:gd name="T8" fmla="*/ 402 w 806"/>
                <a:gd name="T9" fmla="*/ 911 h 912"/>
                <a:gd name="T10" fmla="*/ 0 w 806"/>
                <a:gd name="T11" fmla="*/ 462 h 912"/>
                <a:gd name="T12" fmla="*/ 657 w 806"/>
                <a:gd name="T13" fmla="*/ 453 h 912"/>
                <a:gd name="T14" fmla="*/ 657 w 806"/>
                <a:gd name="T15" fmla="*/ 453 h 912"/>
                <a:gd name="T16" fmla="*/ 604 w 806"/>
                <a:gd name="T17" fmla="*/ 209 h 912"/>
                <a:gd name="T18" fmla="*/ 405 w 806"/>
                <a:gd name="T19" fmla="*/ 102 h 912"/>
                <a:gd name="T20" fmla="*/ 205 w 806"/>
                <a:gd name="T21" fmla="*/ 207 h 912"/>
                <a:gd name="T22" fmla="*/ 149 w 806"/>
                <a:gd name="T23" fmla="*/ 453 h 912"/>
                <a:gd name="T24" fmla="*/ 201 w 806"/>
                <a:gd name="T25" fmla="*/ 690 h 912"/>
                <a:gd name="T26" fmla="*/ 403 w 806"/>
                <a:gd name="T27" fmla="*/ 807 h 912"/>
                <a:gd name="T28" fmla="*/ 657 w 806"/>
                <a:gd name="T29" fmla="*/ 453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6" h="912">
                  <a:moveTo>
                    <a:pt x="0" y="462"/>
                  </a:moveTo>
                  <a:lnTo>
                    <a:pt x="0" y="462"/>
                  </a:lnTo>
                  <a:cubicBezTo>
                    <a:pt x="0" y="185"/>
                    <a:pt x="149" y="0"/>
                    <a:pt x="405" y="0"/>
                  </a:cubicBezTo>
                  <a:cubicBezTo>
                    <a:pt x="650" y="0"/>
                    <a:pt x="805" y="172"/>
                    <a:pt x="805" y="459"/>
                  </a:cubicBezTo>
                  <a:cubicBezTo>
                    <a:pt x="805" y="756"/>
                    <a:pt x="645" y="911"/>
                    <a:pt x="402" y="911"/>
                  </a:cubicBezTo>
                  <a:cubicBezTo>
                    <a:pt x="144" y="909"/>
                    <a:pt x="0" y="737"/>
                    <a:pt x="0" y="462"/>
                  </a:cubicBezTo>
                  <a:close/>
                  <a:moveTo>
                    <a:pt x="657" y="453"/>
                  </a:moveTo>
                  <a:lnTo>
                    <a:pt x="657" y="453"/>
                  </a:lnTo>
                  <a:cubicBezTo>
                    <a:pt x="657" y="407"/>
                    <a:pt x="651" y="287"/>
                    <a:pt x="604" y="209"/>
                  </a:cubicBezTo>
                  <a:cubicBezTo>
                    <a:pt x="540" y="104"/>
                    <a:pt x="434" y="102"/>
                    <a:pt x="405" y="102"/>
                  </a:cubicBezTo>
                  <a:cubicBezTo>
                    <a:pt x="290" y="102"/>
                    <a:pt x="231" y="166"/>
                    <a:pt x="205" y="207"/>
                  </a:cubicBezTo>
                  <a:cubicBezTo>
                    <a:pt x="158" y="280"/>
                    <a:pt x="149" y="398"/>
                    <a:pt x="149" y="453"/>
                  </a:cubicBezTo>
                  <a:cubicBezTo>
                    <a:pt x="149" y="512"/>
                    <a:pt x="158" y="619"/>
                    <a:pt x="201" y="690"/>
                  </a:cubicBezTo>
                  <a:cubicBezTo>
                    <a:pt x="242" y="763"/>
                    <a:pt x="312" y="807"/>
                    <a:pt x="403" y="807"/>
                  </a:cubicBezTo>
                  <a:cubicBezTo>
                    <a:pt x="586" y="809"/>
                    <a:pt x="657" y="641"/>
                    <a:pt x="657" y="45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74" name="Freeform 35"/>
            <p:cNvSpPr>
              <a:spLocks noChangeArrowheads="1"/>
            </p:cNvSpPr>
            <p:nvPr/>
          </p:nvSpPr>
          <p:spPr bwMode="auto">
            <a:xfrm>
              <a:off x="7331075" y="4552950"/>
              <a:ext cx="225425" cy="317500"/>
            </a:xfrm>
            <a:custGeom>
              <a:avLst/>
              <a:gdLst>
                <a:gd name="T0" fmla="*/ 611 w 625"/>
                <a:gd name="T1" fmla="*/ 111 h 883"/>
                <a:gd name="T2" fmla="*/ 611 w 625"/>
                <a:gd name="T3" fmla="*/ 111 h 883"/>
                <a:gd name="T4" fmla="*/ 384 w 625"/>
                <a:gd name="T5" fmla="*/ 108 h 883"/>
                <a:gd name="T6" fmla="*/ 381 w 625"/>
                <a:gd name="T7" fmla="*/ 362 h 883"/>
                <a:gd name="T8" fmla="*/ 390 w 625"/>
                <a:gd name="T9" fmla="*/ 870 h 883"/>
                <a:gd name="T10" fmla="*/ 382 w 625"/>
                <a:gd name="T11" fmla="*/ 879 h 883"/>
                <a:gd name="T12" fmla="*/ 240 w 625"/>
                <a:gd name="T13" fmla="*/ 882 h 883"/>
                <a:gd name="T14" fmla="*/ 233 w 625"/>
                <a:gd name="T15" fmla="*/ 874 h 883"/>
                <a:gd name="T16" fmla="*/ 240 w 625"/>
                <a:gd name="T17" fmla="*/ 353 h 883"/>
                <a:gd name="T18" fmla="*/ 237 w 625"/>
                <a:gd name="T19" fmla="*/ 108 h 883"/>
                <a:gd name="T20" fmla="*/ 7 w 625"/>
                <a:gd name="T21" fmla="*/ 114 h 883"/>
                <a:gd name="T22" fmla="*/ 0 w 625"/>
                <a:gd name="T23" fmla="*/ 105 h 883"/>
                <a:gd name="T24" fmla="*/ 4 w 625"/>
                <a:gd name="T25" fmla="*/ 14 h 883"/>
                <a:gd name="T26" fmla="*/ 10 w 625"/>
                <a:gd name="T27" fmla="*/ 4 h 883"/>
                <a:gd name="T28" fmla="*/ 332 w 625"/>
                <a:gd name="T29" fmla="*/ 3 h 883"/>
                <a:gd name="T30" fmla="*/ 618 w 625"/>
                <a:gd name="T31" fmla="*/ 0 h 883"/>
                <a:gd name="T32" fmla="*/ 624 w 625"/>
                <a:gd name="T33" fmla="*/ 9 h 883"/>
                <a:gd name="T34" fmla="*/ 618 w 625"/>
                <a:gd name="T35" fmla="*/ 102 h 883"/>
                <a:gd name="T36" fmla="*/ 611 w 625"/>
                <a:gd name="T37" fmla="*/ 111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5" h="883">
                  <a:moveTo>
                    <a:pt x="611" y="111"/>
                  </a:moveTo>
                  <a:lnTo>
                    <a:pt x="611" y="111"/>
                  </a:lnTo>
                  <a:cubicBezTo>
                    <a:pt x="507" y="108"/>
                    <a:pt x="490" y="108"/>
                    <a:pt x="384" y="108"/>
                  </a:cubicBezTo>
                  <a:cubicBezTo>
                    <a:pt x="381" y="233"/>
                    <a:pt x="381" y="253"/>
                    <a:pt x="381" y="362"/>
                  </a:cubicBezTo>
                  <a:cubicBezTo>
                    <a:pt x="381" y="673"/>
                    <a:pt x="385" y="796"/>
                    <a:pt x="390" y="870"/>
                  </a:cubicBezTo>
                  <a:cubicBezTo>
                    <a:pt x="382" y="879"/>
                    <a:pt x="382" y="879"/>
                    <a:pt x="382" y="879"/>
                  </a:cubicBezTo>
                  <a:cubicBezTo>
                    <a:pt x="312" y="879"/>
                    <a:pt x="307" y="879"/>
                    <a:pt x="240" y="882"/>
                  </a:cubicBezTo>
                  <a:cubicBezTo>
                    <a:pt x="233" y="874"/>
                    <a:pt x="233" y="874"/>
                    <a:pt x="233" y="874"/>
                  </a:cubicBezTo>
                  <a:cubicBezTo>
                    <a:pt x="240" y="701"/>
                    <a:pt x="240" y="527"/>
                    <a:pt x="240" y="353"/>
                  </a:cubicBezTo>
                  <a:cubicBezTo>
                    <a:pt x="240" y="227"/>
                    <a:pt x="239" y="161"/>
                    <a:pt x="237" y="108"/>
                  </a:cubicBezTo>
                  <a:cubicBezTo>
                    <a:pt x="129" y="110"/>
                    <a:pt x="117" y="110"/>
                    <a:pt x="7" y="11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61"/>
                    <a:pt x="1" y="56"/>
                    <a:pt x="4" y="1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0" y="4"/>
                    <a:pt x="242" y="4"/>
                    <a:pt x="332" y="3"/>
                  </a:cubicBezTo>
                  <a:cubicBezTo>
                    <a:pt x="426" y="3"/>
                    <a:pt x="522" y="1"/>
                    <a:pt x="618" y="0"/>
                  </a:cubicBezTo>
                  <a:cubicBezTo>
                    <a:pt x="624" y="9"/>
                    <a:pt x="624" y="9"/>
                    <a:pt x="624" y="9"/>
                  </a:cubicBezTo>
                  <a:cubicBezTo>
                    <a:pt x="620" y="53"/>
                    <a:pt x="618" y="67"/>
                    <a:pt x="618" y="102"/>
                  </a:cubicBezTo>
                  <a:lnTo>
                    <a:pt x="611" y="1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75" name="Freeform 36"/>
            <p:cNvSpPr>
              <a:spLocks noChangeArrowheads="1"/>
            </p:cNvSpPr>
            <p:nvPr/>
          </p:nvSpPr>
          <p:spPr bwMode="auto">
            <a:xfrm>
              <a:off x="7631113" y="4552950"/>
              <a:ext cx="234950" cy="319088"/>
            </a:xfrm>
            <a:custGeom>
              <a:avLst/>
              <a:gdLst>
                <a:gd name="T0" fmla="*/ 151 w 652"/>
                <a:gd name="T1" fmla="*/ 878 h 886"/>
                <a:gd name="T2" fmla="*/ 151 w 652"/>
                <a:gd name="T3" fmla="*/ 878 h 886"/>
                <a:gd name="T4" fmla="*/ 16 w 652"/>
                <a:gd name="T5" fmla="*/ 881 h 886"/>
                <a:gd name="T6" fmla="*/ 8 w 652"/>
                <a:gd name="T7" fmla="*/ 873 h 886"/>
                <a:gd name="T8" fmla="*/ 13 w 652"/>
                <a:gd name="T9" fmla="*/ 511 h 886"/>
                <a:gd name="T10" fmla="*/ 0 w 652"/>
                <a:gd name="T11" fmla="*/ 13 h 886"/>
                <a:gd name="T12" fmla="*/ 8 w 652"/>
                <a:gd name="T13" fmla="*/ 3 h 886"/>
                <a:gd name="T14" fmla="*/ 39 w 652"/>
                <a:gd name="T15" fmla="*/ 3 h 886"/>
                <a:gd name="T16" fmla="*/ 163 w 652"/>
                <a:gd name="T17" fmla="*/ 2 h 886"/>
                <a:gd name="T18" fmla="*/ 240 w 652"/>
                <a:gd name="T19" fmla="*/ 0 h 886"/>
                <a:gd name="T20" fmla="*/ 433 w 652"/>
                <a:gd name="T21" fmla="*/ 22 h 886"/>
                <a:gd name="T22" fmla="*/ 590 w 652"/>
                <a:gd name="T23" fmla="*/ 241 h 886"/>
                <a:gd name="T24" fmla="*/ 378 w 652"/>
                <a:gd name="T25" fmla="*/ 483 h 886"/>
                <a:gd name="T26" fmla="*/ 518 w 652"/>
                <a:gd name="T27" fmla="*/ 686 h 886"/>
                <a:gd name="T28" fmla="*/ 651 w 652"/>
                <a:gd name="T29" fmla="*/ 867 h 886"/>
                <a:gd name="T30" fmla="*/ 646 w 652"/>
                <a:gd name="T31" fmla="*/ 879 h 886"/>
                <a:gd name="T32" fmla="*/ 570 w 652"/>
                <a:gd name="T33" fmla="*/ 881 h 886"/>
                <a:gd name="T34" fmla="*/ 492 w 652"/>
                <a:gd name="T35" fmla="*/ 885 h 886"/>
                <a:gd name="T36" fmla="*/ 483 w 652"/>
                <a:gd name="T37" fmla="*/ 879 h 886"/>
                <a:gd name="T38" fmla="*/ 468 w 652"/>
                <a:gd name="T39" fmla="*/ 853 h 886"/>
                <a:gd name="T40" fmla="*/ 351 w 652"/>
                <a:gd name="T41" fmla="*/ 669 h 886"/>
                <a:gd name="T42" fmla="*/ 240 w 652"/>
                <a:gd name="T43" fmla="*/ 505 h 886"/>
                <a:gd name="T44" fmla="*/ 150 w 652"/>
                <a:gd name="T45" fmla="*/ 506 h 886"/>
                <a:gd name="T46" fmla="*/ 159 w 652"/>
                <a:gd name="T47" fmla="*/ 869 h 886"/>
                <a:gd name="T48" fmla="*/ 151 w 652"/>
                <a:gd name="T49" fmla="*/ 878 h 886"/>
                <a:gd name="T50" fmla="*/ 404 w 652"/>
                <a:gd name="T51" fmla="*/ 357 h 886"/>
                <a:gd name="T52" fmla="*/ 404 w 652"/>
                <a:gd name="T53" fmla="*/ 357 h 886"/>
                <a:gd name="T54" fmla="*/ 451 w 652"/>
                <a:gd name="T55" fmla="*/ 252 h 886"/>
                <a:gd name="T56" fmla="*/ 427 w 652"/>
                <a:gd name="T57" fmla="*/ 166 h 886"/>
                <a:gd name="T58" fmla="*/ 227 w 652"/>
                <a:gd name="T59" fmla="*/ 102 h 886"/>
                <a:gd name="T60" fmla="*/ 148 w 652"/>
                <a:gd name="T61" fmla="*/ 104 h 886"/>
                <a:gd name="T62" fmla="*/ 148 w 652"/>
                <a:gd name="T63" fmla="*/ 404 h 886"/>
                <a:gd name="T64" fmla="*/ 404 w 652"/>
                <a:gd name="T65" fmla="*/ 357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2" h="886">
                  <a:moveTo>
                    <a:pt x="151" y="878"/>
                  </a:moveTo>
                  <a:lnTo>
                    <a:pt x="151" y="878"/>
                  </a:lnTo>
                  <a:cubicBezTo>
                    <a:pt x="81" y="878"/>
                    <a:pt x="80" y="878"/>
                    <a:pt x="16" y="881"/>
                  </a:cubicBezTo>
                  <a:cubicBezTo>
                    <a:pt x="8" y="873"/>
                    <a:pt x="8" y="873"/>
                    <a:pt x="8" y="873"/>
                  </a:cubicBezTo>
                  <a:cubicBezTo>
                    <a:pt x="11" y="753"/>
                    <a:pt x="13" y="631"/>
                    <a:pt x="13" y="511"/>
                  </a:cubicBezTo>
                  <a:cubicBezTo>
                    <a:pt x="13" y="233"/>
                    <a:pt x="8" y="136"/>
                    <a:pt x="0" y="1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61" y="3"/>
                    <a:pt x="122" y="2"/>
                    <a:pt x="163" y="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307" y="0"/>
                    <a:pt x="374" y="0"/>
                    <a:pt x="433" y="22"/>
                  </a:cubicBezTo>
                  <a:cubicBezTo>
                    <a:pt x="529" y="54"/>
                    <a:pt x="590" y="122"/>
                    <a:pt x="590" y="241"/>
                  </a:cubicBezTo>
                  <a:cubicBezTo>
                    <a:pt x="590" y="340"/>
                    <a:pt x="537" y="441"/>
                    <a:pt x="378" y="483"/>
                  </a:cubicBezTo>
                  <a:cubicBezTo>
                    <a:pt x="399" y="512"/>
                    <a:pt x="495" y="654"/>
                    <a:pt x="518" y="686"/>
                  </a:cubicBezTo>
                  <a:cubicBezTo>
                    <a:pt x="556" y="741"/>
                    <a:pt x="573" y="765"/>
                    <a:pt x="651" y="867"/>
                  </a:cubicBezTo>
                  <a:cubicBezTo>
                    <a:pt x="646" y="879"/>
                    <a:pt x="646" y="879"/>
                    <a:pt x="646" y="879"/>
                  </a:cubicBezTo>
                  <a:cubicBezTo>
                    <a:pt x="620" y="879"/>
                    <a:pt x="594" y="879"/>
                    <a:pt x="570" y="881"/>
                  </a:cubicBezTo>
                  <a:cubicBezTo>
                    <a:pt x="544" y="881"/>
                    <a:pt x="518" y="882"/>
                    <a:pt x="492" y="885"/>
                  </a:cubicBezTo>
                  <a:cubicBezTo>
                    <a:pt x="483" y="879"/>
                    <a:pt x="483" y="879"/>
                    <a:pt x="483" y="879"/>
                  </a:cubicBezTo>
                  <a:cubicBezTo>
                    <a:pt x="479" y="870"/>
                    <a:pt x="473" y="861"/>
                    <a:pt x="468" y="853"/>
                  </a:cubicBezTo>
                  <a:cubicBezTo>
                    <a:pt x="433" y="789"/>
                    <a:pt x="390" y="730"/>
                    <a:pt x="351" y="669"/>
                  </a:cubicBezTo>
                  <a:cubicBezTo>
                    <a:pt x="276" y="556"/>
                    <a:pt x="268" y="544"/>
                    <a:pt x="240" y="505"/>
                  </a:cubicBezTo>
                  <a:cubicBezTo>
                    <a:pt x="201" y="506"/>
                    <a:pt x="194" y="508"/>
                    <a:pt x="150" y="506"/>
                  </a:cubicBezTo>
                  <a:cubicBezTo>
                    <a:pt x="150" y="575"/>
                    <a:pt x="151" y="765"/>
                    <a:pt x="159" y="869"/>
                  </a:cubicBezTo>
                  <a:lnTo>
                    <a:pt x="151" y="878"/>
                  </a:lnTo>
                  <a:close/>
                  <a:moveTo>
                    <a:pt x="404" y="357"/>
                  </a:moveTo>
                  <a:lnTo>
                    <a:pt x="404" y="357"/>
                  </a:lnTo>
                  <a:cubicBezTo>
                    <a:pt x="435" y="331"/>
                    <a:pt x="451" y="291"/>
                    <a:pt x="451" y="252"/>
                  </a:cubicBezTo>
                  <a:cubicBezTo>
                    <a:pt x="451" y="226"/>
                    <a:pt x="445" y="195"/>
                    <a:pt x="427" y="166"/>
                  </a:cubicBezTo>
                  <a:cubicBezTo>
                    <a:pt x="387" y="107"/>
                    <a:pt x="320" y="102"/>
                    <a:pt x="227" y="102"/>
                  </a:cubicBezTo>
                  <a:cubicBezTo>
                    <a:pt x="212" y="102"/>
                    <a:pt x="189" y="102"/>
                    <a:pt x="148" y="104"/>
                  </a:cubicBezTo>
                  <a:cubicBezTo>
                    <a:pt x="147" y="247"/>
                    <a:pt x="147" y="267"/>
                    <a:pt x="148" y="404"/>
                  </a:cubicBezTo>
                  <a:cubicBezTo>
                    <a:pt x="241" y="406"/>
                    <a:pt x="345" y="409"/>
                    <a:pt x="404" y="35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76" name="Freeform 37"/>
            <p:cNvSpPr>
              <a:spLocks noChangeArrowheads="1"/>
            </p:cNvSpPr>
            <p:nvPr/>
          </p:nvSpPr>
          <p:spPr bwMode="auto">
            <a:xfrm>
              <a:off x="7954963" y="4552950"/>
              <a:ext cx="193675" cy="317500"/>
            </a:xfrm>
            <a:custGeom>
              <a:avLst/>
              <a:gdLst>
                <a:gd name="T0" fmla="*/ 538 w 539"/>
                <a:gd name="T1" fmla="*/ 777 h 883"/>
                <a:gd name="T2" fmla="*/ 538 w 539"/>
                <a:gd name="T3" fmla="*/ 777 h 883"/>
                <a:gd name="T4" fmla="*/ 532 w 539"/>
                <a:gd name="T5" fmla="*/ 870 h 883"/>
                <a:gd name="T6" fmla="*/ 522 w 539"/>
                <a:gd name="T7" fmla="*/ 879 h 883"/>
                <a:gd name="T8" fmla="*/ 8 w 539"/>
                <a:gd name="T9" fmla="*/ 882 h 883"/>
                <a:gd name="T10" fmla="*/ 2 w 539"/>
                <a:gd name="T11" fmla="*/ 874 h 883"/>
                <a:gd name="T12" fmla="*/ 9 w 539"/>
                <a:gd name="T13" fmla="*/ 483 h 883"/>
                <a:gd name="T14" fmla="*/ 0 w 539"/>
                <a:gd name="T15" fmla="*/ 14 h 883"/>
                <a:gd name="T16" fmla="*/ 8 w 539"/>
                <a:gd name="T17" fmla="*/ 4 h 883"/>
                <a:gd name="T18" fmla="*/ 529 w 539"/>
                <a:gd name="T19" fmla="*/ 0 h 883"/>
                <a:gd name="T20" fmla="*/ 536 w 539"/>
                <a:gd name="T21" fmla="*/ 9 h 883"/>
                <a:gd name="T22" fmla="*/ 527 w 539"/>
                <a:gd name="T23" fmla="*/ 107 h 883"/>
                <a:gd name="T24" fmla="*/ 519 w 539"/>
                <a:gd name="T25" fmla="*/ 114 h 883"/>
                <a:gd name="T26" fmla="*/ 149 w 539"/>
                <a:gd name="T27" fmla="*/ 108 h 883"/>
                <a:gd name="T28" fmla="*/ 145 w 539"/>
                <a:gd name="T29" fmla="*/ 372 h 883"/>
                <a:gd name="T30" fmla="*/ 497 w 539"/>
                <a:gd name="T31" fmla="*/ 370 h 883"/>
                <a:gd name="T32" fmla="*/ 503 w 539"/>
                <a:gd name="T33" fmla="*/ 379 h 883"/>
                <a:gd name="T34" fmla="*/ 497 w 539"/>
                <a:gd name="T35" fmla="*/ 474 h 883"/>
                <a:gd name="T36" fmla="*/ 489 w 539"/>
                <a:gd name="T37" fmla="*/ 483 h 883"/>
                <a:gd name="T38" fmla="*/ 145 w 539"/>
                <a:gd name="T39" fmla="*/ 478 h 883"/>
                <a:gd name="T40" fmla="*/ 145 w 539"/>
                <a:gd name="T41" fmla="*/ 775 h 883"/>
                <a:gd name="T42" fmla="*/ 530 w 539"/>
                <a:gd name="T43" fmla="*/ 769 h 883"/>
                <a:gd name="T44" fmla="*/ 538 w 539"/>
                <a:gd name="T45" fmla="*/ 777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9" h="883">
                  <a:moveTo>
                    <a:pt x="538" y="777"/>
                  </a:moveTo>
                  <a:lnTo>
                    <a:pt x="538" y="777"/>
                  </a:lnTo>
                  <a:cubicBezTo>
                    <a:pt x="535" y="819"/>
                    <a:pt x="535" y="828"/>
                    <a:pt x="532" y="870"/>
                  </a:cubicBezTo>
                  <a:cubicBezTo>
                    <a:pt x="522" y="879"/>
                    <a:pt x="522" y="879"/>
                    <a:pt x="522" y="879"/>
                  </a:cubicBezTo>
                  <a:cubicBezTo>
                    <a:pt x="282" y="879"/>
                    <a:pt x="244" y="880"/>
                    <a:pt x="8" y="882"/>
                  </a:cubicBezTo>
                  <a:cubicBezTo>
                    <a:pt x="2" y="874"/>
                    <a:pt x="2" y="874"/>
                    <a:pt x="2" y="874"/>
                  </a:cubicBezTo>
                  <a:cubicBezTo>
                    <a:pt x="5" y="777"/>
                    <a:pt x="9" y="710"/>
                    <a:pt x="9" y="483"/>
                  </a:cubicBezTo>
                  <a:cubicBezTo>
                    <a:pt x="9" y="274"/>
                    <a:pt x="9" y="155"/>
                    <a:pt x="0" y="1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51" y="3"/>
                    <a:pt x="300" y="3"/>
                    <a:pt x="529" y="0"/>
                  </a:cubicBezTo>
                  <a:cubicBezTo>
                    <a:pt x="536" y="9"/>
                    <a:pt x="536" y="9"/>
                    <a:pt x="536" y="9"/>
                  </a:cubicBezTo>
                  <a:cubicBezTo>
                    <a:pt x="532" y="47"/>
                    <a:pt x="529" y="61"/>
                    <a:pt x="527" y="107"/>
                  </a:cubicBezTo>
                  <a:cubicBezTo>
                    <a:pt x="519" y="114"/>
                    <a:pt x="519" y="114"/>
                    <a:pt x="519" y="114"/>
                  </a:cubicBezTo>
                  <a:cubicBezTo>
                    <a:pt x="359" y="110"/>
                    <a:pt x="306" y="110"/>
                    <a:pt x="149" y="108"/>
                  </a:cubicBezTo>
                  <a:cubicBezTo>
                    <a:pt x="145" y="222"/>
                    <a:pt x="145" y="259"/>
                    <a:pt x="145" y="372"/>
                  </a:cubicBezTo>
                  <a:cubicBezTo>
                    <a:pt x="297" y="373"/>
                    <a:pt x="344" y="372"/>
                    <a:pt x="497" y="370"/>
                  </a:cubicBezTo>
                  <a:cubicBezTo>
                    <a:pt x="503" y="379"/>
                    <a:pt x="503" y="379"/>
                    <a:pt x="503" y="379"/>
                  </a:cubicBezTo>
                  <a:cubicBezTo>
                    <a:pt x="497" y="422"/>
                    <a:pt x="497" y="434"/>
                    <a:pt x="497" y="474"/>
                  </a:cubicBezTo>
                  <a:cubicBezTo>
                    <a:pt x="489" y="483"/>
                    <a:pt x="489" y="483"/>
                    <a:pt x="489" y="483"/>
                  </a:cubicBezTo>
                  <a:cubicBezTo>
                    <a:pt x="344" y="478"/>
                    <a:pt x="314" y="478"/>
                    <a:pt x="145" y="478"/>
                  </a:cubicBezTo>
                  <a:cubicBezTo>
                    <a:pt x="143" y="623"/>
                    <a:pt x="145" y="658"/>
                    <a:pt x="145" y="775"/>
                  </a:cubicBezTo>
                  <a:cubicBezTo>
                    <a:pt x="332" y="775"/>
                    <a:pt x="370" y="775"/>
                    <a:pt x="530" y="769"/>
                  </a:cubicBezTo>
                  <a:lnTo>
                    <a:pt x="538" y="77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77" name="Freeform 38"/>
            <p:cNvSpPr>
              <a:spLocks noChangeArrowheads="1"/>
            </p:cNvSpPr>
            <p:nvPr/>
          </p:nvSpPr>
          <p:spPr bwMode="auto">
            <a:xfrm>
              <a:off x="8383588" y="4552950"/>
              <a:ext cx="271462" cy="317500"/>
            </a:xfrm>
            <a:custGeom>
              <a:avLst/>
              <a:gdLst>
                <a:gd name="T0" fmla="*/ 490 w 753"/>
                <a:gd name="T1" fmla="*/ 30 h 883"/>
                <a:gd name="T2" fmla="*/ 490 w 753"/>
                <a:gd name="T3" fmla="*/ 30 h 883"/>
                <a:gd name="T4" fmla="*/ 615 w 753"/>
                <a:gd name="T5" fmla="*/ 439 h 883"/>
                <a:gd name="T6" fmla="*/ 752 w 753"/>
                <a:gd name="T7" fmla="*/ 866 h 883"/>
                <a:gd name="T8" fmla="*/ 747 w 753"/>
                <a:gd name="T9" fmla="*/ 876 h 883"/>
                <a:gd name="T10" fmla="*/ 604 w 753"/>
                <a:gd name="T11" fmla="*/ 882 h 883"/>
                <a:gd name="T12" fmla="*/ 595 w 753"/>
                <a:gd name="T13" fmla="*/ 873 h 883"/>
                <a:gd name="T14" fmla="*/ 522 w 753"/>
                <a:gd name="T15" fmla="*/ 611 h 883"/>
                <a:gd name="T16" fmla="*/ 374 w 753"/>
                <a:gd name="T17" fmla="*/ 611 h 883"/>
                <a:gd name="T18" fmla="*/ 214 w 753"/>
                <a:gd name="T19" fmla="*/ 611 h 883"/>
                <a:gd name="T20" fmla="*/ 141 w 753"/>
                <a:gd name="T21" fmla="*/ 868 h 883"/>
                <a:gd name="T22" fmla="*/ 132 w 753"/>
                <a:gd name="T23" fmla="*/ 876 h 883"/>
                <a:gd name="T24" fmla="*/ 4 w 753"/>
                <a:gd name="T25" fmla="*/ 880 h 883"/>
                <a:gd name="T26" fmla="*/ 0 w 753"/>
                <a:gd name="T27" fmla="*/ 871 h 883"/>
                <a:gd name="T28" fmla="*/ 13 w 753"/>
                <a:gd name="T29" fmla="*/ 833 h 883"/>
                <a:gd name="T30" fmla="*/ 150 w 753"/>
                <a:gd name="T31" fmla="*/ 432 h 883"/>
                <a:gd name="T32" fmla="*/ 287 w 753"/>
                <a:gd name="T33" fmla="*/ 14 h 883"/>
                <a:gd name="T34" fmla="*/ 298 w 753"/>
                <a:gd name="T35" fmla="*/ 4 h 883"/>
                <a:gd name="T36" fmla="*/ 475 w 753"/>
                <a:gd name="T37" fmla="*/ 0 h 883"/>
                <a:gd name="T38" fmla="*/ 484 w 753"/>
                <a:gd name="T39" fmla="*/ 8 h 883"/>
                <a:gd name="T40" fmla="*/ 490 w 753"/>
                <a:gd name="T41" fmla="*/ 30 h 883"/>
                <a:gd name="T42" fmla="*/ 245 w 753"/>
                <a:gd name="T43" fmla="*/ 512 h 883"/>
                <a:gd name="T44" fmla="*/ 245 w 753"/>
                <a:gd name="T45" fmla="*/ 512 h 883"/>
                <a:gd name="T46" fmla="*/ 364 w 753"/>
                <a:gd name="T47" fmla="*/ 513 h 883"/>
                <a:gd name="T48" fmla="*/ 493 w 753"/>
                <a:gd name="T49" fmla="*/ 512 h 883"/>
                <a:gd name="T50" fmla="*/ 374 w 753"/>
                <a:gd name="T51" fmla="*/ 93 h 883"/>
                <a:gd name="T52" fmla="*/ 245 w 753"/>
                <a:gd name="T53" fmla="*/ 51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3" h="883">
                  <a:moveTo>
                    <a:pt x="490" y="30"/>
                  </a:moveTo>
                  <a:lnTo>
                    <a:pt x="490" y="30"/>
                  </a:lnTo>
                  <a:cubicBezTo>
                    <a:pt x="531" y="166"/>
                    <a:pt x="578" y="320"/>
                    <a:pt x="615" y="439"/>
                  </a:cubicBezTo>
                  <a:cubicBezTo>
                    <a:pt x="653" y="557"/>
                    <a:pt x="715" y="748"/>
                    <a:pt x="752" y="866"/>
                  </a:cubicBezTo>
                  <a:cubicBezTo>
                    <a:pt x="747" y="876"/>
                    <a:pt x="747" y="876"/>
                    <a:pt x="747" y="876"/>
                  </a:cubicBezTo>
                  <a:cubicBezTo>
                    <a:pt x="683" y="877"/>
                    <a:pt x="656" y="879"/>
                    <a:pt x="604" y="882"/>
                  </a:cubicBezTo>
                  <a:cubicBezTo>
                    <a:pt x="595" y="873"/>
                    <a:pt x="595" y="873"/>
                    <a:pt x="595" y="873"/>
                  </a:cubicBezTo>
                  <a:cubicBezTo>
                    <a:pt x="565" y="757"/>
                    <a:pt x="554" y="723"/>
                    <a:pt x="522" y="611"/>
                  </a:cubicBezTo>
                  <a:cubicBezTo>
                    <a:pt x="473" y="611"/>
                    <a:pt x="425" y="611"/>
                    <a:pt x="374" y="611"/>
                  </a:cubicBezTo>
                  <a:cubicBezTo>
                    <a:pt x="321" y="611"/>
                    <a:pt x="263" y="611"/>
                    <a:pt x="214" y="611"/>
                  </a:cubicBezTo>
                  <a:cubicBezTo>
                    <a:pt x="178" y="728"/>
                    <a:pt x="170" y="757"/>
                    <a:pt x="141" y="868"/>
                  </a:cubicBezTo>
                  <a:cubicBezTo>
                    <a:pt x="132" y="876"/>
                    <a:pt x="132" y="876"/>
                    <a:pt x="132" y="876"/>
                  </a:cubicBezTo>
                  <a:cubicBezTo>
                    <a:pt x="79" y="876"/>
                    <a:pt x="67" y="876"/>
                    <a:pt x="4" y="880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3" y="857"/>
                    <a:pt x="9" y="845"/>
                    <a:pt x="13" y="833"/>
                  </a:cubicBezTo>
                  <a:cubicBezTo>
                    <a:pt x="60" y="699"/>
                    <a:pt x="106" y="565"/>
                    <a:pt x="150" y="432"/>
                  </a:cubicBezTo>
                  <a:cubicBezTo>
                    <a:pt x="225" y="213"/>
                    <a:pt x="252" y="132"/>
                    <a:pt x="287" y="14"/>
                  </a:cubicBezTo>
                  <a:cubicBezTo>
                    <a:pt x="298" y="4"/>
                    <a:pt x="298" y="4"/>
                    <a:pt x="298" y="4"/>
                  </a:cubicBezTo>
                  <a:cubicBezTo>
                    <a:pt x="385" y="3"/>
                    <a:pt x="396" y="3"/>
                    <a:pt x="475" y="0"/>
                  </a:cubicBezTo>
                  <a:cubicBezTo>
                    <a:pt x="484" y="8"/>
                    <a:pt x="484" y="8"/>
                    <a:pt x="484" y="8"/>
                  </a:cubicBezTo>
                  <a:lnTo>
                    <a:pt x="490" y="30"/>
                  </a:lnTo>
                  <a:close/>
                  <a:moveTo>
                    <a:pt x="245" y="512"/>
                  </a:moveTo>
                  <a:lnTo>
                    <a:pt x="245" y="512"/>
                  </a:lnTo>
                  <a:cubicBezTo>
                    <a:pt x="284" y="512"/>
                    <a:pt x="324" y="513"/>
                    <a:pt x="364" y="513"/>
                  </a:cubicBezTo>
                  <a:cubicBezTo>
                    <a:pt x="406" y="513"/>
                    <a:pt x="450" y="512"/>
                    <a:pt x="493" y="512"/>
                  </a:cubicBezTo>
                  <a:cubicBezTo>
                    <a:pt x="374" y="93"/>
                    <a:pt x="374" y="93"/>
                    <a:pt x="374" y="93"/>
                  </a:cubicBezTo>
                  <a:lnTo>
                    <a:pt x="245" y="51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78" name="Freeform 39"/>
            <p:cNvSpPr>
              <a:spLocks noChangeArrowheads="1"/>
            </p:cNvSpPr>
            <p:nvPr/>
          </p:nvSpPr>
          <p:spPr bwMode="auto">
            <a:xfrm>
              <a:off x="8678863" y="4552950"/>
              <a:ext cx="260350" cy="317500"/>
            </a:xfrm>
            <a:custGeom>
              <a:avLst/>
              <a:gdLst>
                <a:gd name="T0" fmla="*/ 448 w 724"/>
                <a:gd name="T1" fmla="*/ 879 h 883"/>
                <a:gd name="T2" fmla="*/ 448 w 724"/>
                <a:gd name="T3" fmla="*/ 879 h 883"/>
                <a:gd name="T4" fmla="*/ 268 w 724"/>
                <a:gd name="T5" fmla="*/ 882 h 883"/>
                <a:gd name="T6" fmla="*/ 259 w 724"/>
                <a:gd name="T7" fmla="*/ 874 h 883"/>
                <a:gd name="T8" fmla="*/ 137 w 724"/>
                <a:gd name="T9" fmla="*/ 457 h 883"/>
                <a:gd name="T10" fmla="*/ 0 w 724"/>
                <a:gd name="T11" fmla="*/ 14 h 883"/>
                <a:gd name="T12" fmla="*/ 6 w 724"/>
                <a:gd name="T13" fmla="*/ 4 h 883"/>
                <a:gd name="T14" fmla="*/ 149 w 724"/>
                <a:gd name="T15" fmla="*/ 0 h 883"/>
                <a:gd name="T16" fmla="*/ 157 w 724"/>
                <a:gd name="T17" fmla="*/ 9 h 883"/>
                <a:gd name="T18" fmla="*/ 262 w 724"/>
                <a:gd name="T19" fmla="*/ 400 h 883"/>
                <a:gd name="T20" fmla="*/ 369 w 724"/>
                <a:gd name="T21" fmla="*/ 790 h 883"/>
                <a:gd name="T22" fmla="*/ 480 w 724"/>
                <a:gd name="T23" fmla="*/ 402 h 883"/>
                <a:gd name="T24" fmla="*/ 586 w 724"/>
                <a:gd name="T25" fmla="*/ 14 h 883"/>
                <a:gd name="T26" fmla="*/ 594 w 724"/>
                <a:gd name="T27" fmla="*/ 4 h 883"/>
                <a:gd name="T28" fmla="*/ 717 w 724"/>
                <a:gd name="T29" fmla="*/ 0 h 883"/>
                <a:gd name="T30" fmla="*/ 723 w 724"/>
                <a:gd name="T31" fmla="*/ 9 h 883"/>
                <a:gd name="T32" fmla="*/ 588 w 724"/>
                <a:gd name="T33" fmla="*/ 448 h 883"/>
                <a:gd name="T34" fmla="*/ 469 w 724"/>
                <a:gd name="T35" fmla="*/ 821 h 883"/>
                <a:gd name="T36" fmla="*/ 455 w 724"/>
                <a:gd name="T37" fmla="*/ 870 h 883"/>
                <a:gd name="T38" fmla="*/ 448 w 724"/>
                <a:gd name="T39" fmla="*/ 879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4" h="883">
                  <a:moveTo>
                    <a:pt x="448" y="879"/>
                  </a:moveTo>
                  <a:lnTo>
                    <a:pt x="448" y="879"/>
                  </a:lnTo>
                  <a:cubicBezTo>
                    <a:pt x="363" y="879"/>
                    <a:pt x="356" y="880"/>
                    <a:pt x="268" y="882"/>
                  </a:cubicBezTo>
                  <a:cubicBezTo>
                    <a:pt x="259" y="874"/>
                    <a:pt x="259" y="874"/>
                    <a:pt x="259" y="874"/>
                  </a:cubicBezTo>
                  <a:cubicBezTo>
                    <a:pt x="219" y="735"/>
                    <a:pt x="178" y="595"/>
                    <a:pt x="137" y="457"/>
                  </a:cubicBezTo>
                  <a:cubicBezTo>
                    <a:pt x="116" y="385"/>
                    <a:pt x="6" y="35"/>
                    <a:pt x="0" y="1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6" y="4"/>
                    <a:pt x="87" y="3"/>
                    <a:pt x="149" y="0"/>
                  </a:cubicBezTo>
                  <a:cubicBezTo>
                    <a:pt x="157" y="9"/>
                    <a:pt x="157" y="9"/>
                    <a:pt x="157" y="9"/>
                  </a:cubicBezTo>
                  <a:cubicBezTo>
                    <a:pt x="180" y="94"/>
                    <a:pt x="187" y="126"/>
                    <a:pt x="262" y="400"/>
                  </a:cubicBezTo>
                  <a:cubicBezTo>
                    <a:pt x="369" y="790"/>
                    <a:pt x="369" y="790"/>
                    <a:pt x="369" y="790"/>
                  </a:cubicBezTo>
                  <a:cubicBezTo>
                    <a:pt x="480" y="402"/>
                    <a:pt x="480" y="402"/>
                    <a:pt x="480" y="402"/>
                  </a:cubicBezTo>
                  <a:cubicBezTo>
                    <a:pt x="515" y="273"/>
                    <a:pt x="551" y="143"/>
                    <a:pt x="586" y="14"/>
                  </a:cubicBezTo>
                  <a:cubicBezTo>
                    <a:pt x="594" y="4"/>
                    <a:pt x="594" y="4"/>
                    <a:pt x="594" y="4"/>
                  </a:cubicBezTo>
                  <a:cubicBezTo>
                    <a:pt x="653" y="4"/>
                    <a:pt x="659" y="4"/>
                    <a:pt x="717" y="0"/>
                  </a:cubicBezTo>
                  <a:cubicBezTo>
                    <a:pt x="723" y="9"/>
                    <a:pt x="723" y="9"/>
                    <a:pt x="723" y="9"/>
                  </a:cubicBezTo>
                  <a:cubicBezTo>
                    <a:pt x="704" y="71"/>
                    <a:pt x="608" y="379"/>
                    <a:pt x="588" y="448"/>
                  </a:cubicBezTo>
                  <a:cubicBezTo>
                    <a:pt x="548" y="571"/>
                    <a:pt x="506" y="696"/>
                    <a:pt x="469" y="821"/>
                  </a:cubicBezTo>
                  <a:cubicBezTo>
                    <a:pt x="465" y="836"/>
                    <a:pt x="460" y="853"/>
                    <a:pt x="455" y="870"/>
                  </a:cubicBezTo>
                  <a:lnTo>
                    <a:pt x="448" y="8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79" name="Freeform 40"/>
            <p:cNvSpPr>
              <a:spLocks noChangeArrowheads="1"/>
            </p:cNvSpPr>
            <p:nvPr/>
          </p:nvSpPr>
          <p:spPr bwMode="auto">
            <a:xfrm>
              <a:off x="9017000" y="4552950"/>
              <a:ext cx="193675" cy="317500"/>
            </a:xfrm>
            <a:custGeom>
              <a:avLst/>
              <a:gdLst>
                <a:gd name="T0" fmla="*/ 537 w 538"/>
                <a:gd name="T1" fmla="*/ 777 h 883"/>
                <a:gd name="T2" fmla="*/ 537 w 538"/>
                <a:gd name="T3" fmla="*/ 777 h 883"/>
                <a:gd name="T4" fmla="*/ 531 w 538"/>
                <a:gd name="T5" fmla="*/ 870 h 883"/>
                <a:gd name="T6" fmla="*/ 522 w 538"/>
                <a:gd name="T7" fmla="*/ 879 h 883"/>
                <a:gd name="T8" fmla="*/ 7 w 538"/>
                <a:gd name="T9" fmla="*/ 882 h 883"/>
                <a:gd name="T10" fmla="*/ 1 w 538"/>
                <a:gd name="T11" fmla="*/ 874 h 883"/>
                <a:gd name="T12" fmla="*/ 9 w 538"/>
                <a:gd name="T13" fmla="*/ 483 h 883"/>
                <a:gd name="T14" fmla="*/ 0 w 538"/>
                <a:gd name="T15" fmla="*/ 14 h 883"/>
                <a:gd name="T16" fmla="*/ 7 w 538"/>
                <a:gd name="T17" fmla="*/ 4 h 883"/>
                <a:gd name="T18" fmla="*/ 527 w 538"/>
                <a:gd name="T19" fmla="*/ 0 h 883"/>
                <a:gd name="T20" fmla="*/ 534 w 538"/>
                <a:gd name="T21" fmla="*/ 9 h 883"/>
                <a:gd name="T22" fmla="*/ 527 w 538"/>
                <a:gd name="T23" fmla="*/ 107 h 883"/>
                <a:gd name="T24" fmla="*/ 519 w 538"/>
                <a:gd name="T25" fmla="*/ 114 h 883"/>
                <a:gd name="T26" fmla="*/ 147 w 538"/>
                <a:gd name="T27" fmla="*/ 108 h 883"/>
                <a:gd name="T28" fmla="*/ 144 w 538"/>
                <a:gd name="T29" fmla="*/ 372 h 883"/>
                <a:gd name="T30" fmla="*/ 495 w 538"/>
                <a:gd name="T31" fmla="*/ 370 h 883"/>
                <a:gd name="T32" fmla="*/ 501 w 538"/>
                <a:gd name="T33" fmla="*/ 379 h 883"/>
                <a:gd name="T34" fmla="*/ 495 w 538"/>
                <a:gd name="T35" fmla="*/ 474 h 883"/>
                <a:gd name="T36" fmla="*/ 487 w 538"/>
                <a:gd name="T37" fmla="*/ 483 h 883"/>
                <a:gd name="T38" fmla="*/ 144 w 538"/>
                <a:gd name="T39" fmla="*/ 478 h 883"/>
                <a:gd name="T40" fmla="*/ 144 w 538"/>
                <a:gd name="T41" fmla="*/ 775 h 883"/>
                <a:gd name="T42" fmla="*/ 530 w 538"/>
                <a:gd name="T43" fmla="*/ 769 h 883"/>
                <a:gd name="T44" fmla="*/ 537 w 538"/>
                <a:gd name="T45" fmla="*/ 777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8" h="883">
                  <a:moveTo>
                    <a:pt x="537" y="777"/>
                  </a:moveTo>
                  <a:lnTo>
                    <a:pt x="537" y="777"/>
                  </a:lnTo>
                  <a:cubicBezTo>
                    <a:pt x="533" y="819"/>
                    <a:pt x="533" y="828"/>
                    <a:pt x="531" y="870"/>
                  </a:cubicBezTo>
                  <a:cubicBezTo>
                    <a:pt x="522" y="879"/>
                    <a:pt x="522" y="879"/>
                    <a:pt x="522" y="879"/>
                  </a:cubicBezTo>
                  <a:cubicBezTo>
                    <a:pt x="281" y="879"/>
                    <a:pt x="242" y="880"/>
                    <a:pt x="7" y="882"/>
                  </a:cubicBezTo>
                  <a:cubicBezTo>
                    <a:pt x="1" y="874"/>
                    <a:pt x="1" y="874"/>
                    <a:pt x="1" y="874"/>
                  </a:cubicBezTo>
                  <a:cubicBezTo>
                    <a:pt x="4" y="777"/>
                    <a:pt x="9" y="710"/>
                    <a:pt x="9" y="483"/>
                  </a:cubicBezTo>
                  <a:cubicBezTo>
                    <a:pt x="9" y="274"/>
                    <a:pt x="9" y="155"/>
                    <a:pt x="0" y="1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51" y="3"/>
                    <a:pt x="300" y="3"/>
                    <a:pt x="527" y="0"/>
                  </a:cubicBezTo>
                  <a:cubicBezTo>
                    <a:pt x="534" y="9"/>
                    <a:pt x="534" y="9"/>
                    <a:pt x="534" y="9"/>
                  </a:cubicBezTo>
                  <a:cubicBezTo>
                    <a:pt x="531" y="47"/>
                    <a:pt x="528" y="61"/>
                    <a:pt x="527" y="107"/>
                  </a:cubicBezTo>
                  <a:cubicBezTo>
                    <a:pt x="519" y="114"/>
                    <a:pt x="519" y="114"/>
                    <a:pt x="519" y="114"/>
                  </a:cubicBezTo>
                  <a:cubicBezTo>
                    <a:pt x="359" y="110"/>
                    <a:pt x="306" y="110"/>
                    <a:pt x="147" y="108"/>
                  </a:cubicBezTo>
                  <a:cubicBezTo>
                    <a:pt x="144" y="222"/>
                    <a:pt x="144" y="259"/>
                    <a:pt x="144" y="372"/>
                  </a:cubicBezTo>
                  <a:cubicBezTo>
                    <a:pt x="297" y="373"/>
                    <a:pt x="344" y="372"/>
                    <a:pt x="495" y="370"/>
                  </a:cubicBezTo>
                  <a:cubicBezTo>
                    <a:pt x="501" y="379"/>
                    <a:pt x="501" y="379"/>
                    <a:pt x="501" y="379"/>
                  </a:cubicBezTo>
                  <a:cubicBezTo>
                    <a:pt x="496" y="422"/>
                    <a:pt x="496" y="434"/>
                    <a:pt x="495" y="474"/>
                  </a:cubicBezTo>
                  <a:cubicBezTo>
                    <a:pt x="487" y="483"/>
                    <a:pt x="487" y="483"/>
                    <a:pt x="487" y="483"/>
                  </a:cubicBezTo>
                  <a:cubicBezTo>
                    <a:pt x="344" y="478"/>
                    <a:pt x="313" y="478"/>
                    <a:pt x="144" y="478"/>
                  </a:cubicBezTo>
                  <a:cubicBezTo>
                    <a:pt x="141" y="623"/>
                    <a:pt x="143" y="658"/>
                    <a:pt x="144" y="775"/>
                  </a:cubicBezTo>
                  <a:cubicBezTo>
                    <a:pt x="332" y="775"/>
                    <a:pt x="370" y="775"/>
                    <a:pt x="530" y="769"/>
                  </a:cubicBezTo>
                  <a:lnTo>
                    <a:pt x="537" y="77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80" name="Freeform 41"/>
            <p:cNvSpPr>
              <a:spLocks noChangeArrowheads="1"/>
            </p:cNvSpPr>
            <p:nvPr/>
          </p:nvSpPr>
          <p:spPr bwMode="auto">
            <a:xfrm>
              <a:off x="9302750" y="4552950"/>
              <a:ext cx="250825" cy="317500"/>
            </a:xfrm>
            <a:custGeom>
              <a:avLst/>
              <a:gdLst>
                <a:gd name="T0" fmla="*/ 696 w 697"/>
                <a:gd name="T1" fmla="*/ 870 h 883"/>
                <a:gd name="T2" fmla="*/ 696 w 697"/>
                <a:gd name="T3" fmla="*/ 870 h 883"/>
                <a:gd name="T4" fmla="*/ 690 w 697"/>
                <a:gd name="T5" fmla="*/ 879 h 883"/>
                <a:gd name="T6" fmla="*/ 537 w 697"/>
                <a:gd name="T7" fmla="*/ 882 h 883"/>
                <a:gd name="T8" fmla="*/ 527 w 697"/>
                <a:gd name="T9" fmla="*/ 874 h 883"/>
                <a:gd name="T10" fmla="*/ 307 w 697"/>
                <a:gd name="T11" fmla="*/ 484 h 883"/>
                <a:gd name="T12" fmla="*/ 111 w 697"/>
                <a:gd name="T13" fmla="*/ 134 h 883"/>
                <a:gd name="T14" fmla="*/ 123 w 697"/>
                <a:gd name="T15" fmla="*/ 559 h 883"/>
                <a:gd name="T16" fmla="*/ 129 w 697"/>
                <a:gd name="T17" fmla="*/ 714 h 883"/>
                <a:gd name="T18" fmla="*/ 135 w 697"/>
                <a:gd name="T19" fmla="*/ 870 h 883"/>
                <a:gd name="T20" fmla="*/ 128 w 697"/>
                <a:gd name="T21" fmla="*/ 879 h 883"/>
                <a:gd name="T22" fmla="*/ 9 w 697"/>
                <a:gd name="T23" fmla="*/ 882 h 883"/>
                <a:gd name="T24" fmla="*/ 1 w 697"/>
                <a:gd name="T25" fmla="*/ 874 h 883"/>
                <a:gd name="T26" fmla="*/ 7 w 697"/>
                <a:gd name="T27" fmla="*/ 519 h 883"/>
                <a:gd name="T28" fmla="*/ 0 w 697"/>
                <a:gd name="T29" fmla="*/ 14 h 883"/>
                <a:gd name="T30" fmla="*/ 6 w 697"/>
                <a:gd name="T31" fmla="*/ 4 h 883"/>
                <a:gd name="T32" fmla="*/ 166 w 697"/>
                <a:gd name="T33" fmla="*/ 0 h 883"/>
                <a:gd name="T34" fmla="*/ 178 w 697"/>
                <a:gd name="T35" fmla="*/ 9 h 883"/>
                <a:gd name="T36" fmla="*/ 431 w 697"/>
                <a:gd name="T37" fmla="*/ 461 h 883"/>
                <a:gd name="T38" fmla="*/ 585 w 697"/>
                <a:gd name="T39" fmla="*/ 732 h 883"/>
                <a:gd name="T40" fmla="*/ 574 w 697"/>
                <a:gd name="T41" fmla="*/ 321 h 883"/>
                <a:gd name="T42" fmla="*/ 563 w 697"/>
                <a:gd name="T43" fmla="*/ 14 h 883"/>
                <a:gd name="T44" fmla="*/ 571 w 697"/>
                <a:gd name="T45" fmla="*/ 4 h 883"/>
                <a:gd name="T46" fmla="*/ 688 w 697"/>
                <a:gd name="T47" fmla="*/ 0 h 883"/>
                <a:gd name="T48" fmla="*/ 696 w 697"/>
                <a:gd name="T49" fmla="*/ 9 h 883"/>
                <a:gd name="T50" fmla="*/ 691 w 697"/>
                <a:gd name="T51" fmla="*/ 467 h 883"/>
                <a:gd name="T52" fmla="*/ 694 w 697"/>
                <a:gd name="T53" fmla="*/ 818 h 883"/>
                <a:gd name="T54" fmla="*/ 696 w 697"/>
                <a:gd name="T55" fmla="*/ 870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97" h="883">
                  <a:moveTo>
                    <a:pt x="696" y="870"/>
                  </a:moveTo>
                  <a:lnTo>
                    <a:pt x="696" y="870"/>
                  </a:lnTo>
                  <a:cubicBezTo>
                    <a:pt x="690" y="879"/>
                    <a:pt x="690" y="879"/>
                    <a:pt x="690" y="879"/>
                  </a:cubicBezTo>
                  <a:cubicBezTo>
                    <a:pt x="617" y="879"/>
                    <a:pt x="612" y="879"/>
                    <a:pt x="537" y="882"/>
                  </a:cubicBezTo>
                  <a:cubicBezTo>
                    <a:pt x="527" y="874"/>
                    <a:pt x="527" y="874"/>
                    <a:pt x="527" y="874"/>
                  </a:cubicBezTo>
                  <a:cubicBezTo>
                    <a:pt x="454" y="743"/>
                    <a:pt x="381" y="614"/>
                    <a:pt x="307" y="484"/>
                  </a:cubicBezTo>
                  <a:cubicBezTo>
                    <a:pt x="111" y="134"/>
                    <a:pt x="111" y="134"/>
                    <a:pt x="111" y="134"/>
                  </a:cubicBezTo>
                  <a:cubicBezTo>
                    <a:pt x="123" y="559"/>
                    <a:pt x="123" y="559"/>
                    <a:pt x="123" y="559"/>
                  </a:cubicBezTo>
                  <a:cubicBezTo>
                    <a:pt x="125" y="611"/>
                    <a:pt x="128" y="662"/>
                    <a:pt x="129" y="714"/>
                  </a:cubicBezTo>
                  <a:cubicBezTo>
                    <a:pt x="132" y="816"/>
                    <a:pt x="132" y="819"/>
                    <a:pt x="135" y="870"/>
                  </a:cubicBezTo>
                  <a:cubicBezTo>
                    <a:pt x="128" y="879"/>
                    <a:pt x="128" y="879"/>
                    <a:pt x="128" y="879"/>
                  </a:cubicBezTo>
                  <a:cubicBezTo>
                    <a:pt x="73" y="879"/>
                    <a:pt x="68" y="879"/>
                    <a:pt x="9" y="882"/>
                  </a:cubicBezTo>
                  <a:cubicBezTo>
                    <a:pt x="1" y="874"/>
                    <a:pt x="1" y="874"/>
                    <a:pt x="1" y="874"/>
                  </a:cubicBezTo>
                  <a:cubicBezTo>
                    <a:pt x="6" y="757"/>
                    <a:pt x="7" y="638"/>
                    <a:pt x="7" y="519"/>
                  </a:cubicBezTo>
                  <a:cubicBezTo>
                    <a:pt x="7" y="352"/>
                    <a:pt x="6" y="181"/>
                    <a:pt x="0" y="1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2" y="3"/>
                    <a:pt x="96" y="3"/>
                    <a:pt x="166" y="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262" y="160"/>
                    <a:pt x="349" y="318"/>
                    <a:pt x="431" y="461"/>
                  </a:cubicBezTo>
                  <a:cubicBezTo>
                    <a:pt x="585" y="732"/>
                    <a:pt x="585" y="732"/>
                    <a:pt x="585" y="732"/>
                  </a:cubicBezTo>
                  <a:cubicBezTo>
                    <a:pt x="574" y="321"/>
                    <a:pt x="574" y="321"/>
                    <a:pt x="574" y="321"/>
                  </a:cubicBezTo>
                  <a:cubicBezTo>
                    <a:pt x="569" y="126"/>
                    <a:pt x="568" y="99"/>
                    <a:pt x="563" y="14"/>
                  </a:cubicBezTo>
                  <a:cubicBezTo>
                    <a:pt x="571" y="4"/>
                    <a:pt x="571" y="4"/>
                    <a:pt x="571" y="4"/>
                  </a:cubicBezTo>
                  <a:cubicBezTo>
                    <a:pt x="626" y="4"/>
                    <a:pt x="639" y="3"/>
                    <a:pt x="688" y="0"/>
                  </a:cubicBezTo>
                  <a:cubicBezTo>
                    <a:pt x="696" y="9"/>
                    <a:pt x="696" y="9"/>
                    <a:pt x="696" y="9"/>
                  </a:cubicBezTo>
                  <a:cubicBezTo>
                    <a:pt x="693" y="160"/>
                    <a:pt x="691" y="315"/>
                    <a:pt x="691" y="467"/>
                  </a:cubicBezTo>
                  <a:cubicBezTo>
                    <a:pt x="691" y="585"/>
                    <a:pt x="693" y="702"/>
                    <a:pt x="694" y="818"/>
                  </a:cubicBezTo>
                  <a:lnTo>
                    <a:pt x="696" y="87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81" name="Freeform 42"/>
            <p:cNvSpPr>
              <a:spLocks noChangeArrowheads="1"/>
            </p:cNvSpPr>
            <p:nvPr/>
          </p:nvSpPr>
          <p:spPr bwMode="auto">
            <a:xfrm>
              <a:off x="9672638" y="4552950"/>
              <a:ext cx="57150" cy="317500"/>
            </a:xfrm>
            <a:custGeom>
              <a:avLst/>
              <a:gdLst>
                <a:gd name="T0" fmla="*/ 153 w 158"/>
                <a:gd name="T1" fmla="*/ 9 h 883"/>
                <a:gd name="T2" fmla="*/ 153 w 158"/>
                <a:gd name="T3" fmla="*/ 9 h 883"/>
                <a:gd name="T4" fmla="*/ 146 w 158"/>
                <a:gd name="T5" fmla="*/ 404 h 883"/>
                <a:gd name="T6" fmla="*/ 157 w 158"/>
                <a:gd name="T7" fmla="*/ 870 h 883"/>
                <a:gd name="T8" fmla="*/ 150 w 158"/>
                <a:gd name="T9" fmla="*/ 879 h 883"/>
                <a:gd name="T10" fmla="*/ 11 w 158"/>
                <a:gd name="T11" fmla="*/ 882 h 883"/>
                <a:gd name="T12" fmla="*/ 3 w 158"/>
                <a:gd name="T13" fmla="*/ 874 h 883"/>
                <a:gd name="T14" fmla="*/ 9 w 158"/>
                <a:gd name="T15" fmla="*/ 573 h 883"/>
                <a:gd name="T16" fmla="*/ 0 w 158"/>
                <a:gd name="T17" fmla="*/ 14 h 883"/>
                <a:gd name="T18" fmla="*/ 6 w 158"/>
                <a:gd name="T19" fmla="*/ 4 h 883"/>
                <a:gd name="T20" fmla="*/ 143 w 158"/>
                <a:gd name="T21" fmla="*/ 0 h 883"/>
                <a:gd name="T22" fmla="*/ 153 w 158"/>
                <a:gd name="T23" fmla="*/ 9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" h="883">
                  <a:moveTo>
                    <a:pt x="153" y="9"/>
                  </a:moveTo>
                  <a:lnTo>
                    <a:pt x="153" y="9"/>
                  </a:lnTo>
                  <a:cubicBezTo>
                    <a:pt x="150" y="93"/>
                    <a:pt x="146" y="190"/>
                    <a:pt x="146" y="404"/>
                  </a:cubicBezTo>
                  <a:cubicBezTo>
                    <a:pt x="146" y="641"/>
                    <a:pt x="150" y="743"/>
                    <a:pt x="157" y="870"/>
                  </a:cubicBezTo>
                  <a:cubicBezTo>
                    <a:pt x="150" y="879"/>
                    <a:pt x="150" y="879"/>
                    <a:pt x="150" y="879"/>
                  </a:cubicBezTo>
                  <a:cubicBezTo>
                    <a:pt x="95" y="880"/>
                    <a:pt x="78" y="880"/>
                    <a:pt x="11" y="882"/>
                  </a:cubicBezTo>
                  <a:cubicBezTo>
                    <a:pt x="3" y="874"/>
                    <a:pt x="3" y="874"/>
                    <a:pt x="3" y="874"/>
                  </a:cubicBezTo>
                  <a:cubicBezTo>
                    <a:pt x="6" y="798"/>
                    <a:pt x="9" y="732"/>
                    <a:pt x="9" y="573"/>
                  </a:cubicBezTo>
                  <a:cubicBezTo>
                    <a:pt x="9" y="385"/>
                    <a:pt x="9" y="201"/>
                    <a:pt x="0" y="1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1" y="4"/>
                    <a:pt x="81" y="4"/>
                    <a:pt x="143" y="0"/>
                  </a:cubicBezTo>
                  <a:lnTo>
                    <a:pt x="153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82" name="Freeform 43"/>
            <p:cNvSpPr>
              <a:spLocks noChangeArrowheads="1"/>
            </p:cNvSpPr>
            <p:nvPr/>
          </p:nvSpPr>
          <p:spPr bwMode="auto">
            <a:xfrm>
              <a:off x="9847263" y="4552950"/>
              <a:ext cx="234950" cy="319088"/>
            </a:xfrm>
            <a:custGeom>
              <a:avLst/>
              <a:gdLst>
                <a:gd name="T0" fmla="*/ 150 w 651"/>
                <a:gd name="T1" fmla="*/ 878 h 886"/>
                <a:gd name="T2" fmla="*/ 150 w 651"/>
                <a:gd name="T3" fmla="*/ 878 h 886"/>
                <a:gd name="T4" fmla="*/ 15 w 651"/>
                <a:gd name="T5" fmla="*/ 881 h 886"/>
                <a:gd name="T6" fmla="*/ 7 w 651"/>
                <a:gd name="T7" fmla="*/ 873 h 886"/>
                <a:gd name="T8" fmla="*/ 12 w 651"/>
                <a:gd name="T9" fmla="*/ 511 h 886"/>
                <a:gd name="T10" fmla="*/ 0 w 651"/>
                <a:gd name="T11" fmla="*/ 13 h 886"/>
                <a:gd name="T12" fmla="*/ 7 w 651"/>
                <a:gd name="T13" fmla="*/ 3 h 886"/>
                <a:gd name="T14" fmla="*/ 38 w 651"/>
                <a:gd name="T15" fmla="*/ 3 h 886"/>
                <a:gd name="T16" fmla="*/ 163 w 651"/>
                <a:gd name="T17" fmla="*/ 2 h 886"/>
                <a:gd name="T18" fmla="*/ 239 w 651"/>
                <a:gd name="T19" fmla="*/ 0 h 886"/>
                <a:gd name="T20" fmla="*/ 434 w 651"/>
                <a:gd name="T21" fmla="*/ 22 h 886"/>
                <a:gd name="T22" fmla="*/ 589 w 651"/>
                <a:gd name="T23" fmla="*/ 241 h 886"/>
                <a:gd name="T24" fmla="*/ 377 w 651"/>
                <a:gd name="T25" fmla="*/ 483 h 886"/>
                <a:gd name="T26" fmla="*/ 517 w 651"/>
                <a:gd name="T27" fmla="*/ 686 h 886"/>
                <a:gd name="T28" fmla="*/ 650 w 651"/>
                <a:gd name="T29" fmla="*/ 867 h 886"/>
                <a:gd name="T30" fmla="*/ 645 w 651"/>
                <a:gd name="T31" fmla="*/ 879 h 886"/>
                <a:gd name="T32" fmla="*/ 569 w 651"/>
                <a:gd name="T33" fmla="*/ 881 h 886"/>
                <a:gd name="T34" fmla="*/ 492 w 651"/>
                <a:gd name="T35" fmla="*/ 885 h 886"/>
                <a:gd name="T36" fmla="*/ 482 w 651"/>
                <a:gd name="T37" fmla="*/ 879 h 886"/>
                <a:gd name="T38" fmla="*/ 467 w 651"/>
                <a:gd name="T39" fmla="*/ 853 h 886"/>
                <a:gd name="T40" fmla="*/ 350 w 651"/>
                <a:gd name="T41" fmla="*/ 669 h 886"/>
                <a:gd name="T42" fmla="*/ 239 w 651"/>
                <a:gd name="T43" fmla="*/ 505 h 886"/>
                <a:gd name="T44" fmla="*/ 149 w 651"/>
                <a:gd name="T45" fmla="*/ 506 h 886"/>
                <a:gd name="T46" fmla="*/ 158 w 651"/>
                <a:gd name="T47" fmla="*/ 869 h 886"/>
                <a:gd name="T48" fmla="*/ 150 w 651"/>
                <a:gd name="T49" fmla="*/ 878 h 886"/>
                <a:gd name="T50" fmla="*/ 403 w 651"/>
                <a:gd name="T51" fmla="*/ 357 h 886"/>
                <a:gd name="T52" fmla="*/ 403 w 651"/>
                <a:gd name="T53" fmla="*/ 357 h 886"/>
                <a:gd name="T54" fmla="*/ 450 w 651"/>
                <a:gd name="T55" fmla="*/ 252 h 886"/>
                <a:gd name="T56" fmla="*/ 428 w 651"/>
                <a:gd name="T57" fmla="*/ 166 h 886"/>
                <a:gd name="T58" fmla="*/ 228 w 651"/>
                <a:gd name="T59" fmla="*/ 102 h 886"/>
                <a:gd name="T60" fmla="*/ 147 w 651"/>
                <a:gd name="T61" fmla="*/ 104 h 886"/>
                <a:gd name="T62" fmla="*/ 147 w 651"/>
                <a:gd name="T63" fmla="*/ 404 h 886"/>
                <a:gd name="T64" fmla="*/ 403 w 651"/>
                <a:gd name="T65" fmla="*/ 357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886">
                  <a:moveTo>
                    <a:pt x="150" y="878"/>
                  </a:moveTo>
                  <a:lnTo>
                    <a:pt x="150" y="878"/>
                  </a:lnTo>
                  <a:cubicBezTo>
                    <a:pt x="80" y="878"/>
                    <a:pt x="79" y="878"/>
                    <a:pt x="15" y="881"/>
                  </a:cubicBezTo>
                  <a:cubicBezTo>
                    <a:pt x="7" y="873"/>
                    <a:pt x="7" y="873"/>
                    <a:pt x="7" y="873"/>
                  </a:cubicBezTo>
                  <a:cubicBezTo>
                    <a:pt x="10" y="753"/>
                    <a:pt x="12" y="631"/>
                    <a:pt x="12" y="511"/>
                  </a:cubicBezTo>
                  <a:cubicBezTo>
                    <a:pt x="12" y="233"/>
                    <a:pt x="7" y="136"/>
                    <a:pt x="0" y="1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61" y="3"/>
                    <a:pt x="121" y="2"/>
                    <a:pt x="163" y="2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307" y="0"/>
                    <a:pt x="373" y="0"/>
                    <a:pt x="434" y="22"/>
                  </a:cubicBezTo>
                  <a:cubicBezTo>
                    <a:pt x="528" y="54"/>
                    <a:pt x="589" y="122"/>
                    <a:pt x="589" y="241"/>
                  </a:cubicBezTo>
                  <a:cubicBezTo>
                    <a:pt x="589" y="340"/>
                    <a:pt x="536" y="441"/>
                    <a:pt x="377" y="483"/>
                  </a:cubicBezTo>
                  <a:cubicBezTo>
                    <a:pt x="399" y="512"/>
                    <a:pt x="495" y="654"/>
                    <a:pt x="517" y="686"/>
                  </a:cubicBezTo>
                  <a:cubicBezTo>
                    <a:pt x="556" y="741"/>
                    <a:pt x="574" y="765"/>
                    <a:pt x="650" y="867"/>
                  </a:cubicBezTo>
                  <a:cubicBezTo>
                    <a:pt x="645" y="879"/>
                    <a:pt x="645" y="879"/>
                    <a:pt x="645" y="879"/>
                  </a:cubicBezTo>
                  <a:cubicBezTo>
                    <a:pt x="619" y="879"/>
                    <a:pt x="594" y="879"/>
                    <a:pt x="569" y="881"/>
                  </a:cubicBezTo>
                  <a:cubicBezTo>
                    <a:pt x="543" y="881"/>
                    <a:pt x="517" y="882"/>
                    <a:pt x="492" y="885"/>
                  </a:cubicBezTo>
                  <a:cubicBezTo>
                    <a:pt x="482" y="879"/>
                    <a:pt x="482" y="879"/>
                    <a:pt x="482" y="879"/>
                  </a:cubicBezTo>
                  <a:cubicBezTo>
                    <a:pt x="478" y="870"/>
                    <a:pt x="473" y="861"/>
                    <a:pt x="467" y="853"/>
                  </a:cubicBezTo>
                  <a:cubicBezTo>
                    <a:pt x="432" y="789"/>
                    <a:pt x="389" y="730"/>
                    <a:pt x="350" y="669"/>
                  </a:cubicBezTo>
                  <a:cubicBezTo>
                    <a:pt x="275" y="556"/>
                    <a:pt x="269" y="544"/>
                    <a:pt x="239" y="505"/>
                  </a:cubicBezTo>
                  <a:cubicBezTo>
                    <a:pt x="201" y="506"/>
                    <a:pt x="193" y="508"/>
                    <a:pt x="149" y="506"/>
                  </a:cubicBezTo>
                  <a:cubicBezTo>
                    <a:pt x="149" y="575"/>
                    <a:pt x="150" y="765"/>
                    <a:pt x="158" y="869"/>
                  </a:cubicBezTo>
                  <a:lnTo>
                    <a:pt x="150" y="878"/>
                  </a:lnTo>
                  <a:close/>
                  <a:moveTo>
                    <a:pt x="403" y="357"/>
                  </a:moveTo>
                  <a:lnTo>
                    <a:pt x="403" y="357"/>
                  </a:lnTo>
                  <a:cubicBezTo>
                    <a:pt x="435" y="331"/>
                    <a:pt x="450" y="291"/>
                    <a:pt x="450" y="252"/>
                  </a:cubicBezTo>
                  <a:cubicBezTo>
                    <a:pt x="450" y="226"/>
                    <a:pt x="444" y="195"/>
                    <a:pt x="428" y="166"/>
                  </a:cubicBezTo>
                  <a:cubicBezTo>
                    <a:pt x="388" y="107"/>
                    <a:pt x="321" y="102"/>
                    <a:pt x="228" y="102"/>
                  </a:cubicBezTo>
                  <a:cubicBezTo>
                    <a:pt x="211" y="102"/>
                    <a:pt x="188" y="102"/>
                    <a:pt x="147" y="104"/>
                  </a:cubicBezTo>
                  <a:cubicBezTo>
                    <a:pt x="146" y="247"/>
                    <a:pt x="146" y="267"/>
                    <a:pt x="147" y="404"/>
                  </a:cubicBezTo>
                  <a:cubicBezTo>
                    <a:pt x="242" y="406"/>
                    <a:pt x="344" y="409"/>
                    <a:pt x="403" y="35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="" xmlns:p14="http://schemas.microsoft.com/office/powerpoint/2010/main" val="366854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space réservé du numéro de diapositive 2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22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5" y="6530976"/>
            <a:ext cx="5168695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VOTRE ENTREPRISE</a:t>
            </a:r>
            <a: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  <a:t/>
            </a:r>
            <a:br>
              <a:rPr lang="en-US" sz="2800" dirty="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L’essentiel sur </a:t>
            </a:r>
            <a:r>
              <a:rPr lang="en-US" sz="1600" dirty="0" err="1">
                <a:solidFill>
                  <a:srgbClr val="7F7F7F"/>
                </a:solidFill>
                <a:latin typeface="Arial Narrow" pitchFamily="34" charset="0"/>
              </a:rPr>
              <a:t>vos</a:t>
            </a: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 </a:t>
            </a:r>
            <a:r>
              <a:rPr lang="en-US" sz="1600" dirty="0" smtClean="0">
                <a:solidFill>
                  <a:srgbClr val="7F7F7F"/>
                </a:solidFill>
                <a:latin typeface="Arial Narrow" pitchFamily="34" charset="0"/>
              </a:rPr>
              <a:t>obligations </a:t>
            </a:r>
            <a:r>
              <a:rPr lang="en-US" sz="1600" dirty="0">
                <a:solidFill>
                  <a:srgbClr val="7F7F7F"/>
                </a:solidFill>
                <a:latin typeface="Arial Narrow" pitchFamily="34" charset="0"/>
              </a:rPr>
              <a:t>réglementaires </a:t>
            </a:r>
          </a:p>
        </p:txBody>
      </p:sp>
      <p:cxnSp>
        <p:nvCxnSpPr>
          <p:cNvPr id="11" name="Straight Connector 3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au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7906711"/>
              </p:ext>
            </p:extLst>
          </p:nvPr>
        </p:nvGraphicFramePr>
        <p:xfrm>
          <a:off x="457201" y="1614284"/>
          <a:ext cx="8229600" cy="3415975"/>
        </p:xfrm>
        <a:graphic>
          <a:graphicData uri="http://schemas.openxmlformats.org/drawingml/2006/table">
            <a:tbl>
              <a:tblPr firstRow="1" bandRow="1">
                <a:effectLst/>
                <a:tableStyleId>{BC89EF96-8CEA-46FF-86C4-4CE0E7609802}</a:tableStyleId>
              </a:tblPr>
              <a:tblGrid>
                <a:gridCol w="2743200"/>
                <a:gridCol w="2743200"/>
                <a:gridCol w="2743200"/>
              </a:tblGrid>
              <a:tr h="618049">
                <a:tc>
                  <a:txBody>
                    <a:bodyPr/>
                    <a:lstStyle/>
                    <a:p>
                      <a:pPr algn="ctr"/>
                      <a:r>
                        <a:rPr lang="fr-FR" sz="1000" b="1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 partir du 1</a:t>
                      </a:r>
                      <a:r>
                        <a:rPr lang="fr-FR" sz="1000" b="1" baseline="300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er</a:t>
                      </a:r>
                      <a:r>
                        <a:rPr lang="fr-FR" sz="1000" b="1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janvier 2016</a:t>
                      </a:r>
                    </a:p>
                    <a:p>
                      <a:pPr algn="ctr"/>
                      <a:r>
                        <a:rPr lang="fr-FR" sz="1000" b="1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Régime</a:t>
                      </a:r>
                      <a:r>
                        <a:rPr lang="fr-FR" sz="1000" b="1" baseline="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de santé minimum obligatoire</a:t>
                      </a:r>
                      <a:endParaRPr lang="fr-FR" sz="1000" b="1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b="1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Le décret sur</a:t>
                      </a:r>
                      <a:r>
                        <a:rPr lang="fr-FR" sz="1000" b="1" baseline="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les contrats responsables est paru (publication au JO du 19 novembre 2014)</a:t>
                      </a:r>
                      <a:endParaRPr lang="fr-FR" sz="1000" b="1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b="1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Décret du 10 septembre</a:t>
                      </a:r>
                      <a:r>
                        <a:rPr lang="fr-FR" sz="1000" b="1" baseline="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2014 : </a:t>
                      </a:r>
                      <a:r>
                        <a:rPr lang="fr-FR" sz="1000" b="1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« Panier de soins » : contenu minimal des garanties des contrats collectifs SANTE</a:t>
                      </a:r>
                      <a:endParaRPr lang="fr-FR" sz="1000" b="1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2797926">
                <a:tc>
                  <a:txBody>
                    <a:bodyPr/>
                    <a:lstStyle/>
                    <a:p>
                      <a:r>
                        <a:rPr lang="fr-FR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A compter du 1</a:t>
                      </a:r>
                      <a:r>
                        <a:rPr lang="fr-FR" sz="9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er</a:t>
                      </a:r>
                      <a:r>
                        <a:rPr lang="fr-FR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 janvier 2016, à défaut d’accord de branche ou d’entreprise,</a:t>
                      </a:r>
                      <a:r>
                        <a:rPr lang="fr-FR" sz="9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 les entreprises devront faire bénéficier l’ensemble de leurs salariés de la couverture minimale prévue à l’article L.911-7 II, par décision unilatérale de l’employeur ; étant précisé que l’employeur devra prendre à sa charge au moins 50% des cotisations finançant la couverture santé.</a:t>
                      </a:r>
                      <a:endParaRPr lang="fr-FR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Le contrat responsable, dans le cadre des complémentaires « santé », a été mis en place en janvier 2006 pour inciter les assurés à suivre le parcours de soins coordonnés. </a:t>
                      </a:r>
                    </a:p>
                    <a:p>
                      <a:r>
                        <a:rPr lang="fr-FR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Ce parcours vise à contrôler les dépenses de santé en encourageant les patients à passer en premier lieu par leur médecin traitant, avant d’aller consulter un spécialiste ou de faire des examens de santé. Ils sont alors mieux remboursés.</a:t>
                      </a:r>
                    </a:p>
                    <a:p>
                      <a:r>
                        <a:rPr lang="fr-FR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Ces contrats donnent lieu à des avantages fiscaux et sociaux pour l’entreprise lorsqu’ils sont souscrits à titre collectif et obligatoire.</a:t>
                      </a:r>
                      <a:endParaRPr lang="fr-FR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Les garanties minimum sont à mettre en place au plus tard le 1</a:t>
                      </a:r>
                      <a:r>
                        <a:rPr lang="fr-FR" sz="9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er</a:t>
                      </a:r>
                      <a:r>
                        <a:rPr lang="fr-FR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 janvier 2016 au titre de l’A.N.I du 11 janvier 2013 et de la loi de sécurisation de l’emploi.</a:t>
                      </a:r>
                    </a:p>
                    <a:p>
                      <a:r>
                        <a:rPr lang="fr-FR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Elles devront couvrir :</a:t>
                      </a:r>
                    </a:p>
                    <a:p>
                      <a:r>
                        <a:rPr lang="fr-FR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- l’intégralité du ticket modérateur à la charge des assurés sur les consultations, actes et prestations remboursables par l’assurance maladie obligatoire,</a:t>
                      </a:r>
                    </a:p>
                    <a:p>
                      <a:r>
                        <a:rPr lang="fr-FR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- le forfait journalier hospitalier,</a:t>
                      </a:r>
                    </a:p>
                    <a:p>
                      <a:r>
                        <a:rPr lang="fr-FR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- les dépenses de frais dentaires à hauteur de 25 % en plus des tarifs de responsabilité,</a:t>
                      </a:r>
                    </a:p>
                    <a:p>
                      <a:r>
                        <a:rPr lang="fr-FR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/>
                          <a:cs typeface="Arial"/>
                        </a:rPr>
                        <a:t>- les dépenses de frais d’optique, de manière forfaitaire par période de deux ans, à hauteur de 100 euros minimum pour les corrections simples, 150 euros minimum pour une correction mixte simple et complexe et 200 euros minimum pour les corrections complexes.</a:t>
                      </a:r>
                    </a:p>
                  </a:txBody>
                  <a:tcPr>
                    <a:lnL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0507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8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5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10" name="Espace réservé du contenu 1"/>
          <p:cNvSpPr txBox="1">
            <a:spLocks/>
          </p:cNvSpPr>
          <p:nvPr/>
        </p:nvSpPr>
        <p:spPr>
          <a:xfrm>
            <a:off x="1311175" y="1337909"/>
            <a:ext cx="6541247" cy="4318708"/>
          </a:xfrm>
          <a:prstGeom prst="rect">
            <a:avLst/>
          </a:prstGeom>
        </p:spPr>
        <p:txBody>
          <a:bodyPr lIns="0" tIns="0" rIns="0" bIns="0"/>
          <a:lstStyle>
            <a:lvl1pPr marL="36000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buFont typeface="Arial" pitchFamily="34" charset="0"/>
              <a:buNone/>
              <a:defRPr sz="2500" kern="1200" cap="all" baseline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60000" indent="-36000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200"/>
              </a:spcAft>
              <a:buFont typeface="+mj-lt"/>
              <a:buAutoNum type="arabicPeriod"/>
              <a:defRPr sz="2500" kern="1200" cap="all" baseline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39750" indent="-179388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Font typeface="+mj-lt"/>
              <a:buAutoNum type="alphaUcPeriod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358775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None/>
              <a:defRPr sz="1200" kern="120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358775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marR="0" lvl="1" indent="-3600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fr-FR" sz="2200" b="0" i="0" u="none" strike="noStrike" kern="1200" cap="all" spc="0" normalizeH="0" baseline="0" noProof="0" dirty="0" smtClean="0">
                <a:ln>
                  <a:noFill/>
                </a:ln>
                <a:solidFill>
                  <a:srgbClr val="99B6D8"/>
                </a:solidFill>
                <a:effectLst/>
                <a:uLnTx/>
                <a:uFillTx/>
                <a:latin typeface="Arial Narrow" pitchFamily="34" charset="0"/>
              </a:rPr>
              <a:t>vos</a:t>
            </a:r>
            <a:r>
              <a:rPr kumimoji="0" lang="fr-FR" sz="2200" b="0" i="0" u="none" strike="noStrike" kern="1200" cap="all" spc="0" normalizeH="0" noProof="0" dirty="0" smtClean="0">
                <a:ln>
                  <a:noFill/>
                </a:ln>
                <a:solidFill>
                  <a:srgbClr val="99B6D8"/>
                </a:solidFill>
                <a:effectLst/>
                <a:uLnTx/>
                <a:uFillTx/>
                <a:latin typeface="Arial Narrow" pitchFamily="34" charset="0"/>
              </a:rPr>
              <a:t> assurés</a:t>
            </a:r>
            <a:r>
              <a:rPr kumimoji="0" lang="fr-FR" sz="2200" b="0" i="0" u="none" strike="noStrike" kern="1200" cap="all" spc="0" normalizeH="0" baseline="0" noProof="0" dirty="0" smtClean="0">
                <a:ln>
                  <a:noFill/>
                </a:ln>
                <a:solidFill>
                  <a:srgbClr val="99B6D8"/>
                </a:solidFill>
                <a:effectLst/>
                <a:uLnTx/>
                <a:uFillTx/>
                <a:latin typeface="Arial Narrow" pitchFamily="34" charset="0"/>
              </a:rPr>
              <a:t> </a:t>
            </a:r>
          </a:p>
          <a:p>
            <a:pPr marL="539750" marR="0" lvl="2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fr-FR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75055"/>
                </a:solidFill>
                <a:effectLst/>
                <a:uLnTx/>
                <a:uFillTx/>
                <a:latin typeface="Arial Narrow" pitchFamily="34" charset="0"/>
              </a:rPr>
              <a:t>Vision globale</a:t>
            </a:r>
          </a:p>
          <a:p>
            <a:pPr marL="539750" marR="0" lvl="2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fr-FR" sz="1200" b="0" i="0" u="none" strike="noStrike" kern="1200" cap="none" spc="0" normalizeH="0" baseline="0" noProof="0" dirty="0" smtClean="0">
              <a:ln>
                <a:noFill/>
              </a:ln>
              <a:solidFill>
                <a:srgbClr val="575055"/>
              </a:solidFill>
              <a:effectLst/>
              <a:uLnTx/>
              <a:uFillTx/>
              <a:latin typeface="Arial Narrow" pitchFamily="34" charset="0"/>
            </a:endParaRPr>
          </a:p>
          <a:p>
            <a:pPr marL="360000" marR="0" lvl="1" indent="-3600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fr-FR" sz="2200" b="0" i="0" u="none" strike="noStrike" kern="1200" cap="all" spc="0" normalizeH="0" baseline="0" noProof="0" dirty="0" smtClean="0">
                <a:ln>
                  <a:noFill/>
                </a:ln>
                <a:solidFill>
                  <a:srgbClr val="99B6D8"/>
                </a:solidFill>
                <a:effectLst/>
                <a:uLnTx/>
                <a:uFillTx/>
                <a:latin typeface="Arial Narrow" pitchFamily="34" charset="0"/>
              </a:rPr>
              <a:t>Consommation santé</a:t>
            </a:r>
          </a:p>
          <a:p>
            <a:pPr marL="539750" marR="0" lvl="2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fr-FR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75055"/>
                </a:solidFill>
                <a:effectLst/>
                <a:uLnTx/>
                <a:uFillTx/>
                <a:latin typeface="Arial Narrow" pitchFamily="34" charset="0"/>
              </a:rPr>
              <a:t>Répartition des dépenses</a:t>
            </a:r>
          </a:p>
          <a:p>
            <a:pPr marL="539750" marR="0" lvl="2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lang="fr-FR" sz="1100" dirty="0">
                <a:solidFill>
                  <a:srgbClr val="575055"/>
                </a:solidFill>
                <a:latin typeface="Arial Narrow" pitchFamily="34" charset="0"/>
              </a:rPr>
              <a:t>Détail des prestations</a:t>
            </a:r>
          </a:p>
          <a:p>
            <a:pPr marL="539750" marR="0" lvl="2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fr-FR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75055"/>
                </a:solidFill>
                <a:effectLst/>
                <a:uLnTx/>
                <a:uFillTx/>
                <a:latin typeface="Arial Narrow" pitchFamily="34" charset="0"/>
              </a:rPr>
              <a:t>Zoom sur l’optique - </a:t>
            </a:r>
            <a:r>
              <a:rPr kumimoji="0" lang="fr-FR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75055"/>
                </a:solidFill>
                <a:effectLst/>
                <a:uLnTx/>
                <a:uFillTx/>
                <a:latin typeface="Arial Narrow" pitchFamily="34" charset="0"/>
              </a:rPr>
              <a:t>Kalivia</a:t>
            </a:r>
            <a:endParaRPr kumimoji="0" lang="fr-FR" sz="1100" b="0" i="0" u="none" strike="noStrike" kern="1200" cap="none" spc="0" normalizeH="0" baseline="0" noProof="0" dirty="0" smtClean="0">
              <a:ln>
                <a:noFill/>
              </a:ln>
              <a:solidFill>
                <a:srgbClr val="575055"/>
              </a:solidFill>
              <a:effectLst/>
              <a:uLnTx/>
              <a:uFillTx/>
              <a:latin typeface="Arial Narrow" pitchFamily="34" charset="0"/>
            </a:endParaRPr>
          </a:p>
          <a:p>
            <a:pPr marL="539750" marR="0" lvl="2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lang="fr-FR" sz="1100" dirty="0" smtClean="0">
                <a:solidFill>
                  <a:srgbClr val="575055"/>
                </a:solidFill>
                <a:latin typeface="Arial Narrow" pitchFamily="34" charset="0"/>
              </a:rPr>
              <a:t>Zoom sur le dentaire</a:t>
            </a:r>
            <a:endParaRPr kumimoji="0" lang="fr-FR" sz="1100" b="0" i="0" u="none" strike="noStrike" kern="1200" cap="none" spc="0" normalizeH="0" baseline="0" noProof="0" dirty="0" smtClean="0">
              <a:ln>
                <a:noFill/>
              </a:ln>
              <a:solidFill>
                <a:srgbClr val="575055"/>
              </a:solidFill>
              <a:effectLst/>
              <a:uLnTx/>
              <a:uFillTx/>
              <a:latin typeface="Arial Narrow" pitchFamily="34" charset="0"/>
            </a:endParaRPr>
          </a:p>
          <a:p>
            <a:pPr marL="539750" marR="0" lvl="2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fr-FR" sz="1200" b="0" i="0" u="none" strike="noStrike" kern="1200" cap="none" spc="0" normalizeH="0" baseline="0" noProof="0" dirty="0" smtClean="0">
              <a:ln>
                <a:noFill/>
              </a:ln>
              <a:solidFill>
                <a:srgbClr val="575055"/>
              </a:solidFill>
              <a:effectLst/>
              <a:uLnTx/>
              <a:uFillTx/>
              <a:latin typeface="Arial Narrow" pitchFamily="34" charset="0"/>
            </a:endParaRPr>
          </a:p>
          <a:p>
            <a:pPr marL="360000" marR="0" lvl="1" indent="-3600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fr-FR" sz="2200" b="0" i="0" u="none" strike="noStrike" kern="1200" cap="all" spc="0" normalizeH="0" baseline="0" noProof="0" dirty="0" smtClean="0">
                <a:ln>
                  <a:noFill/>
                </a:ln>
                <a:solidFill>
                  <a:srgbClr val="99B6D8"/>
                </a:solidFill>
                <a:effectLst/>
                <a:uLnTx/>
                <a:uFillTx/>
                <a:latin typeface="Arial Narrow" pitchFamily="34" charset="0"/>
              </a:rPr>
              <a:t>relation client</a:t>
            </a:r>
          </a:p>
          <a:p>
            <a:pPr marL="539750" marR="0" lvl="2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fr-FR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75055"/>
                </a:solidFill>
                <a:effectLst/>
                <a:uLnTx/>
                <a:uFillTx/>
                <a:latin typeface="Arial Narrow" pitchFamily="34" charset="0"/>
              </a:rPr>
              <a:t>Indicateurs Qualité de service</a:t>
            </a:r>
          </a:p>
          <a:p>
            <a:pPr marL="539750" marR="0" lvl="2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lang="fr-FR" sz="1100" dirty="0" smtClean="0">
                <a:solidFill>
                  <a:srgbClr val="575055"/>
                </a:solidFill>
                <a:latin typeface="Arial Narrow" pitchFamily="34" charset="0"/>
              </a:rPr>
              <a:t>Objets </a:t>
            </a:r>
            <a:r>
              <a:rPr lang="fr-FR" sz="1100" dirty="0">
                <a:solidFill>
                  <a:srgbClr val="575055"/>
                </a:solidFill>
                <a:latin typeface="Arial Narrow" pitchFamily="34" charset="0"/>
              </a:rPr>
              <a:t>des demandes et réclamations</a:t>
            </a:r>
          </a:p>
          <a:p>
            <a:pPr marL="539750" marR="0" lvl="2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fr-FR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75055"/>
                </a:solidFill>
                <a:effectLst/>
                <a:uLnTx/>
                <a:uFillTx/>
                <a:latin typeface="Arial Narrow" pitchFamily="34" charset="0"/>
              </a:rPr>
              <a:t>Espace client entreprise</a:t>
            </a:r>
          </a:p>
          <a:p>
            <a:pPr marL="539750" marR="0" lvl="2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lang="fr-FR" sz="1100" dirty="0" smtClean="0">
                <a:solidFill>
                  <a:srgbClr val="575055"/>
                </a:solidFill>
                <a:latin typeface="Arial Narrow" pitchFamily="34" charset="0"/>
              </a:rPr>
              <a:t>Espace client particulier</a:t>
            </a:r>
            <a:endParaRPr lang="fr-FR" sz="1100" dirty="0">
              <a:solidFill>
                <a:srgbClr val="575055"/>
              </a:solidFill>
              <a:latin typeface="Arial Narrow" pitchFamily="34" charset="0"/>
            </a:endParaRPr>
          </a:p>
          <a:p>
            <a:pPr lvl="2" fontAlgn="auto">
              <a:defRPr/>
            </a:pPr>
            <a:r>
              <a:rPr lang="fr-FR" sz="1100" dirty="0" smtClean="0">
                <a:solidFill>
                  <a:srgbClr val="575055"/>
                </a:solidFill>
                <a:latin typeface="Arial Narrow" pitchFamily="34" charset="0"/>
              </a:rPr>
              <a:t>Entreprise territoire de Santé </a:t>
            </a:r>
          </a:p>
          <a:p>
            <a:pPr marL="539750" marR="0" lvl="2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fr-FR" sz="1100" b="0" i="0" u="none" strike="noStrike" kern="1200" cap="none" spc="0" normalizeH="0" baseline="0" noProof="0" dirty="0" smtClean="0">
              <a:ln>
                <a:noFill/>
              </a:ln>
              <a:solidFill>
                <a:srgbClr val="575055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11" name="Titre 2"/>
          <p:cNvSpPr txBox="1">
            <a:spLocks/>
          </p:cNvSpPr>
          <p:nvPr/>
        </p:nvSpPr>
        <p:spPr>
          <a:xfrm>
            <a:off x="457200" y="220980"/>
            <a:ext cx="8220076" cy="691833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700" kern="1200" cap="all" baseline="0">
                <a:solidFill>
                  <a:schemeClr val="accent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700" b="0" i="0" u="none" strike="noStrike" kern="1200" cap="all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 Narrow" pitchFamily="34" charset="0"/>
              </a:rPr>
              <a:t>SOMMAIRE</a:t>
            </a:r>
            <a:endParaRPr kumimoji="0" lang="fr-FR" sz="3700" b="0" i="0" u="none" strike="noStrike" kern="1200" cap="all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861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7" name="TextBox 3"/>
          <p:cNvSpPr txBox="1"/>
          <p:nvPr/>
        </p:nvSpPr>
        <p:spPr>
          <a:xfrm>
            <a:off x="3393058" y="399310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594018" y="615741"/>
            <a:ext cx="7910789" cy="5571826"/>
          </a:xfrm>
          <a:prstGeom prst="rect">
            <a:avLst/>
          </a:prstGeom>
          <a:solidFill>
            <a:srgbClr val="5989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14375" lvl="0">
              <a:tabLst>
                <a:tab pos="5918200" algn="r"/>
              </a:tabLst>
            </a:pPr>
            <a:endParaRPr lang="en-US" sz="1300">
              <a:solidFill>
                <a:prstClr val="white"/>
              </a:solidFill>
              <a:latin typeface="Arial MT Lt"/>
              <a:cs typeface="Arial MT Lt"/>
            </a:endParaRPr>
          </a:p>
        </p:txBody>
      </p:sp>
      <p:sp>
        <p:nvSpPr>
          <p:cNvPr id="12" name="Espace réservé du texte 11"/>
          <p:cNvSpPr txBox="1">
            <a:spLocks/>
          </p:cNvSpPr>
          <p:nvPr/>
        </p:nvSpPr>
        <p:spPr>
          <a:xfrm>
            <a:off x="1667306" y="3193905"/>
            <a:ext cx="5764213" cy="3955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70000"/>
              </a:lnSpc>
              <a:spcBef>
                <a:spcPts val="0"/>
              </a:spcBef>
              <a:buFont typeface="Arial" pitchFamily="34" charset="0"/>
              <a:buNone/>
              <a:defRPr sz="3600" b="0" kern="1200" cap="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70000"/>
              </a:lnSpc>
              <a:spcBef>
                <a:spcPts val="0"/>
              </a:spcBef>
              <a:buFont typeface="Arial" pitchFamily="34" charset="0"/>
              <a:buNone/>
              <a:defRPr sz="1800" kern="1200" cap="all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Arial" pitchFamily="34" charset="0"/>
              <a:buNone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8775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90000"/>
              <a:buFont typeface="Wingdings" pitchFamily="2" charset="2"/>
              <a:buChar char="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dirty="0">
                <a:solidFill>
                  <a:srgbClr val="FFFFFF"/>
                </a:solidFill>
                <a:latin typeface="Arial Narrow" pitchFamily="34" charset="0"/>
              </a:rPr>
              <a:t>1</a:t>
            </a:r>
            <a:r>
              <a:rPr kumimoji="0" lang="fr-FR" sz="36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itchFamily="34" charset="0"/>
              </a:rPr>
              <a:t>. Vos assurés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VISION GLOBALE</a:t>
            </a:r>
          </a:p>
          <a:p>
            <a:r>
              <a:rPr lang="fr-FR" sz="1600" dirty="0" smtClean="0">
                <a:solidFill>
                  <a:srgbClr val="7F7F7F"/>
                </a:solidFill>
                <a:latin typeface="Arial Narrow" pitchFamily="34" charset="0"/>
              </a:rPr>
              <a:t>Vos assurés – les ouvrants droits (Effectif inscrit au                    )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  <a:p>
            <a:r>
              <a:rPr lang="en-US" sz="1600" dirty="0">
                <a:solidFill>
                  <a:srgbClr val="7F7F7F"/>
                </a:solidFill>
              </a:rPr>
              <a:t> </a:t>
            </a:r>
          </a:p>
        </p:txBody>
      </p:sp>
      <p:sp>
        <p:nvSpPr>
          <p:cNvPr id="21" name="Espace réservé du numéro de diapositive 2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18" name="Age_Moyen"/>
          <p:cNvSpPr txBox="1"/>
          <p:nvPr/>
        </p:nvSpPr>
        <p:spPr>
          <a:xfrm>
            <a:off x="2123728" y="3104964"/>
            <a:ext cx="1066722" cy="430887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2800" smtClean="0">
                <a:solidFill>
                  <a:srgbClr val="B9CDE5"/>
                </a:solidFill>
              </a:rPr>
              <a:t>43</a:t>
            </a:r>
            <a:endParaRPr lang="fr-FR" sz="2800" dirty="0">
              <a:solidFill>
                <a:srgbClr val="B9CDE5"/>
              </a:solidFill>
            </a:endParaRPr>
          </a:p>
        </p:txBody>
      </p:sp>
      <p:sp>
        <p:nvSpPr>
          <p:cNvPr id="26" name="NB_Benef"/>
          <p:cNvSpPr txBox="1"/>
          <p:nvPr/>
        </p:nvSpPr>
        <p:spPr>
          <a:xfrm>
            <a:off x="2368225" y="1844824"/>
            <a:ext cx="1762138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3800" b="1" cap="small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137</a:t>
            </a:r>
            <a:endParaRPr lang="fr-FR" sz="3800" b="1" cap="small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Date_Arrêté"/>
          <p:cNvSpPr/>
          <p:nvPr/>
        </p:nvSpPr>
        <p:spPr>
          <a:xfrm>
            <a:off x="4162635" y="786190"/>
            <a:ext cx="10214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31/12/2016</a:t>
            </a:r>
            <a:endParaRPr lang="fr-FR" dirty="0">
              <a:solidFill>
                <a:srgbClr val="7F7F7F"/>
              </a:solidFill>
              <a:latin typeface="Arial Narrow" pitchFamily="34" charset="0"/>
            </a:endParaRPr>
          </a:p>
        </p:txBody>
      </p:sp>
      <p:sp>
        <p:nvSpPr>
          <p:cNvPr id="13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cxnSp>
        <p:nvCxnSpPr>
          <p:cNvPr id="19" name="Straight Connector 27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4F81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itre_Ouvrant_Droits_et_ANI"/>
          <p:cNvSpPr>
            <a:spLocks noChangeArrowheads="1"/>
          </p:cNvSpPr>
          <p:nvPr/>
        </p:nvSpPr>
        <p:spPr bwMode="auto">
          <a:xfrm>
            <a:off x="2739024" y="2436175"/>
            <a:ext cx="35171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 pitchFamily="34" charset="0"/>
              </a:rPr>
              <a:t>Ouvrants droits sont inscrits au contrat SANTÉ de votre entre</a:t>
            </a:r>
            <a:r>
              <a:rPr lang="fr-FR" sz="1400" dirty="0" smtClean="0">
                <a:solidFill>
                  <a:srgbClr val="ADA6AB"/>
                </a:solidFill>
                <a:latin typeface="Arial Narrow" pitchFamily="34" charset="0"/>
                <a:cs typeface="Arial" pitchFamily="34" charset="0"/>
              </a:rPr>
              <a:t>prise </a:t>
            </a:r>
            <a:r>
              <a:rPr lang="fr-FR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 pitchFamily="34" charset="0"/>
              </a:rPr>
              <a:t>dont            en portabilité ANI.</a:t>
            </a:r>
          </a:p>
        </p:txBody>
      </p:sp>
      <p:grpSp>
        <p:nvGrpSpPr>
          <p:cNvPr id="22" name="Group 31"/>
          <p:cNvGrpSpPr/>
          <p:nvPr/>
        </p:nvGrpSpPr>
        <p:grpSpPr>
          <a:xfrm>
            <a:off x="4134708" y="1708030"/>
            <a:ext cx="1299860" cy="650135"/>
            <a:chOff x="1588" y="1258888"/>
            <a:chExt cx="10080625" cy="5041900"/>
          </a:xfrm>
          <a:solidFill>
            <a:srgbClr val="002060"/>
          </a:solidFill>
        </p:grpSpPr>
        <p:sp>
          <p:nvSpPr>
            <p:cNvPr id="24" name="Freeform 1"/>
            <p:cNvSpPr>
              <a:spLocks noChangeArrowheads="1"/>
            </p:cNvSpPr>
            <p:nvPr/>
          </p:nvSpPr>
          <p:spPr bwMode="auto">
            <a:xfrm>
              <a:off x="7148513" y="1966913"/>
              <a:ext cx="2079625" cy="2552700"/>
            </a:xfrm>
            <a:custGeom>
              <a:avLst/>
              <a:gdLst>
                <a:gd name="T0" fmla="*/ 120 w 5777"/>
                <a:gd name="T1" fmla="*/ 4174 h 7093"/>
                <a:gd name="T2" fmla="*/ 120 w 5777"/>
                <a:gd name="T3" fmla="*/ 4174 h 7093"/>
                <a:gd name="T4" fmla="*/ 633 w 5777"/>
                <a:gd name="T5" fmla="*/ 5088 h 7093"/>
                <a:gd name="T6" fmla="*/ 1085 w 5777"/>
                <a:gd name="T7" fmla="*/ 6042 h 7093"/>
                <a:gd name="T8" fmla="*/ 1666 w 5777"/>
                <a:gd name="T9" fmla="*/ 6635 h 7093"/>
                <a:gd name="T10" fmla="*/ 2884 w 5777"/>
                <a:gd name="T11" fmla="*/ 7092 h 7093"/>
                <a:gd name="T12" fmla="*/ 2953 w 5777"/>
                <a:gd name="T13" fmla="*/ 7091 h 7093"/>
                <a:gd name="T14" fmla="*/ 3002 w 5777"/>
                <a:gd name="T15" fmla="*/ 7085 h 7093"/>
                <a:gd name="T16" fmla="*/ 3129 w 5777"/>
                <a:gd name="T17" fmla="*/ 7065 h 7093"/>
                <a:gd name="T18" fmla="*/ 3399 w 5777"/>
                <a:gd name="T19" fmla="*/ 7010 h 7093"/>
                <a:gd name="T20" fmla="*/ 3593 w 5777"/>
                <a:gd name="T21" fmla="*/ 6945 h 7093"/>
                <a:gd name="T22" fmla="*/ 3596 w 5777"/>
                <a:gd name="T23" fmla="*/ 6943 h 7093"/>
                <a:gd name="T24" fmla="*/ 4092 w 5777"/>
                <a:gd name="T25" fmla="*/ 6653 h 7093"/>
                <a:gd name="T26" fmla="*/ 4595 w 5777"/>
                <a:gd name="T27" fmla="*/ 6183 h 7093"/>
                <a:gd name="T28" fmla="*/ 4641 w 5777"/>
                <a:gd name="T29" fmla="*/ 6116 h 7093"/>
                <a:gd name="T30" fmla="*/ 4645 w 5777"/>
                <a:gd name="T31" fmla="*/ 6109 h 7093"/>
                <a:gd name="T32" fmla="*/ 5141 w 5777"/>
                <a:gd name="T33" fmla="*/ 5088 h 7093"/>
                <a:gd name="T34" fmla="*/ 5655 w 5777"/>
                <a:gd name="T35" fmla="*/ 4174 h 7093"/>
                <a:gd name="T36" fmla="*/ 5564 w 5777"/>
                <a:gd name="T37" fmla="*/ 3233 h 7093"/>
                <a:gd name="T38" fmla="*/ 5549 w 5777"/>
                <a:gd name="T39" fmla="*/ 3214 h 7093"/>
                <a:gd name="T40" fmla="*/ 3829 w 5777"/>
                <a:gd name="T41" fmla="*/ 128 h 7093"/>
                <a:gd name="T42" fmla="*/ 3809 w 5777"/>
                <a:gd name="T43" fmla="*/ 121 h 7093"/>
                <a:gd name="T44" fmla="*/ 3047 w 5777"/>
                <a:gd name="T45" fmla="*/ 0 h 7093"/>
                <a:gd name="T46" fmla="*/ 2888 w 5777"/>
                <a:gd name="T47" fmla="*/ 7 h 7093"/>
                <a:gd name="T48" fmla="*/ 2728 w 5777"/>
                <a:gd name="T49" fmla="*/ 0 h 7093"/>
                <a:gd name="T50" fmla="*/ 1968 w 5777"/>
                <a:gd name="T51" fmla="*/ 121 h 7093"/>
                <a:gd name="T52" fmla="*/ 1958 w 5777"/>
                <a:gd name="T53" fmla="*/ 125 h 7093"/>
                <a:gd name="T54" fmla="*/ 1946 w 5777"/>
                <a:gd name="T55" fmla="*/ 128 h 7093"/>
                <a:gd name="T56" fmla="*/ 228 w 5777"/>
                <a:gd name="T57" fmla="*/ 3214 h 7093"/>
                <a:gd name="T58" fmla="*/ 212 w 5777"/>
                <a:gd name="T59" fmla="*/ 3233 h 7093"/>
                <a:gd name="T60" fmla="*/ 120 w 5777"/>
                <a:gd name="T61" fmla="*/ 4174 h 7093"/>
                <a:gd name="T62" fmla="*/ 687 w 5777"/>
                <a:gd name="T63" fmla="*/ 3489 h 7093"/>
                <a:gd name="T64" fmla="*/ 687 w 5777"/>
                <a:gd name="T65" fmla="*/ 3489 h 7093"/>
                <a:gd name="T66" fmla="*/ 760 w 5777"/>
                <a:gd name="T67" fmla="*/ 3506 h 7093"/>
                <a:gd name="T68" fmla="*/ 716 w 5777"/>
                <a:gd name="T69" fmla="*/ 3175 h 7093"/>
                <a:gd name="T70" fmla="*/ 919 w 5777"/>
                <a:gd name="T71" fmla="*/ 3504 h 7093"/>
                <a:gd name="T72" fmla="*/ 2257 w 5777"/>
                <a:gd name="T73" fmla="*/ 2563 h 7093"/>
                <a:gd name="T74" fmla="*/ 1766 w 5777"/>
                <a:gd name="T75" fmla="*/ 3504 h 7093"/>
                <a:gd name="T76" fmla="*/ 3997 w 5777"/>
                <a:gd name="T77" fmla="*/ 2250 h 7093"/>
                <a:gd name="T78" fmla="*/ 4801 w 5777"/>
                <a:gd name="T79" fmla="*/ 4131 h 7093"/>
                <a:gd name="T80" fmla="*/ 4999 w 5777"/>
                <a:gd name="T81" fmla="*/ 3509 h 7093"/>
                <a:gd name="T82" fmla="*/ 5017 w 5777"/>
                <a:gd name="T83" fmla="*/ 3494 h 7093"/>
                <a:gd name="T84" fmla="*/ 5015 w 5777"/>
                <a:gd name="T85" fmla="*/ 3506 h 7093"/>
                <a:gd name="T86" fmla="*/ 5090 w 5777"/>
                <a:gd name="T87" fmla="*/ 3492 h 7093"/>
                <a:gd name="T88" fmla="*/ 5183 w 5777"/>
                <a:gd name="T89" fmla="*/ 4064 h 7093"/>
                <a:gd name="T90" fmla="*/ 4725 w 5777"/>
                <a:gd name="T91" fmla="*/ 4740 h 7093"/>
                <a:gd name="T92" fmla="*/ 4712 w 5777"/>
                <a:gd name="T93" fmla="*/ 4740 h 7093"/>
                <a:gd name="T94" fmla="*/ 4122 w 5777"/>
                <a:gd name="T95" fmla="*/ 5996 h 7093"/>
                <a:gd name="T96" fmla="*/ 4122 w 5777"/>
                <a:gd name="T97" fmla="*/ 6007 h 7093"/>
                <a:gd name="T98" fmla="*/ 2937 w 5777"/>
                <a:gd name="T99" fmla="*/ 6625 h 7093"/>
                <a:gd name="T100" fmla="*/ 1643 w 5777"/>
                <a:gd name="T101" fmla="*/ 5996 h 7093"/>
                <a:gd name="T102" fmla="*/ 1642 w 5777"/>
                <a:gd name="T103" fmla="*/ 5980 h 7093"/>
                <a:gd name="T104" fmla="*/ 1062 w 5777"/>
                <a:gd name="T105" fmla="*/ 4740 h 7093"/>
                <a:gd name="T106" fmla="*/ 1050 w 5777"/>
                <a:gd name="T107" fmla="*/ 4742 h 7093"/>
                <a:gd name="T108" fmla="*/ 591 w 5777"/>
                <a:gd name="T109" fmla="*/ 4064 h 7093"/>
                <a:gd name="T110" fmla="*/ 687 w 5777"/>
                <a:gd name="T111" fmla="*/ 3489 h 7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77" h="7093">
                  <a:moveTo>
                    <a:pt x="120" y="4174"/>
                  </a:moveTo>
                  <a:lnTo>
                    <a:pt x="120" y="4174"/>
                  </a:lnTo>
                  <a:cubicBezTo>
                    <a:pt x="239" y="4688"/>
                    <a:pt x="440" y="4954"/>
                    <a:pt x="633" y="5088"/>
                  </a:cubicBezTo>
                  <a:cubicBezTo>
                    <a:pt x="692" y="5327"/>
                    <a:pt x="826" y="5672"/>
                    <a:pt x="1085" y="6042"/>
                  </a:cubicBezTo>
                  <a:cubicBezTo>
                    <a:pt x="1261" y="6258"/>
                    <a:pt x="1666" y="6635"/>
                    <a:pt x="1666" y="6635"/>
                  </a:cubicBezTo>
                  <a:cubicBezTo>
                    <a:pt x="2059" y="6937"/>
                    <a:pt x="2467" y="7092"/>
                    <a:pt x="2884" y="7092"/>
                  </a:cubicBezTo>
                  <a:cubicBezTo>
                    <a:pt x="2908" y="7092"/>
                    <a:pt x="2931" y="7092"/>
                    <a:pt x="2953" y="7091"/>
                  </a:cubicBezTo>
                  <a:cubicBezTo>
                    <a:pt x="2968" y="7089"/>
                    <a:pt x="2987" y="7088"/>
                    <a:pt x="3002" y="7085"/>
                  </a:cubicBezTo>
                  <a:cubicBezTo>
                    <a:pt x="3046" y="7083"/>
                    <a:pt x="3086" y="7072"/>
                    <a:pt x="3129" y="7065"/>
                  </a:cubicBezTo>
                  <a:cubicBezTo>
                    <a:pt x="3214" y="7053"/>
                    <a:pt x="3302" y="7034"/>
                    <a:pt x="3399" y="7010"/>
                  </a:cubicBezTo>
                  <a:cubicBezTo>
                    <a:pt x="3463" y="6987"/>
                    <a:pt x="3532" y="6970"/>
                    <a:pt x="3593" y="6945"/>
                  </a:cubicBezTo>
                  <a:cubicBezTo>
                    <a:pt x="3593" y="6943"/>
                    <a:pt x="3593" y="6943"/>
                    <a:pt x="3596" y="6943"/>
                  </a:cubicBezTo>
                  <a:cubicBezTo>
                    <a:pt x="3782" y="6861"/>
                    <a:pt x="3949" y="6759"/>
                    <a:pt x="4092" y="6653"/>
                  </a:cubicBezTo>
                  <a:cubicBezTo>
                    <a:pt x="4383" y="6427"/>
                    <a:pt x="4595" y="6183"/>
                    <a:pt x="4595" y="6183"/>
                  </a:cubicBezTo>
                  <a:cubicBezTo>
                    <a:pt x="4613" y="6160"/>
                    <a:pt x="4625" y="6138"/>
                    <a:pt x="4641" y="6116"/>
                  </a:cubicBezTo>
                  <a:cubicBezTo>
                    <a:pt x="4641" y="6116"/>
                    <a:pt x="4645" y="6112"/>
                    <a:pt x="4645" y="6109"/>
                  </a:cubicBezTo>
                  <a:cubicBezTo>
                    <a:pt x="4936" y="5713"/>
                    <a:pt x="5080" y="5342"/>
                    <a:pt x="5141" y="5088"/>
                  </a:cubicBezTo>
                  <a:cubicBezTo>
                    <a:pt x="5333" y="4954"/>
                    <a:pt x="5536" y="4688"/>
                    <a:pt x="5655" y="4174"/>
                  </a:cubicBezTo>
                  <a:cubicBezTo>
                    <a:pt x="5725" y="3877"/>
                    <a:pt x="5776" y="3502"/>
                    <a:pt x="5564" y="3233"/>
                  </a:cubicBezTo>
                  <a:cubicBezTo>
                    <a:pt x="5558" y="3226"/>
                    <a:pt x="5553" y="3219"/>
                    <a:pt x="5549" y="3214"/>
                  </a:cubicBezTo>
                  <a:cubicBezTo>
                    <a:pt x="5740" y="1328"/>
                    <a:pt x="4535" y="374"/>
                    <a:pt x="3829" y="128"/>
                  </a:cubicBezTo>
                  <a:cubicBezTo>
                    <a:pt x="3829" y="128"/>
                    <a:pt x="3829" y="128"/>
                    <a:pt x="3809" y="121"/>
                  </a:cubicBezTo>
                  <a:cubicBezTo>
                    <a:pt x="3544" y="42"/>
                    <a:pt x="3286" y="0"/>
                    <a:pt x="3047" y="0"/>
                  </a:cubicBezTo>
                  <a:cubicBezTo>
                    <a:pt x="2992" y="0"/>
                    <a:pt x="2940" y="1"/>
                    <a:pt x="2888" y="7"/>
                  </a:cubicBezTo>
                  <a:cubicBezTo>
                    <a:pt x="2838" y="1"/>
                    <a:pt x="2784" y="0"/>
                    <a:pt x="2728" y="0"/>
                  </a:cubicBezTo>
                  <a:cubicBezTo>
                    <a:pt x="2489" y="0"/>
                    <a:pt x="2234" y="42"/>
                    <a:pt x="1968" y="121"/>
                  </a:cubicBezTo>
                  <a:cubicBezTo>
                    <a:pt x="1968" y="121"/>
                    <a:pt x="1968" y="121"/>
                    <a:pt x="1958" y="125"/>
                  </a:cubicBezTo>
                  <a:cubicBezTo>
                    <a:pt x="1958" y="125"/>
                    <a:pt x="1958" y="125"/>
                    <a:pt x="1946" y="128"/>
                  </a:cubicBezTo>
                  <a:cubicBezTo>
                    <a:pt x="1241" y="376"/>
                    <a:pt x="39" y="1328"/>
                    <a:pt x="228" y="3214"/>
                  </a:cubicBezTo>
                  <a:cubicBezTo>
                    <a:pt x="222" y="3221"/>
                    <a:pt x="217" y="3227"/>
                    <a:pt x="212" y="3233"/>
                  </a:cubicBezTo>
                  <a:cubicBezTo>
                    <a:pt x="0" y="3502"/>
                    <a:pt x="51" y="3878"/>
                    <a:pt x="120" y="4174"/>
                  </a:cubicBezTo>
                  <a:close/>
                  <a:moveTo>
                    <a:pt x="687" y="3489"/>
                  </a:moveTo>
                  <a:lnTo>
                    <a:pt x="687" y="3489"/>
                  </a:lnTo>
                  <a:cubicBezTo>
                    <a:pt x="727" y="3489"/>
                    <a:pt x="760" y="3506"/>
                    <a:pt x="760" y="3506"/>
                  </a:cubicBezTo>
                  <a:cubicBezTo>
                    <a:pt x="739" y="3391"/>
                    <a:pt x="725" y="3284"/>
                    <a:pt x="716" y="3175"/>
                  </a:cubicBezTo>
                  <a:cubicBezTo>
                    <a:pt x="821" y="3379"/>
                    <a:pt x="919" y="3504"/>
                    <a:pt x="919" y="3504"/>
                  </a:cubicBezTo>
                  <a:cubicBezTo>
                    <a:pt x="1544" y="3370"/>
                    <a:pt x="2257" y="2563"/>
                    <a:pt x="2257" y="2563"/>
                  </a:cubicBezTo>
                  <a:cubicBezTo>
                    <a:pt x="2035" y="3013"/>
                    <a:pt x="1766" y="3504"/>
                    <a:pt x="1766" y="3504"/>
                  </a:cubicBezTo>
                  <a:cubicBezTo>
                    <a:pt x="3003" y="3280"/>
                    <a:pt x="3997" y="2250"/>
                    <a:pt x="3997" y="2250"/>
                  </a:cubicBezTo>
                  <a:cubicBezTo>
                    <a:pt x="4935" y="2385"/>
                    <a:pt x="4801" y="4131"/>
                    <a:pt x="4801" y="4131"/>
                  </a:cubicBezTo>
                  <a:cubicBezTo>
                    <a:pt x="4801" y="4131"/>
                    <a:pt x="4801" y="4131"/>
                    <a:pt x="4999" y="3509"/>
                  </a:cubicBezTo>
                  <a:cubicBezTo>
                    <a:pt x="4999" y="3509"/>
                    <a:pt x="4999" y="3509"/>
                    <a:pt x="5017" y="3494"/>
                  </a:cubicBezTo>
                  <a:cubicBezTo>
                    <a:pt x="5017" y="3497"/>
                    <a:pt x="5017" y="3502"/>
                    <a:pt x="5015" y="3506"/>
                  </a:cubicBezTo>
                  <a:cubicBezTo>
                    <a:pt x="5015" y="3506"/>
                    <a:pt x="5049" y="3492"/>
                    <a:pt x="5090" y="3492"/>
                  </a:cubicBezTo>
                  <a:cubicBezTo>
                    <a:pt x="5177" y="3492"/>
                    <a:pt x="5298" y="3568"/>
                    <a:pt x="5183" y="4064"/>
                  </a:cubicBezTo>
                  <a:cubicBezTo>
                    <a:pt x="5037" y="4703"/>
                    <a:pt x="4786" y="4740"/>
                    <a:pt x="4725" y="4740"/>
                  </a:cubicBezTo>
                  <a:cubicBezTo>
                    <a:pt x="4717" y="4740"/>
                    <a:pt x="4712" y="4740"/>
                    <a:pt x="4712" y="4740"/>
                  </a:cubicBezTo>
                  <a:cubicBezTo>
                    <a:pt x="4712" y="4740"/>
                    <a:pt x="4681" y="5344"/>
                    <a:pt x="4122" y="5996"/>
                  </a:cubicBezTo>
                  <a:cubicBezTo>
                    <a:pt x="4122" y="5999"/>
                    <a:pt x="4122" y="6003"/>
                    <a:pt x="4122" y="6007"/>
                  </a:cubicBezTo>
                  <a:cubicBezTo>
                    <a:pt x="3910" y="6232"/>
                    <a:pt x="3481" y="6601"/>
                    <a:pt x="2937" y="6625"/>
                  </a:cubicBezTo>
                  <a:cubicBezTo>
                    <a:pt x="2503" y="6641"/>
                    <a:pt x="2070" y="6432"/>
                    <a:pt x="1643" y="5996"/>
                  </a:cubicBezTo>
                  <a:cubicBezTo>
                    <a:pt x="1642" y="5991"/>
                    <a:pt x="1642" y="5986"/>
                    <a:pt x="1642" y="5980"/>
                  </a:cubicBezTo>
                  <a:cubicBezTo>
                    <a:pt x="1093" y="5338"/>
                    <a:pt x="1062" y="4740"/>
                    <a:pt x="1062" y="4740"/>
                  </a:cubicBezTo>
                  <a:cubicBezTo>
                    <a:pt x="1062" y="4740"/>
                    <a:pt x="1058" y="4742"/>
                    <a:pt x="1050" y="4742"/>
                  </a:cubicBezTo>
                  <a:cubicBezTo>
                    <a:pt x="991" y="4742"/>
                    <a:pt x="740" y="4703"/>
                    <a:pt x="591" y="4064"/>
                  </a:cubicBezTo>
                  <a:cubicBezTo>
                    <a:pt x="479" y="3568"/>
                    <a:pt x="598" y="3492"/>
                    <a:pt x="687" y="348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" name="Freeform 2"/>
            <p:cNvSpPr>
              <a:spLocks noChangeArrowheads="1"/>
            </p:cNvSpPr>
            <p:nvPr/>
          </p:nvSpPr>
          <p:spPr bwMode="auto">
            <a:xfrm>
              <a:off x="8399463" y="4471988"/>
              <a:ext cx="501650" cy="633412"/>
            </a:xfrm>
            <a:custGeom>
              <a:avLst/>
              <a:gdLst>
                <a:gd name="T0" fmla="*/ 712 w 1392"/>
                <a:gd name="T1" fmla="*/ 394 h 1758"/>
                <a:gd name="T2" fmla="*/ 712 w 1392"/>
                <a:gd name="T3" fmla="*/ 394 h 1758"/>
                <a:gd name="T4" fmla="*/ 0 w 1392"/>
                <a:gd name="T5" fmla="*/ 1072 h 1758"/>
                <a:gd name="T6" fmla="*/ 319 w 1392"/>
                <a:gd name="T7" fmla="*/ 1757 h 1758"/>
                <a:gd name="T8" fmla="*/ 1391 w 1392"/>
                <a:gd name="T9" fmla="*/ 508 h 1758"/>
                <a:gd name="T10" fmla="*/ 1331 w 1392"/>
                <a:gd name="T11" fmla="*/ 394 h 1758"/>
                <a:gd name="T12" fmla="*/ 1125 w 1392"/>
                <a:gd name="T13" fmla="*/ 0 h 1758"/>
                <a:gd name="T14" fmla="*/ 712 w 1392"/>
                <a:gd name="T15" fmla="*/ 394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2" h="1758">
                  <a:moveTo>
                    <a:pt x="712" y="394"/>
                  </a:moveTo>
                  <a:lnTo>
                    <a:pt x="712" y="394"/>
                  </a:lnTo>
                  <a:cubicBezTo>
                    <a:pt x="496" y="587"/>
                    <a:pt x="229" y="830"/>
                    <a:pt x="0" y="1072"/>
                  </a:cubicBezTo>
                  <a:cubicBezTo>
                    <a:pt x="319" y="1757"/>
                    <a:pt x="319" y="1757"/>
                    <a:pt x="319" y="1757"/>
                  </a:cubicBezTo>
                  <a:cubicBezTo>
                    <a:pt x="1391" y="508"/>
                    <a:pt x="1391" y="508"/>
                    <a:pt x="1391" y="508"/>
                  </a:cubicBezTo>
                  <a:cubicBezTo>
                    <a:pt x="1376" y="482"/>
                    <a:pt x="1355" y="441"/>
                    <a:pt x="1331" y="394"/>
                  </a:cubicBezTo>
                  <a:cubicBezTo>
                    <a:pt x="1250" y="236"/>
                    <a:pt x="1132" y="1"/>
                    <a:pt x="1125" y="0"/>
                  </a:cubicBezTo>
                  <a:cubicBezTo>
                    <a:pt x="1121" y="32"/>
                    <a:pt x="946" y="185"/>
                    <a:pt x="712" y="3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" name="Freeform 3"/>
            <p:cNvSpPr>
              <a:spLocks noChangeArrowheads="1"/>
            </p:cNvSpPr>
            <p:nvPr/>
          </p:nvSpPr>
          <p:spPr bwMode="auto">
            <a:xfrm>
              <a:off x="7475538" y="4471988"/>
              <a:ext cx="503237" cy="688975"/>
            </a:xfrm>
            <a:custGeom>
              <a:avLst/>
              <a:gdLst>
                <a:gd name="T0" fmla="*/ 321 w 1396"/>
                <a:gd name="T1" fmla="*/ 0 h 1916"/>
                <a:gd name="T2" fmla="*/ 321 w 1396"/>
                <a:gd name="T3" fmla="*/ 0 h 1916"/>
                <a:gd name="T4" fmla="*/ 57 w 1396"/>
                <a:gd name="T5" fmla="*/ 394 h 1916"/>
                <a:gd name="T6" fmla="*/ 2 w 1396"/>
                <a:gd name="T7" fmla="*/ 471 h 1916"/>
                <a:gd name="T8" fmla="*/ 0 w 1396"/>
                <a:gd name="T9" fmla="*/ 471 h 1916"/>
                <a:gd name="T10" fmla="*/ 951 w 1396"/>
                <a:gd name="T11" fmla="*/ 1915 h 1916"/>
                <a:gd name="T12" fmla="*/ 1395 w 1396"/>
                <a:gd name="T13" fmla="*/ 1072 h 1916"/>
                <a:gd name="T14" fmla="*/ 706 w 1396"/>
                <a:gd name="T15" fmla="*/ 394 h 1916"/>
                <a:gd name="T16" fmla="*/ 321 w 1396"/>
                <a:gd name="T17" fmla="*/ 0 h 1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6" h="1916">
                  <a:moveTo>
                    <a:pt x="321" y="0"/>
                  </a:moveTo>
                  <a:lnTo>
                    <a:pt x="321" y="0"/>
                  </a:lnTo>
                  <a:cubicBezTo>
                    <a:pt x="313" y="3"/>
                    <a:pt x="146" y="262"/>
                    <a:pt x="57" y="394"/>
                  </a:cubicBezTo>
                  <a:cubicBezTo>
                    <a:pt x="26" y="440"/>
                    <a:pt x="5" y="469"/>
                    <a:pt x="2" y="471"/>
                  </a:cubicBezTo>
                  <a:lnTo>
                    <a:pt x="0" y="471"/>
                  </a:lnTo>
                  <a:cubicBezTo>
                    <a:pt x="951" y="1915"/>
                    <a:pt x="951" y="1915"/>
                    <a:pt x="951" y="1915"/>
                  </a:cubicBezTo>
                  <a:cubicBezTo>
                    <a:pt x="1395" y="1072"/>
                    <a:pt x="1395" y="1072"/>
                    <a:pt x="1395" y="1072"/>
                  </a:cubicBezTo>
                  <a:cubicBezTo>
                    <a:pt x="1167" y="832"/>
                    <a:pt x="912" y="589"/>
                    <a:pt x="706" y="394"/>
                  </a:cubicBezTo>
                  <a:cubicBezTo>
                    <a:pt x="486" y="185"/>
                    <a:pt x="326" y="34"/>
                    <a:pt x="32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1" name="Freeform 4"/>
            <p:cNvSpPr>
              <a:spLocks noChangeArrowheads="1"/>
            </p:cNvSpPr>
            <p:nvPr/>
          </p:nvSpPr>
          <p:spPr bwMode="auto">
            <a:xfrm>
              <a:off x="7419975" y="4648200"/>
              <a:ext cx="403225" cy="608013"/>
            </a:xfrm>
            <a:custGeom>
              <a:avLst/>
              <a:gdLst>
                <a:gd name="T0" fmla="*/ 4 w 1120"/>
                <a:gd name="T1" fmla="*/ 0 h 1688"/>
                <a:gd name="T2" fmla="*/ 4 w 1120"/>
                <a:gd name="T3" fmla="*/ 0 h 1688"/>
                <a:gd name="T4" fmla="*/ 0 w 1120"/>
                <a:gd name="T5" fmla="*/ 0 h 1688"/>
                <a:gd name="T6" fmla="*/ 1119 w 1120"/>
                <a:gd name="T7" fmla="*/ 1687 h 1688"/>
                <a:gd name="T8" fmla="*/ 4 w 1120"/>
                <a:gd name="T9" fmla="*/ 0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0" h="1688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0"/>
                    <a:pt x="0" y="0"/>
                  </a:cubicBezTo>
                  <a:cubicBezTo>
                    <a:pt x="1119" y="1687"/>
                    <a:pt x="1119" y="1687"/>
                    <a:pt x="1119" y="168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" name="Freeform 5"/>
            <p:cNvSpPr>
              <a:spLocks noChangeArrowheads="1"/>
            </p:cNvSpPr>
            <p:nvPr/>
          </p:nvSpPr>
          <p:spPr bwMode="auto">
            <a:xfrm>
              <a:off x="704850" y="1966913"/>
              <a:ext cx="2379663" cy="2908300"/>
            </a:xfrm>
            <a:custGeom>
              <a:avLst/>
              <a:gdLst>
                <a:gd name="T0" fmla="*/ 140 w 6610"/>
                <a:gd name="T1" fmla="*/ 4755 h 8079"/>
                <a:gd name="T2" fmla="*/ 140 w 6610"/>
                <a:gd name="T3" fmla="*/ 4755 h 8079"/>
                <a:gd name="T4" fmla="*/ 726 w 6610"/>
                <a:gd name="T5" fmla="*/ 5795 h 8079"/>
                <a:gd name="T6" fmla="*/ 1296 w 6610"/>
                <a:gd name="T7" fmla="*/ 6959 h 8079"/>
                <a:gd name="T8" fmla="*/ 1295 w 6610"/>
                <a:gd name="T9" fmla="*/ 6959 h 8079"/>
                <a:gd name="T10" fmla="*/ 1299 w 6610"/>
                <a:gd name="T11" fmla="*/ 6965 h 8079"/>
                <a:gd name="T12" fmla="*/ 1352 w 6610"/>
                <a:gd name="T13" fmla="*/ 7041 h 8079"/>
                <a:gd name="T14" fmla="*/ 1651 w 6610"/>
                <a:gd name="T15" fmla="*/ 7346 h 8079"/>
                <a:gd name="T16" fmla="*/ 1929 w 6610"/>
                <a:gd name="T17" fmla="*/ 7578 h 8079"/>
                <a:gd name="T18" fmla="*/ 2494 w 6610"/>
                <a:gd name="T19" fmla="*/ 7908 h 8079"/>
                <a:gd name="T20" fmla="*/ 2498 w 6610"/>
                <a:gd name="T21" fmla="*/ 7909 h 8079"/>
                <a:gd name="T22" fmla="*/ 2720 w 6610"/>
                <a:gd name="T23" fmla="*/ 7984 h 8079"/>
                <a:gd name="T24" fmla="*/ 3029 w 6610"/>
                <a:gd name="T25" fmla="*/ 8048 h 8079"/>
                <a:gd name="T26" fmla="*/ 3174 w 6610"/>
                <a:gd name="T27" fmla="*/ 8070 h 8079"/>
                <a:gd name="T28" fmla="*/ 3231 w 6610"/>
                <a:gd name="T29" fmla="*/ 8078 h 8079"/>
                <a:gd name="T30" fmla="*/ 3308 w 6610"/>
                <a:gd name="T31" fmla="*/ 8078 h 8079"/>
                <a:gd name="T32" fmla="*/ 4704 w 6610"/>
                <a:gd name="T33" fmla="*/ 7558 h 8079"/>
                <a:gd name="T34" fmla="*/ 4927 w 6610"/>
                <a:gd name="T35" fmla="*/ 7346 h 8079"/>
                <a:gd name="T36" fmla="*/ 5367 w 6610"/>
                <a:gd name="T37" fmla="*/ 6882 h 8079"/>
                <a:gd name="T38" fmla="*/ 5883 w 6610"/>
                <a:gd name="T39" fmla="*/ 5795 h 8079"/>
                <a:gd name="T40" fmla="*/ 6471 w 6610"/>
                <a:gd name="T41" fmla="*/ 4755 h 8079"/>
                <a:gd name="T42" fmla="*/ 6366 w 6610"/>
                <a:gd name="T43" fmla="*/ 3682 h 8079"/>
                <a:gd name="T44" fmla="*/ 6349 w 6610"/>
                <a:gd name="T45" fmla="*/ 3661 h 8079"/>
                <a:gd name="T46" fmla="*/ 4381 w 6610"/>
                <a:gd name="T47" fmla="*/ 146 h 8079"/>
                <a:gd name="T48" fmla="*/ 4369 w 6610"/>
                <a:gd name="T49" fmla="*/ 142 h 8079"/>
                <a:gd name="T50" fmla="*/ 4357 w 6610"/>
                <a:gd name="T51" fmla="*/ 140 h 8079"/>
                <a:gd name="T52" fmla="*/ 3485 w 6610"/>
                <a:gd name="T53" fmla="*/ 0 h 8079"/>
                <a:gd name="T54" fmla="*/ 3304 w 6610"/>
                <a:gd name="T55" fmla="*/ 7 h 8079"/>
                <a:gd name="T56" fmla="*/ 3123 w 6610"/>
                <a:gd name="T57" fmla="*/ 0 h 8079"/>
                <a:gd name="T58" fmla="*/ 2251 w 6610"/>
                <a:gd name="T59" fmla="*/ 138 h 8079"/>
                <a:gd name="T60" fmla="*/ 2227 w 6610"/>
                <a:gd name="T61" fmla="*/ 146 h 8079"/>
                <a:gd name="T62" fmla="*/ 260 w 6610"/>
                <a:gd name="T63" fmla="*/ 3661 h 8079"/>
                <a:gd name="T64" fmla="*/ 244 w 6610"/>
                <a:gd name="T65" fmla="*/ 3682 h 8079"/>
                <a:gd name="T66" fmla="*/ 140 w 6610"/>
                <a:gd name="T67" fmla="*/ 4755 h 8079"/>
                <a:gd name="T68" fmla="*/ 786 w 6610"/>
                <a:gd name="T69" fmla="*/ 3976 h 8079"/>
                <a:gd name="T70" fmla="*/ 786 w 6610"/>
                <a:gd name="T71" fmla="*/ 3976 h 8079"/>
                <a:gd name="T72" fmla="*/ 871 w 6610"/>
                <a:gd name="T73" fmla="*/ 3996 h 8079"/>
                <a:gd name="T74" fmla="*/ 868 w 6610"/>
                <a:gd name="T75" fmla="*/ 3980 h 8079"/>
                <a:gd name="T76" fmla="*/ 888 w 6610"/>
                <a:gd name="T77" fmla="*/ 3999 h 8079"/>
                <a:gd name="T78" fmla="*/ 1117 w 6610"/>
                <a:gd name="T79" fmla="*/ 4707 h 8079"/>
                <a:gd name="T80" fmla="*/ 2035 w 6610"/>
                <a:gd name="T81" fmla="*/ 2563 h 8079"/>
                <a:gd name="T82" fmla="*/ 4588 w 6610"/>
                <a:gd name="T83" fmla="*/ 3991 h 8079"/>
                <a:gd name="T84" fmla="*/ 4026 w 6610"/>
                <a:gd name="T85" fmla="*/ 2919 h 8079"/>
                <a:gd name="T86" fmla="*/ 5556 w 6610"/>
                <a:gd name="T87" fmla="*/ 3991 h 8079"/>
                <a:gd name="T88" fmla="*/ 5791 w 6610"/>
                <a:gd name="T89" fmla="*/ 3619 h 8079"/>
                <a:gd name="T90" fmla="*/ 5738 w 6610"/>
                <a:gd name="T91" fmla="*/ 3996 h 8079"/>
                <a:gd name="T92" fmla="*/ 5823 w 6610"/>
                <a:gd name="T93" fmla="*/ 3976 h 8079"/>
                <a:gd name="T94" fmla="*/ 5932 w 6610"/>
                <a:gd name="T95" fmla="*/ 4629 h 8079"/>
                <a:gd name="T96" fmla="*/ 5407 w 6610"/>
                <a:gd name="T97" fmla="*/ 5398 h 8079"/>
                <a:gd name="T98" fmla="*/ 5392 w 6610"/>
                <a:gd name="T99" fmla="*/ 5398 h 8079"/>
                <a:gd name="T100" fmla="*/ 4731 w 6610"/>
                <a:gd name="T101" fmla="*/ 6810 h 8079"/>
                <a:gd name="T102" fmla="*/ 4731 w 6610"/>
                <a:gd name="T103" fmla="*/ 6829 h 8079"/>
                <a:gd name="T104" fmla="*/ 4060 w 6610"/>
                <a:gd name="T105" fmla="*/ 7346 h 8079"/>
                <a:gd name="T106" fmla="*/ 3248 w 6610"/>
                <a:gd name="T107" fmla="*/ 7547 h 8079"/>
                <a:gd name="T108" fmla="*/ 2541 w 6610"/>
                <a:gd name="T109" fmla="*/ 7346 h 8079"/>
                <a:gd name="T110" fmla="*/ 1894 w 6610"/>
                <a:gd name="T111" fmla="*/ 6843 h 8079"/>
                <a:gd name="T112" fmla="*/ 1893 w 6610"/>
                <a:gd name="T113" fmla="*/ 6829 h 8079"/>
                <a:gd name="T114" fmla="*/ 1217 w 6610"/>
                <a:gd name="T115" fmla="*/ 5398 h 8079"/>
                <a:gd name="T116" fmla="*/ 1202 w 6610"/>
                <a:gd name="T117" fmla="*/ 5398 h 8079"/>
                <a:gd name="T118" fmla="*/ 677 w 6610"/>
                <a:gd name="T119" fmla="*/ 4629 h 8079"/>
                <a:gd name="T120" fmla="*/ 786 w 6610"/>
                <a:gd name="T121" fmla="*/ 3976 h 8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10" h="8079">
                  <a:moveTo>
                    <a:pt x="140" y="4755"/>
                  </a:moveTo>
                  <a:lnTo>
                    <a:pt x="140" y="4755"/>
                  </a:lnTo>
                  <a:cubicBezTo>
                    <a:pt x="275" y="5339"/>
                    <a:pt x="506" y="5642"/>
                    <a:pt x="726" y="5795"/>
                  </a:cubicBezTo>
                  <a:cubicBezTo>
                    <a:pt x="798" y="6083"/>
                    <a:pt x="962" y="6506"/>
                    <a:pt x="1296" y="6959"/>
                  </a:cubicBezTo>
                  <a:cubicBezTo>
                    <a:pt x="1295" y="6959"/>
                    <a:pt x="1295" y="6959"/>
                    <a:pt x="1295" y="6959"/>
                  </a:cubicBezTo>
                  <a:cubicBezTo>
                    <a:pt x="1296" y="6959"/>
                    <a:pt x="1299" y="6963"/>
                    <a:pt x="1299" y="6965"/>
                  </a:cubicBezTo>
                  <a:cubicBezTo>
                    <a:pt x="1319" y="6992"/>
                    <a:pt x="1332" y="7016"/>
                    <a:pt x="1352" y="7041"/>
                  </a:cubicBezTo>
                  <a:cubicBezTo>
                    <a:pt x="1352" y="7041"/>
                    <a:pt x="1468" y="7177"/>
                    <a:pt x="1651" y="7346"/>
                  </a:cubicBezTo>
                  <a:cubicBezTo>
                    <a:pt x="1732" y="7419"/>
                    <a:pt x="1826" y="7500"/>
                    <a:pt x="1929" y="7578"/>
                  </a:cubicBezTo>
                  <a:cubicBezTo>
                    <a:pt x="2091" y="7700"/>
                    <a:pt x="2279" y="7816"/>
                    <a:pt x="2494" y="7908"/>
                  </a:cubicBezTo>
                  <a:cubicBezTo>
                    <a:pt x="2495" y="7909"/>
                    <a:pt x="2498" y="7909"/>
                    <a:pt x="2498" y="7909"/>
                  </a:cubicBezTo>
                  <a:cubicBezTo>
                    <a:pt x="2567" y="7939"/>
                    <a:pt x="2645" y="7959"/>
                    <a:pt x="2720" y="7984"/>
                  </a:cubicBezTo>
                  <a:cubicBezTo>
                    <a:pt x="2829" y="8012"/>
                    <a:pt x="2932" y="8034"/>
                    <a:pt x="3029" y="8048"/>
                  </a:cubicBezTo>
                  <a:cubicBezTo>
                    <a:pt x="3076" y="8057"/>
                    <a:pt x="3123" y="8066"/>
                    <a:pt x="3174" y="8070"/>
                  </a:cubicBezTo>
                  <a:cubicBezTo>
                    <a:pt x="3193" y="8073"/>
                    <a:pt x="3213" y="8075"/>
                    <a:pt x="3231" y="8078"/>
                  </a:cubicBezTo>
                  <a:cubicBezTo>
                    <a:pt x="3258" y="8078"/>
                    <a:pt x="3282" y="8078"/>
                    <a:pt x="3308" y="8078"/>
                  </a:cubicBezTo>
                  <a:cubicBezTo>
                    <a:pt x="3787" y="8078"/>
                    <a:pt x="4254" y="7901"/>
                    <a:pt x="4704" y="7558"/>
                  </a:cubicBezTo>
                  <a:cubicBezTo>
                    <a:pt x="4704" y="7558"/>
                    <a:pt x="4802" y="7468"/>
                    <a:pt x="4927" y="7346"/>
                  </a:cubicBezTo>
                  <a:cubicBezTo>
                    <a:pt x="5074" y="7202"/>
                    <a:pt x="5258" y="7016"/>
                    <a:pt x="5367" y="6882"/>
                  </a:cubicBezTo>
                  <a:cubicBezTo>
                    <a:pt x="5663" y="6460"/>
                    <a:pt x="5815" y="6067"/>
                    <a:pt x="5883" y="5795"/>
                  </a:cubicBezTo>
                  <a:cubicBezTo>
                    <a:pt x="6103" y="5642"/>
                    <a:pt x="6335" y="5339"/>
                    <a:pt x="6471" y="4755"/>
                  </a:cubicBezTo>
                  <a:cubicBezTo>
                    <a:pt x="6549" y="4417"/>
                    <a:pt x="6609" y="3988"/>
                    <a:pt x="6366" y="3682"/>
                  </a:cubicBezTo>
                  <a:cubicBezTo>
                    <a:pt x="6361" y="3674"/>
                    <a:pt x="6354" y="3669"/>
                    <a:pt x="6349" y="3661"/>
                  </a:cubicBezTo>
                  <a:cubicBezTo>
                    <a:pt x="6566" y="1513"/>
                    <a:pt x="5190" y="428"/>
                    <a:pt x="4381" y="146"/>
                  </a:cubicBezTo>
                  <a:cubicBezTo>
                    <a:pt x="4369" y="142"/>
                    <a:pt x="4369" y="142"/>
                    <a:pt x="4369" y="142"/>
                  </a:cubicBezTo>
                  <a:cubicBezTo>
                    <a:pt x="4357" y="140"/>
                    <a:pt x="4357" y="140"/>
                    <a:pt x="4357" y="140"/>
                  </a:cubicBezTo>
                  <a:cubicBezTo>
                    <a:pt x="4052" y="47"/>
                    <a:pt x="3759" y="0"/>
                    <a:pt x="3485" y="0"/>
                  </a:cubicBezTo>
                  <a:cubicBezTo>
                    <a:pt x="3423" y="0"/>
                    <a:pt x="3362" y="3"/>
                    <a:pt x="3304" y="7"/>
                  </a:cubicBezTo>
                  <a:cubicBezTo>
                    <a:pt x="3244" y="1"/>
                    <a:pt x="3185" y="0"/>
                    <a:pt x="3123" y="0"/>
                  </a:cubicBezTo>
                  <a:cubicBezTo>
                    <a:pt x="2848" y="0"/>
                    <a:pt x="2555" y="47"/>
                    <a:pt x="2251" y="138"/>
                  </a:cubicBezTo>
                  <a:cubicBezTo>
                    <a:pt x="2227" y="146"/>
                    <a:pt x="2227" y="146"/>
                    <a:pt x="2227" y="146"/>
                  </a:cubicBezTo>
                  <a:cubicBezTo>
                    <a:pt x="1418" y="428"/>
                    <a:pt x="43" y="1513"/>
                    <a:pt x="260" y="3661"/>
                  </a:cubicBezTo>
                  <a:cubicBezTo>
                    <a:pt x="255" y="3667"/>
                    <a:pt x="250" y="3674"/>
                    <a:pt x="244" y="3682"/>
                  </a:cubicBezTo>
                  <a:cubicBezTo>
                    <a:pt x="0" y="3988"/>
                    <a:pt x="60" y="4416"/>
                    <a:pt x="140" y="4755"/>
                  </a:cubicBezTo>
                  <a:close/>
                  <a:moveTo>
                    <a:pt x="786" y="3976"/>
                  </a:moveTo>
                  <a:lnTo>
                    <a:pt x="786" y="3976"/>
                  </a:lnTo>
                  <a:cubicBezTo>
                    <a:pt x="832" y="3976"/>
                    <a:pt x="871" y="3996"/>
                    <a:pt x="871" y="3996"/>
                  </a:cubicBezTo>
                  <a:cubicBezTo>
                    <a:pt x="871" y="3991"/>
                    <a:pt x="871" y="3985"/>
                    <a:pt x="868" y="3980"/>
                  </a:cubicBezTo>
                  <a:cubicBezTo>
                    <a:pt x="888" y="3999"/>
                    <a:pt x="888" y="3999"/>
                    <a:pt x="888" y="3999"/>
                  </a:cubicBezTo>
                  <a:cubicBezTo>
                    <a:pt x="1117" y="4707"/>
                    <a:pt x="1117" y="4707"/>
                    <a:pt x="1117" y="4707"/>
                  </a:cubicBezTo>
                  <a:cubicBezTo>
                    <a:pt x="1117" y="4707"/>
                    <a:pt x="963" y="2715"/>
                    <a:pt x="2035" y="2563"/>
                  </a:cubicBezTo>
                  <a:cubicBezTo>
                    <a:pt x="2035" y="2563"/>
                    <a:pt x="3174" y="3738"/>
                    <a:pt x="4588" y="3991"/>
                  </a:cubicBezTo>
                  <a:cubicBezTo>
                    <a:pt x="4588" y="3991"/>
                    <a:pt x="4280" y="3430"/>
                    <a:pt x="4026" y="2919"/>
                  </a:cubicBezTo>
                  <a:cubicBezTo>
                    <a:pt x="4026" y="2919"/>
                    <a:pt x="4844" y="3839"/>
                    <a:pt x="5556" y="3991"/>
                  </a:cubicBezTo>
                  <a:cubicBezTo>
                    <a:pt x="5556" y="3991"/>
                    <a:pt x="5669" y="3848"/>
                    <a:pt x="5791" y="3619"/>
                  </a:cubicBezTo>
                  <a:cubicBezTo>
                    <a:pt x="5777" y="3740"/>
                    <a:pt x="5764" y="3862"/>
                    <a:pt x="5738" y="3996"/>
                  </a:cubicBezTo>
                  <a:cubicBezTo>
                    <a:pt x="5738" y="3996"/>
                    <a:pt x="5777" y="3976"/>
                    <a:pt x="5823" y="3976"/>
                  </a:cubicBezTo>
                  <a:cubicBezTo>
                    <a:pt x="5925" y="3976"/>
                    <a:pt x="6062" y="4066"/>
                    <a:pt x="5932" y="4629"/>
                  </a:cubicBezTo>
                  <a:cubicBezTo>
                    <a:pt x="5763" y="5354"/>
                    <a:pt x="5476" y="5398"/>
                    <a:pt x="5407" y="5398"/>
                  </a:cubicBezTo>
                  <a:cubicBezTo>
                    <a:pt x="5398" y="5398"/>
                    <a:pt x="5392" y="5398"/>
                    <a:pt x="5392" y="5398"/>
                  </a:cubicBezTo>
                  <a:cubicBezTo>
                    <a:pt x="5392" y="5398"/>
                    <a:pt x="5356" y="6077"/>
                    <a:pt x="4731" y="6810"/>
                  </a:cubicBezTo>
                  <a:cubicBezTo>
                    <a:pt x="4731" y="6817"/>
                    <a:pt x="4731" y="6824"/>
                    <a:pt x="4731" y="6829"/>
                  </a:cubicBezTo>
                  <a:cubicBezTo>
                    <a:pt x="4508" y="7055"/>
                    <a:pt x="4284" y="7226"/>
                    <a:pt x="4060" y="7346"/>
                  </a:cubicBezTo>
                  <a:cubicBezTo>
                    <a:pt x="3789" y="7489"/>
                    <a:pt x="3518" y="7556"/>
                    <a:pt x="3248" y="7547"/>
                  </a:cubicBezTo>
                  <a:cubicBezTo>
                    <a:pt x="2986" y="7536"/>
                    <a:pt x="2747" y="7454"/>
                    <a:pt x="2541" y="7346"/>
                  </a:cubicBezTo>
                  <a:cubicBezTo>
                    <a:pt x="2258" y="7194"/>
                    <a:pt x="2035" y="6990"/>
                    <a:pt x="1894" y="6843"/>
                  </a:cubicBezTo>
                  <a:cubicBezTo>
                    <a:pt x="1894" y="6837"/>
                    <a:pt x="1893" y="6832"/>
                    <a:pt x="1893" y="6829"/>
                  </a:cubicBezTo>
                  <a:cubicBezTo>
                    <a:pt x="1254" y="6089"/>
                    <a:pt x="1217" y="5398"/>
                    <a:pt x="1217" y="5398"/>
                  </a:cubicBezTo>
                  <a:cubicBezTo>
                    <a:pt x="1217" y="5398"/>
                    <a:pt x="1211" y="5398"/>
                    <a:pt x="1202" y="5398"/>
                  </a:cubicBezTo>
                  <a:cubicBezTo>
                    <a:pt x="1134" y="5398"/>
                    <a:pt x="848" y="5354"/>
                    <a:pt x="677" y="4629"/>
                  </a:cubicBezTo>
                  <a:cubicBezTo>
                    <a:pt x="546" y="4064"/>
                    <a:pt x="684" y="3976"/>
                    <a:pt x="786" y="397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Freeform 6"/>
            <p:cNvSpPr>
              <a:spLocks noChangeArrowheads="1"/>
            </p:cNvSpPr>
            <p:nvPr/>
          </p:nvSpPr>
          <p:spPr bwMode="auto">
            <a:xfrm>
              <a:off x="3614738" y="1258888"/>
              <a:ext cx="2738437" cy="3205162"/>
            </a:xfrm>
            <a:custGeom>
              <a:avLst/>
              <a:gdLst>
                <a:gd name="T0" fmla="*/ 1763 w 7605"/>
                <a:gd name="T1" fmla="*/ 8561 h 8902"/>
                <a:gd name="T2" fmla="*/ 1894 w 7605"/>
                <a:gd name="T3" fmla="*/ 8449 h 8902"/>
                <a:gd name="T4" fmla="*/ 1955 w 7605"/>
                <a:gd name="T5" fmla="*/ 8374 h 8902"/>
                <a:gd name="T6" fmla="*/ 2018 w 7605"/>
                <a:gd name="T7" fmla="*/ 8267 h 8902"/>
                <a:gd name="T8" fmla="*/ 2063 w 7605"/>
                <a:gd name="T9" fmla="*/ 8144 h 8902"/>
                <a:gd name="T10" fmla="*/ 2083 w 7605"/>
                <a:gd name="T11" fmla="*/ 8024 h 8902"/>
                <a:gd name="T12" fmla="*/ 3789 w 7605"/>
                <a:gd name="T13" fmla="*/ 8792 h 8902"/>
                <a:gd name="T14" fmla="*/ 5497 w 7605"/>
                <a:gd name="T15" fmla="*/ 8030 h 8902"/>
                <a:gd name="T16" fmla="*/ 5526 w 7605"/>
                <a:gd name="T17" fmla="*/ 8170 h 8902"/>
                <a:gd name="T18" fmla="*/ 5572 w 7605"/>
                <a:gd name="T19" fmla="*/ 8275 h 8902"/>
                <a:gd name="T20" fmla="*/ 5639 w 7605"/>
                <a:gd name="T21" fmla="*/ 8377 h 8902"/>
                <a:gd name="T22" fmla="*/ 5716 w 7605"/>
                <a:gd name="T23" fmla="*/ 8460 h 8902"/>
                <a:gd name="T24" fmla="*/ 5830 w 7605"/>
                <a:gd name="T25" fmla="*/ 8557 h 8902"/>
                <a:gd name="T26" fmla="*/ 7206 w 7605"/>
                <a:gd name="T27" fmla="*/ 8901 h 8902"/>
                <a:gd name="T28" fmla="*/ 7332 w 7605"/>
                <a:gd name="T29" fmla="*/ 4679 h 8902"/>
                <a:gd name="T30" fmla="*/ 3433 w 7605"/>
                <a:gd name="T31" fmla="*/ 0 h 8902"/>
                <a:gd name="T32" fmla="*/ 0 w 7605"/>
                <a:gd name="T33" fmla="*/ 8884 h 8902"/>
                <a:gd name="T34" fmla="*/ 1102 w 7605"/>
                <a:gd name="T35" fmla="*/ 4461 h 8902"/>
                <a:gd name="T36" fmla="*/ 1153 w 7605"/>
                <a:gd name="T37" fmla="*/ 4472 h 8902"/>
                <a:gd name="T38" fmla="*/ 1216 w 7605"/>
                <a:gd name="T39" fmla="*/ 4516 h 8902"/>
                <a:gd name="T40" fmla="*/ 1274 w 7605"/>
                <a:gd name="T41" fmla="*/ 4577 h 8902"/>
                <a:gd name="T42" fmla="*/ 1326 w 7605"/>
                <a:gd name="T43" fmla="*/ 4645 h 8902"/>
                <a:gd name="T44" fmla="*/ 1365 w 7605"/>
                <a:gd name="T45" fmla="*/ 4704 h 8902"/>
                <a:gd name="T46" fmla="*/ 1389 w 7605"/>
                <a:gd name="T47" fmla="*/ 4742 h 8902"/>
                <a:gd name="T48" fmla="*/ 5089 w 7605"/>
                <a:gd name="T49" fmla="*/ 2846 h 8902"/>
                <a:gd name="T50" fmla="*/ 5188 w 7605"/>
                <a:gd name="T51" fmla="*/ 2850 h 8902"/>
                <a:gd name="T52" fmla="*/ 5328 w 7605"/>
                <a:gd name="T53" fmla="*/ 2873 h 8902"/>
                <a:gd name="T54" fmla="*/ 5432 w 7605"/>
                <a:gd name="T55" fmla="*/ 2904 h 8902"/>
                <a:gd name="T56" fmla="*/ 5534 w 7605"/>
                <a:gd name="T57" fmla="*/ 2948 h 8902"/>
                <a:gd name="T58" fmla="*/ 5627 w 7605"/>
                <a:gd name="T59" fmla="*/ 3001 h 8902"/>
                <a:gd name="T60" fmla="*/ 5713 w 7605"/>
                <a:gd name="T61" fmla="*/ 3064 h 8902"/>
                <a:gd name="T62" fmla="*/ 5791 w 7605"/>
                <a:gd name="T63" fmla="*/ 3133 h 8902"/>
                <a:gd name="T64" fmla="*/ 5863 w 7605"/>
                <a:gd name="T65" fmla="*/ 3210 h 8902"/>
                <a:gd name="T66" fmla="*/ 5929 w 7605"/>
                <a:gd name="T67" fmla="*/ 3292 h 8902"/>
                <a:gd name="T68" fmla="*/ 5988 w 7605"/>
                <a:gd name="T69" fmla="*/ 3379 h 8902"/>
                <a:gd name="T70" fmla="*/ 6041 w 7605"/>
                <a:gd name="T71" fmla="*/ 3469 h 8902"/>
                <a:gd name="T72" fmla="*/ 6091 w 7605"/>
                <a:gd name="T73" fmla="*/ 3563 h 8902"/>
                <a:gd name="T74" fmla="*/ 6134 w 7605"/>
                <a:gd name="T75" fmla="*/ 3655 h 8902"/>
                <a:gd name="T76" fmla="*/ 6178 w 7605"/>
                <a:gd name="T77" fmla="*/ 3768 h 8902"/>
                <a:gd name="T78" fmla="*/ 6212 w 7605"/>
                <a:gd name="T79" fmla="*/ 3862 h 8902"/>
                <a:gd name="T80" fmla="*/ 6240 w 7605"/>
                <a:gd name="T81" fmla="*/ 3952 h 8902"/>
                <a:gd name="T82" fmla="*/ 6265 w 7605"/>
                <a:gd name="T83" fmla="*/ 4040 h 8902"/>
                <a:gd name="T84" fmla="*/ 6286 w 7605"/>
                <a:gd name="T85" fmla="*/ 4122 h 8902"/>
                <a:gd name="T86" fmla="*/ 6303 w 7605"/>
                <a:gd name="T87" fmla="*/ 4201 h 8902"/>
                <a:gd name="T88" fmla="*/ 6318 w 7605"/>
                <a:gd name="T89" fmla="*/ 4272 h 8902"/>
                <a:gd name="T90" fmla="*/ 6329 w 7605"/>
                <a:gd name="T91" fmla="*/ 4337 h 8902"/>
                <a:gd name="T92" fmla="*/ 6337 w 7605"/>
                <a:gd name="T93" fmla="*/ 4392 h 8902"/>
                <a:gd name="T94" fmla="*/ 6343 w 7605"/>
                <a:gd name="T95" fmla="*/ 4437 h 8902"/>
                <a:gd name="T96" fmla="*/ 6347 w 7605"/>
                <a:gd name="T97" fmla="*/ 4473 h 8902"/>
                <a:gd name="T98" fmla="*/ 6351 w 7605"/>
                <a:gd name="T99" fmla="*/ 4504 h 8902"/>
                <a:gd name="T100" fmla="*/ 6430 w 7605"/>
                <a:gd name="T101" fmla="*/ 4463 h 8902"/>
                <a:gd name="T102" fmla="*/ 6476 w 7605"/>
                <a:gd name="T103" fmla="*/ 4461 h 8902"/>
                <a:gd name="T104" fmla="*/ 6367 w 7605"/>
                <a:gd name="T105" fmla="*/ 5776 h 8902"/>
                <a:gd name="T106" fmla="*/ 6319 w 7605"/>
                <a:gd name="T107" fmla="*/ 5808 h 8902"/>
                <a:gd name="T108" fmla="*/ 6276 w 7605"/>
                <a:gd name="T109" fmla="*/ 5821 h 8902"/>
                <a:gd name="T110" fmla="*/ 4908 w 7605"/>
                <a:gd name="T111" fmla="*/ 7761 h 8902"/>
                <a:gd name="T112" fmla="*/ 1321 w 7605"/>
                <a:gd name="T113" fmla="*/ 5823 h 8902"/>
                <a:gd name="T114" fmla="*/ 1266 w 7605"/>
                <a:gd name="T115" fmla="*/ 5811 h 8902"/>
                <a:gd name="T116" fmla="*/ 951 w 7605"/>
                <a:gd name="T117" fmla="*/ 5190 h 8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05" h="8902">
                  <a:moveTo>
                    <a:pt x="1421" y="8734"/>
                  </a:moveTo>
                  <a:lnTo>
                    <a:pt x="1421" y="8734"/>
                  </a:lnTo>
                  <a:cubicBezTo>
                    <a:pt x="1444" y="8724"/>
                    <a:pt x="1467" y="8715"/>
                    <a:pt x="1488" y="8706"/>
                  </a:cubicBezTo>
                  <a:cubicBezTo>
                    <a:pt x="1546" y="8683"/>
                    <a:pt x="1633" y="8645"/>
                    <a:pt x="1723" y="8589"/>
                  </a:cubicBezTo>
                  <a:cubicBezTo>
                    <a:pt x="1737" y="8580"/>
                    <a:pt x="1750" y="8570"/>
                    <a:pt x="1763" y="8561"/>
                  </a:cubicBezTo>
                  <a:cubicBezTo>
                    <a:pt x="1766" y="8559"/>
                    <a:pt x="1769" y="8557"/>
                    <a:pt x="1772" y="8555"/>
                  </a:cubicBezTo>
                  <a:cubicBezTo>
                    <a:pt x="1784" y="8546"/>
                    <a:pt x="1796" y="8538"/>
                    <a:pt x="1808" y="8529"/>
                  </a:cubicBezTo>
                  <a:cubicBezTo>
                    <a:pt x="1809" y="8527"/>
                    <a:pt x="1810" y="8526"/>
                    <a:pt x="1812" y="8525"/>
                  </a:cubicBezTo>
                  <a:cubicBezTo>
                    <a:pt x="1840" y="8502"/>
                    <a:pt x="1867" y="8476"/>
                    <a:pt x="1894" y="8449"/>
                  </a:cubicBezTo>
                  <a:lnTo>
                    <a:pt x="1894" y="8449"/>
                  </a:lnTo>
                  <a:lnTo>
                    <a:pt x="1894" y="8449"/>
                  </a:lnTo>
                  <a:cubicBezTo>
                    <a:pt x="1906" y="8436"/>
                    <a:pt x="1918" y="8423"/>
                    <a:pt x="1928" y="8409"/>
                  </a:cubicBezTo>
                  <a:cubicBezTo>
                    <a:pt x="1930" y="8408"/>
                    <a:pt x="1931" y="8405"/>
                    <a:pt x="1933" y="8404"/>
                  </a:cubicBezTo>
                  <a:cubicBezTo>
                    <a:pt x="1938" y="8397"/>
                    <a:pt x="1943" y="8390"/>
                    <a:pt x="1949" y="8384"/>
                  </a:cubicBezTo>
                  <a:cubicBezTo>
                    <a:pt x="1951" y="8381"/>
                    <a:pt x="1953" y="8377"/>
                    <a:pt x="1955" y="8374"/>
                  </a:cubicBezTo>
                  <a:cubicBezTo>
                    <a:pt x="1963" y="8364"/>
                    <a:pt x="1970" y="8353"/>
                    <a:pt x="1977" y="8342"/>
                  </a:cubicBezTo>
                  <a:cubicBezTo>
                    <a:pt x="1981" y="8337"/>
                    <a:pt x="1983" y="8333"/>
                    <a:pt x="1986" y="8327"/>
                  </a:cubicBezTo>
                  <a:cubicBezTo>
                    <a:pt x="1990" y="8321"/>
                    <a:pt x="1994" y="8315"/>
                    <a:pt x="1997" y="8310"/>
                  </a:cubicBezTo>
                  <a:cubicBezTo>
                    <a:pt x="2001" y="8302"/>
                    <a:pt x="2005" y="8295"/>
                    <a:pt x="2009" y="8287"/>
                  </a:cubicBezTo>
                  <a:cubicBezTo>
                    <a:pt x="2012" y="8280"/>
                    <a:pt x="2016" y="8274"/>
                    <a:pt x="2018" y="8267"/>
                  </a:cubicBezTo>
                  <a:cubicBezTo>
                    <a:pt x="2022" y="8259"/>
                    <a:pt x="2026" y="8250"/>
                    <a:pt x="2030" y="8240"/>
                  </a:cubicBezTo>
                  <a:cubicBezTo>
                    <a:pt x="2033" y="8236"/>
                    <a:pt x="2034" y="8231"/>
                    <a:pt x="2037" y="8225"/>
                  </a:cubicBezTo>
                  <a:cubicBezTo>
                    <a:pt x="2041" y="8215"/>
                    <a:pt x="2045" y="8203"/>
                    <a:pt x="2049" y="8192"/>
                  </a:cubicBezTo>
                  <a:cubicBezTo>
                    <a:pt x="2051" y="8188"/>
                    <a:pt x="2052" y="8185"/>
                    <a:pt x="2052" y="8181"/>
                  </a:cubicBezTo>
                  <a:cubicBezTo>
                    <a:pt x="2056" y="8169"/>
                    <a:pt x="2060" y="8157"/>
                    <a:pt x="2063" y="8144"/>
                  </a:cubicBezTo>
                  <a:cubicBezTo>
                    <a:pt x="2064" y="8140"/>
                    <a:pt x="2065" y="8136"/>
                    <a:pt x="2067" y="8130"/>
                  </a:cubicBezTo>
                  <a:cubicBezTo>
                    <a:pt x="2069" y="8117"/>
                    <a:pt x="2072" y="8102"/>
                    <a:pt x="2075" y="8087"/>
                  </a:cubicBezTo>
                  <a:cubicBezTo>
                    <a:pt x="2075" y="8086"/>
                    <a:pt x="2076" y="8085"/>
                    <a:pt x="2076" y="8083"/>
                  </a:cubicBezTo>
                  <a:cubicBezTo>
                    <a:pt x="2077" y="8069"/>
                    <a:pt x="2080" y="8052"/>
                    <a:pt x="2081" y="8038"/>
                  </a:cubicBezTo>
                  <a:cubicBezTo>
                    <a:pt x="2081" y="8032"/>
                    <a:pt x="2083" y="8028"/>
                    <a:pt x="2083" y="8024"/>
                  </a:cubicBezTo>
                  <a:cubicBezTo>
                    <a:pt x="2084" y="8008"/>
                    <a:pt x="2084" y="7991"/>
                    <a:pt x="2085" y="7973"/>
                  </a:cubicBezTo>
                  <a:cubicBezTo>
                    <a:pt x="2087" y="7973"/>
                    <a:pt x="2091" y="7971"/>
                    <a:pt x="2092" y="7971"/>
                  </a:cubicBezTo>
                  <a:cubicBezTo>
                    <a:pt x="2351" y="8231"/>
                    <a:pt x="2634" y="8445"/>
                    <a:pt x="2936" y="8589"/>
                  </a:cubicBezTo>
                  <a:cubicBezTo>
                    <a:pt x="2976" y="8608"/>
                    <a:pt x="3016" y="8625"/>
                    <a:pt x="3057" y="8641"/>
                  </a:cubicBezTo>
                  <a:cubicBezTo>
                    <a:pt x="3291" y="8739"/>
                    <a:pt x="3538" y="8792"/>
                    <a:pt x="3789" y="8792"/>
                  </a:cubicBezTo>
                  <a:cubicBezTo>
                    <a:pt x="4040" y="8792"/>
                    <a:pt x="4286" y="8739"/>
                    <a:pt x="4522" y="8641"/>
                  </a:cubicBezTo>
                  <a:cubicBezTo>
                    <a:pt x="4562" y="8625"/>
                    <a:pt x="4602" y="8608"/>
                    <a:pt x="4641" y="8589"/>
                  </a:cubicBezTo>
                  <a:cubicBezTo>
                    <a:pt x="4947" y="8444"/>
                    <a:pt x="5234" y="8228"/>
                    <a:pt x="5493" y="7964"/>
                  </a:cubicBezTo>
                  <a:cubicBezTo>
                    <a:pt x="5493" y="7981"/>
                    <a:pt x="5494" y="7999"/>
                    <a:pt x="5496" y="8015"/>
                  </a:cubicBezTo>
                  <a:cubicBezTo>
                    <a:pt x="5496" y="8020"/>
                    <a:pt x="5497" y="8024"/>
                    <a:pt x="5497" y="8030"/>
                  </a:cubicBezTo>
                  <a:cubicBezTo>
                    <a:pt x="5498" y="8043"/>
                    <a:pt x="5500" y="8056"/>
                    <a:pt x="5502" y="8070"/>
                  </a:cubicBezTo>
                  <a:cubicBezTo>
                    <a:pt x="5502" y="8073"/>
                    <a:pt x="5502" y="8075"/>
                    <a:pt x="5504" y="8079"/>
                  </a:cubicBezTo>
                  <a:cubicBezTo>
                    <a:pt x="5506" y="8094"/>
                    <a:pt x="5509" y="8110"/>
                    <a:pt x="5513" y="8125"/>
                  </a:cubicBezTo>
                  <a:cubicBezTo>
                    <a:pt x="5514" y="8129"/>
                    <a:pt x="5516" y="8133"/>
                    <a:pt x="5516" y="8137"/>
                  </a:cubicBezTo>
                  <a:cubicBezTo>
                    <a:pt x="5520" y="8148"/>
                    <a:pt x="5522" y="8160"/>
                    <a:pt x="5526" y="8170"/>
                  </a:cubicBezTo>
                  <a:cubicBezTo>
                    <a:pt x="5528" y="8174"/>
                    <a:pt x="5529" y="8178"/>
                    <a:pt x="5530" y="8183"/>
                  </a:cubicBezTo>
                  <a:cubicBezTo>
                    <a:pt x="5536" y="8196"/>
                    <a:pt x="5540" y="8209"/>
                    <a:pt x="5546" y="8223"/>
                  </a:cubicBezTo>
                  <a:cubicBezTo>
                    <a:pt x="5548" y="8225"/>
                    <a:pt x="5549" y="8229"/>
                    <a:pt x="5551" y="8234"/>
                  </a:cubicBezTo>
                  <a:cubicBezTo>
                    <a:pt x="5556" y="8243"/>
                    <a:pt x="5560" y="8252"/>
                    <a:pt x="5565" y="8262"/>
                  </a:cubicBezTo>
                  <a:cubicBezTo>
                    <a:pt x="5567" y="8266"/>
                    <a:pt x="5569" y="8271"/>
                    <a:pt x="5572" y="8275"/>
                  </a:cubicBezTo>
                  <a:cubicBezTo>
                    <a:pt x="5577" y="8286"/>
                    <a:pt x="5583" y="8295"/>
                    <a:pt x="5589" y="8305"/>
                  </a:cubicBezTo>
                  <a:cubicBezTo>
                    <a:pt x="5592" y="8310"/>
                    <a:pt x="5596" y="8315"/>
                    <a:pt x="5599" y="8319"/>
                  </a:cubicBezTo>
                  <a:cubicBezTo>
                    <a:pt x="5604" y="8327"/>
                    <a:pt x="5610" y="8335"/>
                    <a:pt x="5615" y="8343"/>
                  </a:cubicBezTo>
                  <a:cubicBezTo>
                    <a:pt x="5619" y="8349"/>
                    <a:pt x="5622" y="8354"/>
                    <a:pt x="5626" y="8358"/>
                  </a:cubicBezTo>
                  <a:cubicBezTo>
                    <a:pt x="5630" y="8365"/>
                    <a:pt x="5635" y="8370"/>
                    <a:pt x="5639" y="8377"/>
                  </a:cubicBezTo>
                  <a:cubicBezTo>
                    <a:pt x="5646" y="8384"/>
                    <a:pt x="5651" y="8392"/>
                    <a:pt x="5658" y="8398"/>
                  </a:cubicBezTo>
                  <a:cubicBezTo>
                    <a:pt x="5663" y="8404"/>
                    <a:pt x="5667" y="8411"/>
                    <a:pt x="5673" y="8416"/>
                  </a:cubicBezTo>
                  <a:cubicBezTo>
                    <a:pt x="5678" y="8421"/>
                    <a:pt x="5683" y="8427"/>
                    <a:pt x="5689" y="8432"/>
                  </a:cubicBezTo>
                  <a:cubicBezTo>
                    <a:pt x="5691" y="8436"/>
                    <a:pt x="5695" y="8440"/>
                    <a:pt x="5699" y="8444"/>
                  </a:cubicBezTo>
                  <a:cubicBezTo>
                    <a:pt x="5705" y="8449"/>
                    <a:pt x="5710" y="8455"/>
                    <a:pt x="5716" y="8460"/>
                  </a:cubicBezTo>
                  <a:cubicBezTo>
                    <a:pt x="5728" y="8472"/>
                    <a:pt x="5740" y="8484"/>
                    <a:pt x="5753" y="8495"/>
                  </a:cubicBezTo>
                  <a:cubicBezTo>
                    <a:pt x="5754" y="8496"/>
                    <a:pt x="5757" y="8498"/>
                    <a:pt x="5758" y="8499"/>
                  </a:cubicBezTo>
                  <a:cubicBezTo>
                    <a:pt x="5769" y="8508"/>
                    <a:pt x="5780" y="8518"/>
                    <a:pt x="5791" y="8526"/>
                  </a:cubicBezTo>
                  <a:cubicBezTo>
                    <a:pt x="5793" y="8529"/>
                    <a:pt x="5796" y="8530"/>
                    <a:pt x="5799" y="8533"/>
                  </a:cubicBezTo>
                  <a:cubicBezTo>
                    <a:pt x="5809" y="8541"/>
                    <a:pt x="5819" y="8549"/>
                    <a:pt x="5830" y="8557"/>
                  </a:cubicBezTo>
                  <a:cubicBezTo>
                    <a:pt x="5832" y="8558"/>
                    <a:pt x="5835" y="8561"/>
                    <a:pt x="5838" y="8562"/>
                  </a:cubicBezTo>
                  <a:cubicBezTo>
                    <a:pt x="5850" y="8572"/>
                    <a:pt x="5862" y="8580"/>
                    <a:pt x="5874" y="8589"/>
                  </a:cubicBezTo>
                  <a:cubicBezTo>
                    <a:pt x="5902" y="8608"/>
                    <a:pt x="5930" y="8625"/>
                    <a:pt x="5956" y="8641"/>
                  </a:cubicBezTo>
                  <a:cubicBezTo>
                    <a:pt x="6016" y="8680"/>
                    <a:pt x="6082" y="8712"/>
                    <a:pt x="6151" y="8741"/>
                  </a:cubicBezTo>
                  <a:cubicBezTo>
                    <a:pt x="6483" y="8873"/>
                    <a:pt x="6903" y="8901"/>
                    <a:pt x="7206" y="8901"/>
                  </a:cubicBezTo>
                  <a:cubicBezTo>
                    <a:pt x="7439" y="8901"/>
                    <a:pt x="7604" y="8884"/>
                    <a:pt x="7604" y="8884"/>
                  </a:cubicBezTo>
                  <a:cubicBezTo>
                    <a:pt x="7529" y="8814"/>
                    <a:pt x="7466" y="8723"/>
                    <a:pt x="7412" y="8617"/>
                  </a:cubicBezTo>
                  <a:cubicBezTo>
                    <a:pt x="7407" y="8608"/>
                    <a:pt x="7402" y="8598"/>
                    <a:pt x="7398" y="8589"/>
                  </a:cubicBezTo>
                  <a:cubicBezTo>
                    <a:pt x="7308" y="8401"/>
                    <a:pt x="7246" y="8170"/>
                    <a:pt x="7204" y="7913"/>
                  </a:cubicBezTo>
                  <a:cubicBezTo>
                    <a:pt x="6998" y="6616"/>
                    <a:pt x="7332" y="4679"/>
                    <a:pt x="7332" y="4679"/>
                  </a:cubicBezTo>
                  <a:cubicBezTo>
                    <a:pt x="7332" y="354"/>
                    <a:pt x="4952" y="0"/>
                    <a:pt x="4172" y="0"/>
                  </a:cubicBezTo>
                  <a:cubicBezTo>
                    <a:pt x="4019" y="0"/>
                    <a:pt x="3927" y="13"/>
                    <a:pt x="3927" y="13"/>
                  </a:cubicBezTo>
                  <a:cubicBezTo>
                    <a:pt x="3887" y="11"/>
                    <a:pt x="3844" y="9"/>
                    <a:pt x="3802" y="8"/>
                  </a:cubicBezTo>
                  <a:cubicBezTo>
                    <a:pt x="3762" y="9"/>
                    <a:pt x="3722" y="11"/>
                    <a:pt x="3679" y="13"/>
                  </a:cubicBezTo>
                  <a:cubicBezTo>
                    <a:pt x="3679" y="13"/>
                    <a:pt x="3586" y="0"/>
                    <a:pt x="3433" y="0"/>
                  </a:cubicBezTo>
                  <a:cubicBezTo>
                    <a:pt x="2653" y="0"/>
                    <a:pt x="272" y="354"/>
                    <a:pt x="272" y="4679"/>
                  </a:cubicBezTo>
                  <a:cubicBezTo>
                    <a:pt x="272" y="4679"/>
                    <a:pt x="586" y="6502"/>
                    <a:pt x="417" y="7795"/>
                  </a:cubicBezTo>
                  <a:cubicBezTo>
                    <a:pt x="377" y="8098"/>
                    <a:pt x="309" y="8373"/>
                    <a:pt x="206" y="8589"/>
                  </a:cubicBezTo>
                  <a:cubicBezTo>
                    <a:pt x="187" y="8628"/>
                    <a:pt x="166" y="8667"/>
                    <a:pt x="144" y="8702"/>
                  </a:cubicBezTo>
                  <a:cubicBezTo>
                    <a:pt x="101" y="8771"/>
                    <a:pt x="53" y="8833"/>
                    <a:pt x="0" y="8884"/>
                  </a:cubicBezTo>
                  <a:cubicBezTo>
                    <a:pt x="0" y="8884"/>
                    <a:pt x="63" y="8887"/>
                    <a:pt x="163" y="8887"/>
                  </a:cubicBezTo>
                  <a:cubicBezTo>
                    <a:pt x="456" y="8887"/>
                    <a:pt x="1071" y="8869"/>
                    <a:pt x="1421" y="8734"/>
                  </a:cubicBezTo>
                  <a:close/>
                  <a:moveTo>
                    <a:pt x="1074" y="4469"/>
                  </a:moveTo>
                  <a:lnTo>
                    <a:pt x="1074" y="4469"/>
                  </a:lnTo>
                  <a:cubicBezTo>
                    <a:pt x="1082" y="4467"/>
                    <a:pt x="1091" y="4461"/>
                    <a:pt x="1102" y="4461"/>
                  </a:cubicBezTo>
                  <a:cubicBezTo>
                    <a:pt x="1104" y="4461"/>
                    <a:pt x="1106" y="4461"/>
                    <a:pt x="1108" y="4461"/>
                  </a:cubicBezTo>
                  <a:cubicBezTo>
                    <a:pt x="1110" y="4461"/>
                    <a:pt x="1114" y="4461"/>
                    <a:pt x="1117" y="4463"/>
                  </a:cubicBezTo>
                  <a:cubicBezTo>
                    <a:pt x="1121" y="4463"/>
                    <a:pt x="1125" y="4463"/>
                    <a:pt x="1129" y="4464"/>
                  </a:cubicBezTo>
                  <a:cubicBezTo>
                    <a:pt x="1133" y="4465"/>
                    <a:pt x="1137" y="4467"/>
                    <a:pt x="1141" y="4468"/>
                  </a:cubicBezTo>
                  <a:cubicBezTo>
                    <a:pt x="1145" y="4469"/>
                    <a:pt x="1149" y="4471"/>
                    <a:pt x="1153" y="4472"/>
                  </a:cubicBezTo>
                  <a:cubicBezTo>
                    <a:pt x="1157" y="4475"/>
                    <a:pt x="1161" y="4477"/>
                    <a:pt x="1167" y="4480"/>
                  </a:cubicBezTo>
                  <a:cubicBezTo>
                    <a:pt x="1171" y="4481"/>
                    <a:pt x="1175" y="4484"/>
                    <a:pt x="1177" y="4487"/>
                  </a:cubicBezTo>
                  <a:cubicBezTo>
                    <a:pt x="1183" y="4489"/>
                    <a:pt x="1187" y="4492"/>
                    <a:pt x="1191" y="4496"/>
                  </a:cubicBezTo>
                  <a:cubicBezTo>
                    <a:pt x="1195" y="4499"/>
                    <a:pt x="1199" y="4502"/>
                    <a:pt x="1203" y="4504"/>
                  </a:cubicBezTo>
                  <a:cubicBezTo>
                    <a:pt x="1207" y="4508"/>
                    <a:pt x="1211" y="4512"/>
                    <a:pt x="1216" y="4516"/>
                  </a:cubicBezTo>
                  <a:cubicBezTo>
                    <a:pt x="1219" y="4519"/>
                    <a:pt x="1223" y="4523"/>
                    <a:pt x="1227" y="4526"/>
                  </a:cubicBezTo>
                  <a:cubicBezTo>
                    <a:pt x="1231" y="4530"/>
                    <a:pt x="1236" y="4535"/>
                    <a:pt x="1240" y="4539"/>
                  </a:cubicBezTo>
                  <a:cubicBezTo>
                    <a:pt x="1243" y="4543"/>
                    <a:pt x="1247" y="4546"/>
                    <a:pt x="1251" y="4550"/>
                  </a:cubicBezTo>
                  <a:cubicBezTo>
                    <a:pt x="1255" y="4555"/>
                    <a:pt x="1259" y="4559"/>
                    <a:pt x="1263" y="4565"/>
                  </a:cubicBezTo>
                  <a:cubicBezTo>
                    <a:pt x="1267" y="4569"/>
                    <a:pt x="1271" y="4573"/>
                    <a:pt x="1274" y="4577"/>
                  </a:cubicBezTo>
                  <a:cubicBezTo>
                    <a:pt x="1278" y="4582"/>
                    <a:pt x="1282" y="4586"/>
                    <a:pt x="1286" y="4591"/>
                  </a:cubicBezTo>
                  <a:cubicBezTo>
                    <a:pt x="1290" y="4595"/>
                    <a:pt x="1293" y="4599"/>
                    <a:pt x="1295" y="4603"/>
                  </a:cubicBezTo>
                  <a:cubicBezTo>
                    <a:pt x="1299" y="4609"/>
                    <a:pt x="1303" y="4613"/>
                    <a:pt x="1307" y="4618"/>
                  </a:cubicBezTo>
                  <a:cubicBezTo>
                    <a:pt x="1310" y="4622"/>
                    <a:pt x="1313" y="4626"/>
                    <a:pt x="1317" y="4630"/>
                  </a:cubicBezTo>
                  <a:cubicBezTo>
                    <a:pt x="1319" y="4636"/>
                    <a:pt x="1323" y="4641"/>
                    <a:pt x="1326" y="4645"/>
                  </a:cubicBezTo>
                  <a:cubicBezTo>
                    <a:pt x="1329" y="4649"/>
                    <a:pt x="1333" y="4653"/>
                    <a:pt x="1336" y="4657"/>
                  </a:cubicBezTo>
                  <a:cubicBezTo>
                    <a:pt x="1338" y="4663"/>
                    <a:pt x="1341" y="4667"/>
                    <a:pt x="1345" y="4672"/>
                  </a:cubicBezTo>
                  <a:cubicBezTo>
                    <a:pt x="1346" y="4675"/>
                    <a:pt x="1349" y="4679"/>
                    <a:pt x="1352" y="4681"/>
                  </a:cubicBezTo>
                  <a:cubicBezTo>
                    <a:pt x="1354" y="4687"/>
                    <a:pt x="1357" y="4691"/>
                    <a:pt x="1360" y="4695"/>
                  </a:cubicBezTo>
                  <a:cubicBezTo>
                    <a:pt x="1362" y="4697"/>
                    <a:pt x="1364" y="4700"/>
                    <a:pt x="1365" y="4704"/>
                  </a:cubicBezTo>
                  <a:cubicBezTo>
                    <a:pt x="1368" y="4708"/>
                    <a:pt x="1370" y="4711"/>
                    <a:pt x="1373" y="4715"/>
                  </a:cubicBezTo>
                  <a:cubicBezTo>
                    <a:pt x="1374" y="4717"/>
                    <a:pt x="1376" y="4720"/>
                    <a:pt x="1377" y="4722"/>
                  </a:cubicBezTo>
                  <a:cubicBezTo>
                    <a:pt x="1380" y="4726"/>
                    <a:pt x="1381" y="4728"/>
                    <a:pt x="1383" y="4731"/>
                  </a:cubicBezTo>
                  <a:cubicBezTo>
                    <a:pt x="1384" y="4732"/>
                    <a:pt x="1385" y="4735"/>
                    <a:pt x="1387" y="4736"/>
                  </a:cubicBezTo>
                  <a:cubicBezTo>
                    <a:pt x="1387" y="4739"/>
                    <a:pt x="1388" y="4739"/>
                    <a:pt x="1389" y="4742"/>
                  </a:cubicBezTo>
                  <a:cubicBezTo>
                    <a:pt x="1392" y="4746"/>
                    <a:pt x="1393" y="4748"/>
                    <a:pt x="1393" y="4748"/>
                  </a:cubicBezTo>
                  <a:cubicBezTo>
                    <a:pt x="4979" y="2852"/>
                    <a:pt x="4979" y="2852"/>
                    <a:pt x="4979" y="2852"/>
                  </a:cubicBezTo>
                  <a:cubicBezTo>
                    <a:pt x="4998" y="2850"/>
                    <a:pt x="5017" y="2849"/>
                    <a:pt x="5034" y="2848"/>
                  </a:cubicBezTo>
                  <a:cubicBezTo>
                    <a:pt x="5041" y="2848"/>
                    <a:pt x="5047" y="2848"/>
                    <a:pt x="5053" y="2848"/>
                  </a:cubicBezTo>
                  <a:cubicBezTo>
                    <a:pt x="5065" y="2848"/>
                    <a:pt x="5077" y="2846"/>
                    <a:pt x="5089" y="2846"/>
                  </a:cubicBezTo>
                  <a:cubicBezTo>
                    <a:pt x="5090" y="2846"/>
                    <a:pt x="5092" y="2846"/>
                    <a:pt x="5092" y="2846"/>
                  </a:cubicBezTo>
                  <a:cubicBezTo>
                    <a:pt x="5101" y="2846"/>
                    <a:pt x="5109" y="2848"/>
                    <a:pt x="5119" y="2848"/>
                  </a:cubicBezTo>
                  <a:cubicBezTo>
                    <a:pt x="5125" y="2848"/>
                    <a:pt x="5132" y="2848"/>
                    <a:pt x="5139" y="2848"/>
                  </a:cubicBezTo>
                  <a:cubicBezTo>
                    <a:pt x="5149" y="2848"/>
                    <a:pt x="5160" y="2849"/>
                    <a:pt x="5170" y="2850"/>
                  </a:cubicBezTo>
                  <a:cubicBezTo>
                    <a:pt x="5176" y="2850"/>
                    <a:pt x="5182" y="2850"/>
                    <a:pt x="5188" y="2850"/>
                  </a:cubicBezTo>
                  <a:cubicBezTo>
                    <a:pt x="5199" y="2852"/>
                    <a:pt x="5210" y="2853"/>
                    <a:pt x="5222" y="2854"/>
                  </a:cubicBezTo>
                  <a:cubicBezTo>
                    <a:pt x="5226" y="2856"/>
                    <a:pt x="5231" y="2856"/>
                    <a:pt x="5237" y="2856"/>
                  </a:cubicBezTo>
                  <a:cubicBezTo>
                    <a:pt x="5251" y="2858"/>
                    <a:pt x="5267" y="2861"/>
                    <a:pt x="5282" y="2864"/>
                  </a:cubicBezTo>
                  <a:cubicBezTo>
                    <a:pt x="5285" y="2864"/>
                    <a:pt x="5288" y="2865"/>
                    <a:pt x="5289" y="2865"/>
                  </a:cubicBezTo>
                  <a:cubicBezTo>
                    <a:pt x="5302" y="2868"/>
                    <a:pt x="5316" y="2870"/>
                    <a:pt x="5328" y="2873"/>
                  </a:cubicBezTo>
                  <a:cubicBezTo>
                    <a:pt x="5333" y="2875"/>
                    <a:pt x="5339" y="2876"/>
                    <a:pt x="5344" y="2877"/>
                  </a:cubicBezTo>
                  <a:cubicBezTo>
                    <a:pt x="5353" y="2880"/>
                    <a:pt x="5363" y="2883"/>
                    <a:pt x="5372" y="2885"/>
                  </a:cubicBezTo>
                  <a:cubicBezTo>
                    <a:pt x="5377" y="2887"/>
                    <a:pt x="5383" y="2888"/>
                    <a:pt x="5390" y="2891"/>
                  </a:cubicBezTo>
                  <a:cubicBezTo>
                    <a:pt x="5398" y="2893"/>
                    <a:pt x="5406" y="2895"/>
                    <a:pt x="5414" y="2899"/>
                  </a:cubicBezTo>
                  <a:cubicBezTo>
                    <a:pt x="5420" y="2900"/>
                    <a:pt x="5426" y="2903"/>
                    <a:pt x="5432" y="2904"/>
                  </a:cubicBezTo>
                  <a:cubicBezTo>
                    <a:pt x="5441" y="2907"/>
                    <a:pt x="5449" y="2911"/>
                    <a:pt x="5455" y="2913"/>
                  </a:cubicBezTo>
                  <a:cubicBezTo>
                    <a:pt x="5462" y="2916"/>
                    <a:pt x="5467" y="2919"/>
                    <a:pt x="5474" y="2920"/>
                  </a:cubicBezTo>
                  <a:cubicBezTo>
                    <a:pt x="5481" y="2924"/>
                    <a:pt x="5489" y="2927"/>
                    <a:pt x="5496" y="2929"/>
                  </a:cubicBezTo>
                  <a:cubicBezTo>
                    <a:pt x="5502" y="2932"/>
                    <a:pt x="5508" y="2936"/>
                    <a:pt x="5514" y="2939"/>
                  </a:cubicBezTo>
                  <a:cubicBezTo>
                    <a:pt x="5521" y="2942"/>
                    <a:pt x="5528" y="2946"/>
                    <a:pt x="5534" y="2948"/>
                  </a:cubicBezTo>
                  <a:cubicBezTo>
                    <a:pt x="5541" y="2951"/>
                    <a:pt x="5546" y="2955"/>
                    <a:pt x="5553" y="2958"/>
                  </a:cubicBezTo>
                  <a:cubicBezTo>
                    <a:pt x="5560" y="2962"/>
                    <a:pt x="5567" y="2964"/>
                    <a:pt x="5573" y="2968"/>
                  </a:cubicBezTo>
                  <a:cubicBezTo>
                    <a:pt x="5579" y="2972"/>
                    <a:pt x="5584" y="2975"/>
                    <a:pt x="5589" y="2979"/>
                  </a:cubicBezTo>
                  <a:cubicBezTo>
                    <a:pt x="5596" y="2982"/>
                    <a:pt x="5603" y="2986"/>
                    <a:pt x="5610" y="2990"/>
                  </a:cubicBezTo>
                  <a:cubicBezTo>
                    <a:pt x="5615" y="2994"/>
                    <a:pt x="5620" y="2998"/>
                    <a:pt x="5627" y="3001"/>
                  </a:cubicBezTo>
                  <a:cubicBezTo>
                    <a:pt x="5632" y="3005"/>
                    <a:pt x="5639" y="3009"/>
                    <a:pt x="5644" y="3013"/>
                  </a:cubicBezTo>
                  <a:cubicBezTo>
                    <a:pt x="5651" y="3017"/>
                    <a:pt x="5657" y="3021"/>
                    <a:pt x="5662" y="3025"/>
                  </a:cubicBezTo>
                  <a:cubicBezTo>
                    <a:pt x="5667" y="3029"/>
                    <a:pt x="5674" y="3033"/>
                    <a:pt x="5679" y="3038"/>
                  </a:cubicBezTo>
                  <a:cubicBezTo>
                    <a:pt x="5685" y="3042"/>
                    <a:pt x="5690" y="3046"/>
                    <a:pt x="5695" y="3050"/>
                  </a:cubicBezTo>
                  <a:cubicBezTo>
                    <a:pt x="5701" y="3054"/>
                    <a:pt x="5707" y="3060"/>
                    <a:pt x="5713" y="3064"/>
                  </a:cubicBezTo>
                  <a:cubicBezTo>
                    <a:pt x="5718" y="3068"/>
                    <a:pt x="5724" y="3072"/>
                    <a:pt x="5728" y="3076"/>
                  </a:cubicBezTo>
                  <a:cubicBezTo>
                    <a:pt x="5734" y="3081"/>
                    <a:pt x="5740" y="3086"/>
                    <a:pt x="5745" y="3090"/>
                  </a:cubicBezTo>
                  <a:cubicBezTo>
                    <a:pt x="5750" y="3094"/>
                    <a:pt x="5754" y="3100"/>
                    <a:pt x="5760" y="3104"/>
                  </a:cubicBezTo>
                  <a:cubicBezTo>
                    <a:pt x="5765" y="3109"/>
                    <a:pt x="5771" y="3113"/>
                    <a:pt x="5776" y="3119"/>
                  </a:cubicBezTo>
                  <a:cubicBezTo>
                    <a:pt x="5781" y="3124"/>
                    <a:pt x="5785" y="3128"/>
                    <a:pt x="5791" y="3133"/>
                  </a:cubicBezTo>
                  <a:cubicBezTo>
                    <a:pt x="5796" y="3137"/>
                    <a:pt x="5801" y="3143"/>
                    <a:pt x="5805" y="3148"/>
                  </a:cubicBezTo>
                  <a:cubicBezTo>
                    <a:pt x="5811" y="3154"/>
                    <a:pt x="5815" y="3158"/>
                    <a:pt x="5820" y="3163"/>
                  </a:cubicBezTo>
                  <a:cubicBezTo>
                    <a:pt x="5825" y="3168"/>
                    <a:pt x="5830" y="3174"/>
                    <a:pt x="5835" y="3179"/>
                  </a:cubicBezTo>
                  <a:cubicBezTo>
                    <a:pt x="5839" y="3183"/>
                    <a:pt x="5844" y="3188"/>
                    <a:pt x="5848" y="3194"/>
                  </a:cubicBezTo>
                  <a:cubicBezTo>
                    <a:pt x="5854" y="3199"/>
                    <a:pt x="5858" y="3204"/>
                    <a:pt x="5863" y="3210"/>
                  </a:cubicBezTo>
                  <a:cubicBezTo>
                    <a:pt x="5867" y="3215"/>
                    <a:pt x="5872" y="3221"/>
                    <a:pt x="5876" y="3226"/>
                  </a:cubicBezTo>
                  <a:cubicBezTo>
                    <a:pt x="5881" y="3231"/>
                    <a:pt x="5886" y="3237"/>
                    <a:pt x="5890" y="3242"/>
                  </a:cubicBezTo>
                  <a:cubicBezTo>
                    <a:pt x="5894" y="3247"/>
                    <a:pt x="5898" y="3253"/>
                    <a:pt x="5902" y="3258"/>
                  </a:cubicBezTo>
                  <a:cubicBezTo>
                    <a:pt x="5907" y="3263"/>
                    <a:pt x="5911" y="3270"/>
                    <a:pt x="5915" y="3276"/>
                  </a:cubicBezTo>
                  <a:cubicBezTo>
                    <a:pt x="5921" y="3281"/>
                    <a:pt x="5925" y="3286"/>
                    <a:pt x="5929" y="3292"/>
                  </a:cubicBezTo>
                  <a:cubicBezTo>
                    <a:pt x="5933" y="3297"/>
                    <a:pt x="5937" y="3304"/>
                    <a:pt x="5941" y="3309"/>
                  </a:cubicBezTo>
                  <a:cubicBezTo>
                    <a:pt x="5945" y="3314"/>
                    <a:pt x="5949" y="3320"/>
                    <a:pt x="5953" y="3325"/>
                  </a:cubicBezTo>
                  <a:cubicBezTo>
                    <a:pt x="5957" y="3332"/>
                    <a:pt x="5961" y="3337"/>
                    <a:pt x="5965" y="3344"/>
                  </a:cubicBezTo>
                  <a:cubicBezTo>
                    <a:pt x="5969" y="3349"/>
                    <a:pt x="5973" y="3355"/>
                    <a:pt x="5976" y="3360"/>
                  </a:cubicBezTo>
                  <a:cubicBezTo>
                    <a:pt x="5980" y="3367"/>
                    <a:pt x="5984" y="3373"/>
                    <a:pt x="5988" y="3379"/>
                  </a:cubicBezTo>
                  <a:cubicBezTo>
                    <a:pt x="5992" y="3384"/>
                    <a:pt x="5996" y="3391"/>
                    <a:pt x="5999" y="3396"/>
                  </a:cubicBezTo>
                  <a:cubicBezTo>
                    <a:pt x="6003" y="3402"/>
                    <a:pt x="6007" y="3408"/>
                    <a:pt x="6011" y="3415"/>
                  </a:cubicBezTo>
                  <a:cubicBezTo>
                    <a:pt x="6013" y="3420"/>
                    <a:pt x="6017" y="3426"/>
                    <a:pt x="6021" y="3433"/>
                  </a:cubicBezTo>
                  <a:cubicBezTo>
                    <a:pt x="6024" y="3438"/>
                    <a:pt x="6028" y="3445"/>
                    <a:pt x="6032" y="3451"/>
                  </a:cubicBezTo>
                  <a:cubicBezTo>
                    <a:pt x="6035" y="3457"/>
                    <a:pt x="6039" y="3462"/>
                    <a:pt x="6041" y="3469"/>
                  </a:cubicBezTo>
                  <a:cubicBezTo>
                    <a:pt x="6045" y="3475"/>
                    <a:pt x="6048" y="3481"/>
                    <a:pt x="6052" y="3487"/>
                  </a:cubicBezTo>
                  <a:cubicBezTo>
                    <a:pt x="6055" y="3494"/>
                    <a:pt x="6059" y="3500"/>
                    <a:pt x="6062" y="3505"/>
                  </a:cubicBezTo>
                  <a:cubicBezTo>
                    <a:pt x="6066" y="3512"/>
                    <a:pt x="6068" y="3518"/>
                    <a:pt x="6072" y="3525"/>
                  </a:cubicBezTo>
                  <a:cubicBezTo>
                    <a:pt x="6075" y="3530"/>
                    <a:pt x="6078" y="3537"/>
                    <a:pt x="6080" y="3542"/>
                  </a:cubicBezTo>
                  <a:cubicBezTo>
                    <a:pt x="6084" y="3549"/>
                    <a:pt x="6087" y="3556"/>
                    <a:pt x="6091" y="3563"/>
                  </a:cubicBezTo>
                  <a:cubicBezTo>
                    <a:pt x="6094" y="3568"/>
                    <a:pt x="6096" y="3573"/>
                    <a:pt x="6099" y="3580"/>
                  </a:cubicBezTo>
                  <a:cubicBezTo>
                    <a:pt x="6103" y="3587"/>
                    <a:pt x="6106" y="3593"/>
                    <a:pt x="6109" y="3600"/>
                  </a:cubicBezTo>
                  <a:cubicBezTo>
                    <a:pt x="6111" y="3606"/>
                    <a:pt x="6114" y="3612"/>
                    <a:pt x="6117" y="3618"/>
                  </a:cubicBezTo>
                  <a:cubicBezTo>
                    <a:pt x="6121" y="3624"/>
                    <a:pt x="6123" y="3631"/>
                    <a:pt x="6126" y="3639"/>
                  </a:cubicBezTo>
                  <a:cubicBezTo>
                    <a:pt x="6129" y="3644"/>
                    <a:pt x="6131" y="3650"/>
                    <a:pt x="6134" y="3655"/>
                  </a:cubicBezTo>
                  <a:cubicBezTo>
                    <a:pt x="6138" y="3665"/>
                    <a:pt x="6142" y="3675"/>
                    <a:pt x="6146" y="3686"/>
                  </a:cubicBezTo>
                  <a:cubicBezTo>
                    <a:pt x="6149" y="3693"/>
                    <a:pt x="6151" y="3699"/>
                    <a:pt x="6155" y="3706"/>
                  </a:cubicBezTo>
                  <a:cubicBezTo>
                    <a:pt x="6158" y="3714"/>
                    <a:pt x="6161" y="3722"/>
                    <a:pt x="6165" y="3730"/>
                  </a:cubicBezTo>
                  <a:cubicBezTo>
                    <a:pt x="6166" y="3736"/>
                    <a:pt x="6169" y="3742"/>
                    <a:pt x="6172" y="3748"/>
                  </a:cubicBezTo>
                  <a:cubicBezTo>
                    <a:pt x="6174" y="3754"/>
                    <a:pt x="6177" y="3761"/>
                    <a:pt x="6178" y="3768"/>
                  </a:cubicBezTo>
                  <a:cubicBezTo>
                    <a:pt x="6181" y="3773"/>
                    <a:pt x="6184" y="3780"/>
                    <a:pt x="6185" y="3787"/>
                  </a:cubicBezTo>
                  <a:cubicBezTo>
                    <a:pt x="6188" y="3792"/>
                    <a:pt x="6190" y="3799"/>
                    <a:pt x="6193" y="3805"/>
                  </a:cubicBezTo>
                  <a:cubicBezTo>
                    <a:pt x="6194" y="3811"/>
                    <a:pt x="6197" y="3817"/>
                    <a:pt x="6200" y="3824"/>
                  </a:cubicBezTo>
                  <a:cubicBezTo>
                    <a:pt x="6201" y="3830"/>
                    <a:pt x="6204" y="3836"/>
                    <a:pt x="6205" y="3842"/>
                  </a:cubicBezTo>
                  <a:cubicBezTo>
                    <a:pt x="6208" y="3848"/>
                    <a:pt x="6209" y="3855"/>
                    <a:pt x="6212" y="3862"/>
                  </a:cubicBezTo>
                  <a:cubicBezTo>
                    <a:pt x="6213" y="3867"/>
                    <a:pt x="6216" y="3872"/>
                    <a:pt x="6217" y="3879"/>
                  </a:cubicBezTo>
                  <a:cubicBezTo>
                    <a:pt x="6220" y="3886"/>
                    <a:pt x="6221" y="3891"/>
                    <a:pt x="6224" y="3898"/>
                  </a:cubicBezTo>
                  <a:cubicBezTo>
                    <a:pt x="6225" y="3903"/>
                    <a:pt x="6228" y="3910"/>
                    <a:pt x="6229" y="3915"/>
                  </a:cubicBezTo>
                  <a:cubicBezTo>
                    <a:pt x="6232" y="3922"/>
                    <a:pt x="6233" y="3927"/>
                    <a:pt x="6235" y="3934"/>
                  </a:cubicBezTo>
                  <a:cubicBezTo>
                    <a:pt x="6237" y="3940"/>
                    <a:pt x="6239" y="3946"/>
                    <a:pt x="6240" y="3952"/>
                  </a:cubicBezTo>
                  <a:cubicBezTo>
                    <a:pt x="6243" y="3958"/>
                    <a:pt x="6244" y="3964"/>
                    <a:pt x="6245" y="3970"/>
                  </a:cubicBezTo>
                  <a:cubicBezTo>
                    <a:pt x="6247" y="3976"/>
                    <a:pt x="6249" y="3981"/>
                    <a:pt x="6251" y="3986"/>
                  </a:cubicBezTo>
                  <a:cubicBezTo>
                    <a:pt x="6252" y="3993"/>
                    <a:pt x="6253" y="3999"/>
                    <a:pt x="6256" y="4005"/>
                  </a:cubicBezTo>
                  <a:cubicBezTo>
                    <a:pt x="6257" y="4011"/>
                    <a:pt x="6259" y="4016"/>
                    <a:pt x="6260" y="4021"/>
                  </a:cubicBezTo>
                  <a:cubicBezTo>
                    <a:pt x="6261" y="4028"/>
                    <a:pt x="6263" y="4033"/>
                    <a:pt x="6265" y="4040"/>
                  </a:cubicBezTo>
                  <a:cubicBezTo>
                    <a:pt x="6267" y="4045"/>
                    <a:pt x="6268" y="4051"/>
                    <a:pt x="6270" y="4056"/>
                  </a:cubicBezTo>
                  <a:cubicBezTo>
                    <a:pt x="6271" y="4062"/>
                    <a:pt x="6272" y="4068"/>
                    <a:pt x="6274" y="4074"/>
                  </a:cubicBezTo>
                  <a:cubicBezTo>
                    <a:pt x="6275" y="4079"/>
                    <a:pt x="6276" y="4084"/>
                    <a:pt x="6278" y="4090"/>
                  </a:cubicBezTo>
                  <a:cubicBezTo>
                    <a:pt x="6279" y="4095"/>
                    <a:pt x="6280" y="4100"/>
                    <a:pt x="6282" y="4107"/>
                  </a:cubicBezTo>
                  <a:cubicBezTo>
                    <a:pt x="6283" y="4113"/>
                    <a:pt x="6284" y="4117"/>
                    <a:pt x="6286" y="4122"/>
                  </a:cubicBezTo>
                  <a:cubicBezTo>
                    <a:pt x="6287" y="4129"/>
                    <a:pt x="6288" y="4134"/>
                    <a:pt x="6290" y="4139"/>
                  </a:cubicBezTo>
                  <a:cubicBezTo>
                    <a:pt x="6291" y="4145"/>
                    <a:pt x="6292" y="4149"/>
                    <a:pt x="6294" y="4154"/>
                  </a:cubicBezTo>
                  <a:cubicBezTo>
                    <a:pt x="6294" y="4159"/>
                    <a:pt x="6295" y="4165"/>
                    <a:pt x="6296" y="4170"/>
                  </a:cubicBezTo>
                  <a:cubicBezTo>
                    <a:pt x="6298" y="4176"/>
                    <a:pt x="6299" y="4181"/>
                    <a:pt x="6300" y="4185"/>
                  </a:cubicBezTo>
                  <a:cubicBezTo>
                    <a:pt x="6300" y="4190"/>
                    <a:pt x="6302" y="4196"/>
                    <a:pt x="6303" y="4201"/>
                  </a:cubicBezTo>
                  <a:cubicBezTo>
                    <a:pt x="6304" y="4206"/>
                    <a:pt x="6306" y="4210"/>
                    <a:pt x="6306" y="4214"/>
                  </a:cubicBezTo>
                  <a:cubicBezTo>
                    <a:pt x="6307" y="4220"/>
                    <a:pt x="6308" y="4225"/>
                    <a:pt x="6310" y="4231"/>
                  </a:cubicBezTo>
                  <a:cubicBezTo>
                    <a:pt x="6310" y="4235"/>
                    <a:pt x="6311" y="4240"/>
                    <a:pt x="6312" y="4244"/>
                  </a:cubicBezTo>
                  <a:cubicBezTo>
                    <a:pt x="6312" y="4249"/>
                    <a:pt x="6314" y="4253"/>
                    <a:pt x="6315" y="4259"/>
                  </a:cubicBezTo>
                  <a:cubicBezTo>
                    <a:pt x="6315" y="4263"/>
                    <a:pt x="6316" y="4268"/>
                    <a:pt x="6318" y="4272"/>
                  </a:cubicBezTo>
                  <a:cubicBezTo>
                    <a:pt x="6318" y="4276"/>
                    <a:pt x="6319" y="4282"/>
                    <a:pt x="6320" y="4286"/>
                  </a:cubicBezTo>
                  <a:cubicBezTo>
                    <a:pt x="6320" y="4290"/>
                    <a:pt x="6322" y="4294"/>
                    <a:pt x="6322" y="4298"/>
                  </a:cubicBezTo>
                  <a:cubicBezTo>
                    <a:pt x="6323" y="4303"/>
                    <a:pt x="6323" y="4307"/>
                    <a:pt x="6324" y="4312"/>
                  </a:cubicBezTo>
                  <a:cubicBezTo>
                    <a:pt x="6324" y="4316"/>
                    <a:pt x="6326" y="4319"/>
                    <a:pt x="6326" y="4323"/>
                  </a:cubicBezTo>
                  <a:cubicBezTo>
                    <a:pt x="6327" y="4327"/>
                    <a:pt x="6329" y="4333"/>
                    <a:pt x="6329" y="4337"/>
                  </a:cubicBezTo>
                  <a:cubicBezTo>
                    <a:pt x="6330" y="4341"/>
                    <a:pt x="6330" y="4343"/>
                    <a:pt x="6330" y="4347"/>
                  </a:cubicBezTo>
                  <a:cubicBezTo>
                    <a:pt x="6331" y="4351"/>
                    <a:pt x="6331" y="4355"/>
                    <a:pt x="6333" y="4359"/>
                  </a:cubicBezTo>
                  <a:cubicBezTo>
                    <a:pt x="6333" y="4363"/>
                    <a:pt x="6334" y="4366"/>
                    <a:pt x="6334" y="4370"/>
                  </a:cubicBezTo>
                  <a:cubicBezTo>
                    <a:pt x="6335" y="4374"/>
                    <a:pt x="6335" y="4378"/>
                    <a:pt x="6335" y="4381"/>
                  </a:cubicBezTo>
                  <a:cubicBezTo>
                    <a:pt x="6337" y="4385"/>
                    <a:pt x="6337" y="4388"/>
                    <a:pt x="6337" y="4392"/>
                  </a:cubicBezTo>
                  <a:cubicBezTo>
                    <a:pt x="6338" y="4394"/>
                    <a:pt x="6338" y="4398"/>
                    <a:pt x="6339" y="4401"/>
                  </a:cubicBezTo>
                  <a:cubicBezTo>
                    <a:pt x="6339" y="4405"/>
                    <a:pt x="6339" y="4408"/>
                    <a:pt x="6341" y="4410"/>
                  </a:cubicBezTo>
                  <a:cubicBezTo>
                    <a:pt x="6341" y="4414"/>
                    <a:pt x="6341" y="4417"/>
                    <a:pt x="6342" y="4420"/>
                  </a:cubicBezTo>
                  <a:cubicBezTo>
                    <a:pt x="6342" y="4422"/>
                    <a:pt x="6342" y="4425"/>
                    <a:pt x="6342" y="4428"/>
                  </a:cubicBezTo>
                  <a:cubicBezTo>
                    <a:pt x="6343" y="4432"/>
                    <a:pt x="6343" y="4434"/>
                    <a:pt x="6343" y="4437"/>
                  </a:cubicBezTo>
                  <a:cubicBezTo>
                    <a:pt x="6343" y="4440"/>
                    <a:pt x="6345" y="4441"/>
                    <a:pt x="6345" y="4444"/>
                  </a:cubicBezTo>
                  <a:cubicBezTo>
                    <a:pt x="6345" y="4447"/>
                    <a:pt x="6345" y="4449"/>
                    <a:pt x="6346" y="4453"/>
                  </a:cubicBezTo>
                  <a:cubicBezTo>
                    <a:pt x="6346" y="4455"/>
                    <a:pt x="6346" y="4456"/>
                    <a:pt x="6346" y="4459"/>
                  </a:cubicBezTo>
                  <a:cubicBezTo>
                    <a:pt x="6346" y="4461"/>
                    <a:pt x="6347" y="4464"/>
                    <a:pt x="6347" y="4465"/>
                  </a:cubicBezTo>
                  <a:cubicBezTo>
                    <a:pt x="6347" y="4468"/>
                    <a:pt x="6347" y="4471"/>
                    <a:pt x="6347" y="4473"/>
                  </a:cubicBezTo>
                  <a:cubicBezTo>
                    <a:pt x="6349" y="4475"/>
                    <a:pt x="6349" y="4476"/>
                    <a:pt x="6349" y="4477"/>
                  </a:cubicBezTo>
                  <a:cubicBezTo>
                    <a:pt x="6349" y="4480"/>
                    <a:pt x="6349" y="4481"/>
                    <a:pt x="6349" y="4484"/>
                  </a:cubicBezTo>
                  <a:cubicBezTo>
                    <a:pt x="6349" y="4485"/>
                    <a:pt x="6349" y="4485"/>
                    <a:pt x="6350" y="4487"/>
                  </a:cubicBezTo>
                  <a:cubicBezTo>
                    <a:pt x="6350" y="4489"/>
                    <a:pt x="6350" y="4492"/>
                    <a:pt x="6350" y="4495"/>
                  </a:cubicBezTo>
                  <a:cubicBezTo>
                    <a:pt x="6351" y="4502"/>
                    <a:pt x="6351" y="4504"/>
                    <a:pt x="6351" y="4504"/>
                  </a:cubicBezTo>
                  <a:cubicBezTo>
                    <a:pt x="6359" y="4498"/>
                    <a:pt x="6367" y="4492"/>
                    <a:pt x="6375" y="4487"/>
                  </a:cubicBezTo>
                  <a:cubicBezTo>
                    <a:pt x="6377" y="4485"/>
                    <a:pt x="6378" y="4485"/>
                    <a:pt x="6380" y="4484"/>
                  </a:cubicBezTo>
                  <a:cubicBezTo>
                    <a:pt x="6388" y="4479"/>
                    <a:pt x="6396" y="4475"/>
                    <a:pt x="6404" y="4472"/>
                  </a:cubicBezTo>
                  <a:cubicBezTo>
                    <a:pt x="6405" y="4471"/>
                    <a:pt x="6406" y="4471"/>
                    <a:pt x="6408" y="4471"/>
                  </a:cubicBezTo>
                  <a:cubicBezTo>
                    <a:pt x="6416" y="4467"/>
                    <a:pt x="6424" y="4464"/>
                    <a:pt x="6430" y="4463"/>
                  </a:cubicBezTo>
                  <a:cubicBezTo>
                    <a:pt x="6432" y="4463"/>
                    <a:pt x="6433" y="4463"/>
                    <a:pt x="6433" y="4463"/>
                  </a:cubicBezTo>
                  <a:cubicBezTo>
                    <a:pt x="6441" y="4461"/>
                    <a:pt x="6448" y="4460"/>
                    <a:pt x="6455" y="4460"/>
                  </a:cubicBezTo>
                  <a:cubicBezTo>
                    <a:pt x="6456" y="4460"/>
                    <a:pt x="6457" y="4460"/>
                    <a:pt x="6457" y="4460"/>
                  </a:cubicBezTo>
                  <a:cubicBezTo>
                    <a:pt x="6459" y="4460"/>
                    <a:pt x="6459" y="4460"/>
                    <a:pt x="6459" y="4460"/>
                  </a:cubicBezTo>
                  <a:cubicBezTo>
                    <a:pt x="6464" y="4460"/>
                    <a:pt x="6469" y="4460"/>
                    <a:pt x="6476" y="4461"/>
                  </a:cubicBezTo>
                  <a:cubicBezTo>
                    <a:pt x="6495" y="4464"/>
                    <a:pt x="6511" y="4472"/>
                    <a:pt x="6527" y="4483"/>
                  </a:cubicBezTo>
                  <a:cubicBezTo>
                    <a:pt x="6640" y="4567"/>
                    <a:pt x="6687" y="4858"/>
                    <a:pt x="6629" y="5190"/>
                  </a:cubicBezTo>
                  <a:cubicBezTo>
                    <a:pt x="6583" y="5440"/>
                    <a:pt x="6492" y="5648"/>
                    <a:pt x="6392" y="5753"/>
                  </a:cubicBezTo>
                  <a:cubicBezTo>
                    <a:pt x="6385" y="5760"/>
                    <a:pt x="6380" y="5765"/>
                    <a:pt x="6374" y="5770"/>
                  </a:cubicBezTo>
                  <a:cubicBezTo>
                    <a:pt x="6371" y="5772"/>
                    <a:pt x="6370" y="5773"/>
                    <a:pt x="6367" y="5776"/>
                  </a:cubicBezTo>
                  <a:cubicBezTo>
                    <a:pt x="6363" y="5779"/>
                    <a:pt x="6359" y="5783"/>
                    <a:pt x="6355" y="5785"/>
                  </a:cubicBezTo>
                  <a:cubicBezTo>
                    <a:pt x="6354" y="5787"/>
                    <a:pt x="6351" y="5788"/>
                    <a:pt x="6349" y="5791"/>
                  </a:cubicBezTo>
                  <a:cubicBezTo>
                    <a:pt x="6345" y="5793"/>
                    <a:pt x="6342" y="5795"/>
                    <a:pt x="6338" y="5797"/>
                  </a:cubicBezTo>
                  <a:cubicBezTo>
                    <a:pt x="6335" y="5799"/>
                    <a:pt x="6333" y="5800"/>
                    <a:pt x="6331" y="5801"/>
                  </a:cubicBezTo>
                  <a:cubicBezTo>
                    <a:pt x="6327" y="5804"/>
                    <a:pt x="6323" y="5805"/>
                    <a:pt x="6319" y="5808"/>
                  </a:cubicBezTo>
                  <a:cubicBezTo>
                    <a:pt x="6318" y="5808"/>
                    <a:pt x="6315" y="5809"/>
                    <a:pt x="6312" y="5811"/>
                  </a:cubicBezTo>
                  <a:cubicBezTo>
                    <a:pt x="6308" y="5812"/>
                    <a:pt x="6304" y="5813"/>
                    <a:pt x="6302" y="5815"/>
                  </a:cubicBezTo>
                  <a:cubicBezTo>
                    <a:pt x="6299" y="5816"/>
                    <a:pt x="6296" y="5816"/>
                    <a:pt x="6295" y="5817"/>
                  </a:cubicBezTo>
                  <a:cubicBezTo>
                    <a:pt x="6290" y="5819"/>
                    <a:pt x="6286" y="5819"/>
                    <a:pt x="6282" y="5820"/>
                  </a:cubicBezTo>
                  <a:cubicBezTo>
                    <a:pt x="6280" y="5820"/>
                    <a:pt x="6279" y="5821"/>
                    <a:pt x="6276" y="5821"/>
                  </a:cubicBezTo>
                  <a:cubicBezTo>
                    <a:pt x="6271" y="5821"/>
                    <a:pt x="6265" y="5823"/>
                    <a:pt x="6259" y="5823"/>
                  </a:cubicBezTo>
                  <a:lnTo>
                    <a:pt x="6259" y="5823"/>
                  </a:lnTo>
                  <a:cubicBezTo>
                    <a:pt x="6253" y="5823"/>
                    <a:pt x="6247" y="5821"/>
                    <a:pt x="6240" y="5821"/>
                  </a:cubicBezTo>
                  <a:cubicBezTo>
                    <a:pt x="6216" y="5817"/>
                    <a:pt x="6194" y="5805"/>
                    <a:pt x="6176" y="5785"/>
                  </a:cubicBezTo>
                  <a:cubicBezTo>
                    <a:pt x="5938" y="6547"/>
                    <a:pt x="5482" y="7304"/>
                    <a:pt x="4908" y="7761"/>
                  </a:cubicBezTo>
                  <a:cubicBezTo>
                    <a:pt x="4570" y="8031"/>
                    <a:pt x="4189" y="8196"/>
                    <a:pt x="3789" y="8196"/>
                  </a:cubicBezTo>
                  <a:cubicBezTo>
                    <a:pt x="3391" y="8196"/>
                    <a:pt x="3014" y="8035"/>
                    <a:pt x="2677" y="7768"/>
                  </a:cubicBezTo>
                  <a:cubicBezTo>
                    <a:pt x="2101" y="7308"/>
                    <a:pt x="1643" y="6548"/>
                    <a:pt x="1403" y="5785"/>
                  </a:cubicBezTo>
                  <a:cubicBezTo>
                    <a:pt x="1384" y="5805"/>
                    <a:pt x="1361" y="5817"/>
                    <a:pt x="1337" y="5821"/>
                  </a:cubicBezTo>
                  <a:cubicBezTo>
                    <a:pt x="1332" y="5821"/>
                    <a:pt x="1326" y="5823"/>
                    <a:pt x="1321" y="5823"/>
                  </a:cubicBezTo>
                  <a:cubicBezTo>
                    <a:pt x="1319" y="5823"/>
                    <a:pt x="1319" y="5823"/>
                    <a:pt x="1319" y="5823"/>
                  </a:cubicBezTo>
                  <a:cubicBezTo>
                    <a:pt x="1318" y="5823"/>
                    <a:pt x="1318" y="5823"/>
                    <a:pt x="1317" y="5823"/>
                  </a:cubicBezTo>
                  <a:cubicBezTo>
                    <a:pt x="1309" y="5821"/>
                    <a:pt x="1302" y="5821"/>
                    <a:pt x="1294" y="5819"/>
                  </a:cubicBezTo>
                  <a:cubicBezTo>
                    <a:pt x="1293" y="5819"/>
                    <a:pt x="1291" y="5819"/>
                    <a:pt x="1290" y="5819"/>
                  </a:cubicBezTo>
                  <a:cubicBezTo>
                    <a:pt x="1282" y="5817"/>
                    <a:pt x="1274" y="5813"/>
                    <a:pt x="1266" y="5811"/>
                  </a:cubicBezTo>
                  <a:cubicBezTo>
                    <a:pt x="1264" y="5809"/>
                    <a:pt x="1263" y="5809"/>
                    <a:pt x="1262" y="5808"/>
                  </a:cubicBezTo>
                  <a:cubicBezTo>
                    <a:pt x="1254" y="5804"/>
                    <a:pt x="1246" y="5800"/>
                    <a:pt x="1238" y="5795"/>
                  </a:cubicBezTo>
                  <a:cubicBezTo>
                    <a:pt x="1235" y="5795"/>
                    <a:pt x="1234" y="5793"/>
                    <a:pt x="1232" y="5792"/>
                  </a:cubicBezTo>
                  <a:cubicBezTo>
                    <a:pt x="1224" y="5787"/>
                    <a:pt x="1216" y="5780"/>
                    <a:pt x="1208" y="5773"/>
                  </a:cubicBezTo>
                  <a:cubicBezTo>
                    <a:pt x="1099" y="5678"/>
                    <a:pt x="998" y="5457"/>
                    <a:pt x="951" y="5190"/>
                  </a:cubicBezTo>
                  <a:cubicBezTo>
                    <a:pt x="890" y="4838"/>
                    <a:pt x="944" y="4532"/>
                    <a:pt x="1074" y="446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Freeform 7"/>
            <p:cNvSpPr>
              <a:spLocks noChangeArrowheads="1"/>
            </p:cNvSpPr>
            <p:nvPr/>
          </p:nvSpPr>
          <p:spPr bwMode="auto">
            <a:xfrm>
              <a:off x="7308850" y="4648200"/>
              <a:ext cx="2773363" cy="1636713"/>
            </a:xfrm>
            <a:custGeom>
              <a:avLst/>
              <a:gdLst>
                <a:gd name="T0" fmla="*/ 7308 w 7703"/>
                <a:gd name="T1" fmla="*/ 359 h 4548"/>
                <a:gd name="T2" fmla="*/ 7308 w 7703"/>
                <a:gd name="T3" fmla="*/ 359 h 4548"/>
                <a:gd name="T4" fmla="*/ 4574 w 7703"/>
                <a:gd name="T5" fmla="*/ 63 h 4548"/>
                <a:gd name="T6" fmla="*/ 4559 w 7703"/>
                <a:gd name="T7" fmla="*/ 63 h 4548"/>
                <a:gd name="T8" fmla="*/ 3318 w 7703"/>
                <a:gd name="T9" fmla="*/ 1509 h 4548"/>
                <a:gd name="T10" fmla="*/ 2975 w 7703"/>
                <a:gd name="T11" fmla="*/ 778 h 4548"/>
                <a:gd name="T12" fmla="*/ 2473 w 7703"/>
                <a:gd name="T13" fmla="*/ 1635 h 4548"/>
                <a:gd name="T14" fmla="*/ 1915 w 7703"/>
                <a:gd name="T15" fmla="*/ 766 h 4548"/>
                <a:gd name="T16" fmla="*/ 1431 w 7703"/>
                <a:gd name="T17" fmla="*/ 1687 h 4548"/>
                <a:gd name="T18" fmla="*/ 312 w 7703"/>
                <a:gd name="T19" fmla="*/ 0 h 4548"/>
                <a:gd name="T20" fmla="*/ 249 w 7703"/>
                <a:gd name="T21" fmla="*/ 0 h 4548"/>
                <a:gd name="T22" fmla="*/ 114 w 7703"/>
                <a:gd name="T23" fmla="*/ 17 h 4548"/>
                <a:gd name="T24" fmla="*/ 129 w 7703"/>
                <a:gd name="T25" fmla="*/ 162 h 4548"/>
                <a:gd name="T26" fmla="*/ 129 w 7703"/>
                <a:gd name="T27" fmla="*/ 4126 h 4548"/>
                <a:gd name="T28" fmla="*/ 0 w 7703"/>
                <a:gd name="T29" fmla="*/ 4547 h 4548"/>
                <a:gd name="T30" fmla="*/ 7308 w 7703"/>
                <a:gd name="T31" fmla="*/ 4547 h 4548"/>
                <a:gd name="T32" fmla="*/ 7702 w 7703"/>
                <a:gd name="T33" fmla="*/ 4153 h 4548"/>
                <a:gd name="T34" fmla="*/ 7702 w 7703"/>
                <a:gd name="T35" fmla="*/ 754 h 4548"/>
                <a:gd name="T36" fmla="*/ 7308 w 7703"/>
                <a:gd name="T37" fmla="*/ 359 h 4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03" h="4548">
                  <a:moveTo>
                    <a:pt x="7308" y="359"/>
                  </a:moveTo>
                  <a:lnTo>
                    <a:pt x="7308" y="359"/>
                  </a:lnTo>
                  <a:cubicBezTo>
                    <a:pt x="4574" y="63"/>
                    <a:pt x="4574" y="63"/>
                    <a:pt x="4574" y="63"/>
                  </a:cubicBezTo>
                  <a:cubicBezTo>
                    <a:pt x="4568" y="63"/>
                    <a:pt x="4563" y="63"/>
                    <a:pt x="4559" y="63"/>
                  </a:cubicBezTo>
                  <a:cubicBezTo>
                    <a:pt x="3318" y="1509"/>
                    <a:pt x="3318" y="1509"/>
                    <a:pt x="3318" y="1509"/>
                  </a:cubicBezTo>
                  <a:cubicBezTo>
                    <a:pt x="2975" y="778"/>
                    <a:pt x="2975" y="778"/>
                    <a:pt x="2975" y="778"/>
                  </a:cubicBezTo>
                  <a:cubicBezTo>
                    <a:pt x="2473" y="1635"/>
                    <a:pt x="2473" y="1635"/>
                    <a:pt x="2473" y="1635"/>
                  </a:cubicBezTo>
                  <a:cubicBezTo>
                    <a:pt x="1915" y="766"/>
                    <a:pt x="1915" y="766"/>
                    <a:pt x="1915" y="766"/>
                  </a:cubicBezTo>
                  <a:cubicBezTo>
                    <a:pt x="1431" y="1687"/>
                    <a:pt x="1431" y="1687"/>
                    <a:pt x="1431" y="1687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23" y="64"/>
                    <a:pt x="129" y="113"/>
                    <a:pt x="129" y="162"/>
                  </a:cubicBezTo>
                  <a:cubicBezTo>
                    <a:pt x="129" y="4126"/>
                    <a:pt x="129" y="4126"/>
                    <a:pt x="129" y="4126"/>
                  </a:cubicBezTo>
                  <a:cubicBezTo>
                    <a:pt x="129" y="4281"/>
                    <a:pt x="82" y="4428"/>
                    <a:pt x="0" y="4547"/>
                  </a:cubicBezTo>
                  <a:cubicBezTo>
                    <a:pt x="7308" y="4547"/>
                    <a:pt x="7308" y="4547"/>
                    <a:pt x="7308" y="4547"/>
                  </a:cubicBezTo>
                  <a:cubicBezTo>
                    <a:pt x="7525" y="4547"/>
                    <a:pt x="7702" y="4371"/>
                    <a:pt x="7702" y="4153"/>
                  </a:cubicBezTo>
                  <a:cubicBezTo>
                    <a:pt x="7702" y="754"/>
                    <a:pt x="7702" y="754"/>
                    <a:pt x="7702" y="754"/>
                  </a:cubicBezTo>
                  <a:cubicBezTo>
                    <a:pt x="7702" y="536"/>
                    <a:pt x="7525" y="359"/>
                    <a:pt x="7308" y="35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Freeform 8"/>
            <p:cNvSpPr>
              <a:spLocks noChangeArrowheads="1"/>
            </p:cNvSpPr>
            <p:nvPr/>
          </p:nvSpPr>
          <p:spPr bwMode="auto">
            <a:xfrm>
              <a:off x="1588" y="4611688"/>
              <a:ext cx="2771775" cy="1671637"/>
            </a:xfrm>
            <a:custGeom>
              <a:avLst/>
              <a:gdLst>
                <a:gd name="T0" fmla="*/ 7573 w 7699"/>
                <a:gd name="T1" fmla="*/ 265 h 4644"/>
                <a:gd name="T2" fmla="*/ 7573 w 7699"/>
                <a:gd name="T3" fmla="*/ 265 h 4644"/>
                <a:gd name="T4" fmla="*/ 7612 w 7699"/>
                <a:gd name="T5" fmla="*/ 28 h 4644"/>
                <a:gd name="T6" fmla="*/ 7449 w 7699"/>
                <a:gd name="T7" fmla="*/ 0 h 4644"/>
                <a:gd name="T8" fmla="*/ 5855 w 7699"/>
                <a:gd name="T9" fmla="*/ 2678 h 4644"/>
                <a:gd name="T10" fmla="*/ 5651 w 7699"/>
                <a:gd name="T11" fmla="*/ 1789 h 4644"/>
                <a:gd name="T12" fmla="*/ 6052 w 7699"/>
                <a:gd name="T13" fmla="*/ 1104 h 4644"/>
                <a:gd name="T14" fmla="*/ 6043 w 7699"/>
                <a:gd name="T15" fmla="*/ 1007 h 4644"/>
                <a:gd name="T16" fmla="*/ 5264 w 7699"/>
                <a:gd name="T17" fmla="*/ 1116 h 4644"/>
                <a:gd name="T18" fmla="*/ 4472 w 7699"/>
                <a:gd name="T19" fmla="*/ 1004 h 4644"/>
                <a:gd name="T20" fmla="*/ 4461 w 7699"/>
                <a:gd name="T21" fmla="*/ 1104 h 4644"/>
                <a:gd name="T22" fmla="*/ 4861 w 7699"/>
                <a:gd name="T23" fmla="*/ 1789 h 4644"/>
                <a:gd name="T24" fmla="*/ 4659 w 7699"/>
                <a:gd name="T25" fmla="*/ 2678 h 4644"/>
                <a:gd name="T26" fmla="*/ 3304 w 7699"/>
                <a:gd name="T27" fmla="*/ 414 h 4644"/>
                <a:gd name="T28" fmla="*/ 3293 w 7699"/>
                <a:gd name="T29" fmla="*/ 421 h 4644"/>
                <a:gd name="T30" fmla="*/ 3038 w 7699"/>
                <a:gd name="T31" fmla="*/ 0 h 4644"/>
                <a:gd name="T32" fmla="*/ 394 w 7699"/>
                <a:gd name="T33" fmla="*/ 460 h 4644"/>
                <a:gd name="T34" fmla="*/ 0 w 7699"/>
                <a:gd name="T35" fmla="*/ 854 h 4644"/>
                <a:gd name="T36" fmla="*/ 0 w 7699"/>
                <a:gd name="T37" fmla="*/ 4249 h 4644"/>
                <a:gd name="T38" fmla="*/ 394 w 7699"/>
                <a:gd name="T39" fmla="*/ 4643 h 4644"/>
                <a:gd name="T40" fmla="*/ 7698 w 7699"/>
                <a:gd name="T41" fmla="*/ 4643 h 4644"/>
                <a:gd name="T42" fmla="*/ 7573 w 7699"/>
                <a:gd name="T43" fmla="*/ 4229 h 4644"/>
                <a:gd name="T44" fmla="*/ 7573 w 7699"/>
                <a:gd name="T45" fmla="*/ 265 h 4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99" h="4644">
                  <a:moveTo>
                    <a:pt x="7573" y="265"/>
                  </a:moveTo>
                  <a:lnTo>
                    <a:pt x="7573" y="265"/>
                  </a:lnTo>
                  <a:cubicBezTo>
                    <a:pt x="7573" y="182"/>
                    <a:pt x="7587" y="103"/>
                    <a:pt x="7612" y="28"/>
                  </a:cubicBezTo>
                  <a:cubicBezTo>
                    <a:pt x="7449" y="0"/>
                    <a:pt x="7449" y="0"/>
                    <a:pt x="7449" y="0"/>
                  </a:cubicBezTo>
                  <a:cubicBezTo>
                    <a:pt x="5855" y="2678"/>
                    <a:pt x="5855" y="2678"/>
                    <a:pt x="5855" y="2678"/>
                  </a:cubicBezTo>
                  <a:cubicBezTo>
                    <a:pt x="5651" y="1789"/>
                    <a:pt x="5651" y="1789"/>
                    <a:pt x="5651" y="1789"/>
                  </a:cubicBezTo>
                  <a:cubicBezTo>
                    <a:pt x="5890" y="1652"/>
                    <a:pt x="6052" y="1397"/>
                    <a:pt x="6052" y="1104"/>
                  </a:cubicBezTo>
                  <a:cubicBezTo>
                    <a:pt x="6052" y="1071"/>
                    <a:pt x="6046" y="1039"/>
                    <a:pt x="6043" y="1007"/>
                  </a:cubicBezTo>
                  <a:cubicBezTo>
                    <a:pt x="5799" y="1075"/>
                    <a:pt x="5537" y="1116"/>
                    <a:pt x="5264" y="1116"/>
                  </a:cubicBezTo>
                  <a:cubicBezTo>
                    <a:pt x="4983" y="1116"/>
                    <a:pt x="4719" y="1074"/>
                    <a:pt x="4472" y="1004"/>
                  </a:cubicBezTo>
                  <a:cubicBezTo>
                    <a:pt x="4467" y="1038"/>
                    <a:pt x="4461" y="1071"/>
                    <a:pt x="4461" y="1104"/>
                  </a:cubicBezTo>
                  <a:cubicBezTo>
                    <a:pt x="4461" y="1397"/>
                    <a:pt x="4622" y="1652"/>
                    <a:pt x="4861" y="1789"/>
                  </a:cubicBezTo>
                  <a:cubicBezTo>
                    <a:pt x="4659" y="2678"/>
                    <a:pt x="4659" y="2678"/>
                    <a:pt x="4659" y="2678"/>
                  </a:cubicBezTo>
                  <a:cubicBezTo>
                    <a:pt x="3304" y="414"/>
                    <a:pt x="3304" y="414"/>
                    <a:pt x="3304" y="414"/>
                  </a:cubicBezTo>
                  <a:cubicBezTo>
                    <a:pt x="3301" y="417"/>
                    <a:pt x="3297" y="418"/>
                    <a:pt x="3293" y="421"/>
                  </a:cubicBezTo>
                  <a:cubicBezTo>
                    <a:pt x="3038" y="0"/>
                    <a:pt x="3038" y="0"/>
                    <a:pt x="3038" y="0"/>
                  </a:cubicBezTo>
                  <a:cubicBezTo>
                    <a:pt x="394" y="460"/>
                    <a:pt x="394" y="460"/>
                    <a:pt x="394" y="460"/>
                  </a:cubicBezTo>
                  <a:cubicBezTo>
                    <a:pt x="177" y="460"/>
                    <a:pt x="0" y="635"/>
                    <a:pt x="0" y="854"/>
                  </a:cubicBezTo>
                  <a:cubicBezTo>
                    <a:pt x="0" y="4249"/>
                    <a:pt x="0" y="4249"/>
                    <a:pt x="0" y="4249"/>
                  </a:cubicBezTo>
                  <a:cubicBezTo>
                    <a:pt x="0" y="4466"/>
                    <a:pt x="177" y="4643"/>
                    <a:pt x="394" y="4643"/>
                  </a:cubicBezTo>
                  <a:cubicBezTo>
                    <a:pt x="7698" y="4643"/>
                    <a:pt x="7698" y="4643"/>
                    <a:pt x="7698" y="4643"/>
                  </a:cubicBezTo>
                  <a:cubicBezTo>
                    <a:pt x="7619" y="4524"/>
                    <a:pt x="7573" y="4382"/>
                    <a:pt x="7573" y="4229"/>
                  </a:cubicBezTo>
                  <a:lnTo>
                    <a:pt x="7573" y="2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Freeform 9"/>
            <p:cNvSpPr>
              <a:spLocks noChangeArrowheads="1"/>
            </p:cNvSpPr>
            <p:nvPr/>
          </p:nvSpPr>
          <p:spPr bwMode="auto">
            <a:xfrm>
              <a:off x="2833688" y="4387850"/>
              <a:ext cx="4413250" cy="1912938"/>
            </a:xfrm>
            <a:custGeom>
              <a:avLst/>
              <a:gdLst>
                <a:gd name="T0" fmla="*/ 0 w 12261"/>
                <a:gd name="T1" fmla="*/ 888 h 5313"/>
                <a:gd name="T2" fmla="*/ 0 w 12261"/>
                <a:gd name="T3" fmla="*/ 888 h 5313"/>
                <a:gd name="T4" fmla="*/ 0 w 12261"/>
                <a:gd name="T5" fmla="*/ 4056 h 5313"/>
                <a:gd name="T6" fmla="*/ 0 w 12261"/>
                <a:gd name="T7" fmla="*/ 4852 h 5313"/>
                <a:gd name="T8" fmla="*/ 460 w 12261"/>
                <a:gd name="T9" fmla="*/ 5312 h 5313"/>
                <a:gd name="T10" fmla="*/ 11801 w 12261"/>
                <a:gd name="T11" fmla="*/ 5312 h 5313"/>
                <a:gd name="T12" fmla="*/ 12260 w 12261"/>
                <a:gd name="T13" fmla="*/ 4852 h 5313"/>
                <a:gd name="T14" fmla="*/ 12260 w 12261"/>
                <a:gd name="T15" fmla="*/ 888 h 5313"/>
                <a:gd name="T16" fmla="*/ 11801 w 12261"/>
                <a:gd name="T17" fmla="*/ 428 h 5313"/>
                <a:gd name="T18" fmla="*/ 11399 w 12261"/>
                <a:gd name="T19" fmla="*/ 341 h 5313"/>
                <a:gd name="T20" fmla="*/ 10160 w 12261"/>
                <a:gd name="T21" fmla="*/ 61 h 5313"/>
                <a:gd name="T22" fmla="*/ 10308 w 12261"/>
                <a:gd name="T23" fmla="*/ 203 h 5313"/>
                <a:gd name="T24" fmla="*/ 10590 w 12261"/>
                <a:gd name="T25" fmla="*/ 470 h 5313"/>
                <a:gd name="T26" fmla="*/ 9811 w 12261"/>
                <a:gd name="T27" fmla="*/ 552 h 5313"/>
                <a:gd name="T28" fmla="*/ 9375 w 12261"/>
                <a:gd name="T29" fmla="*/ 572 h 5313"/>
                <a:gd name="T30" fmla="*/ 8186 w 12261"/>
                <a:gd name="T31" fmla="*/ 384 h 5313"/>
                <a:gd name="T32" fmla="*/ 7986 w 12261"/>
                <a:gd name="T33" fmla="*/ 287 h 5313"/>
                <a:gd name="T34" fmla="*/ 7931 w 12261"/>
                <a:gd name="T35" fmla="*/ 255 h 5313"/>
                <a:gd name="T36" fmla="*/ 7839 w 12261"/>
                <a:gd name="T37" fmla="*/ 195 h 5313"/>
                <a:gd name="T38" fmla="*/ 7607 w 12261"/>
                <a:gd name="T39" fmla="*/ 2 h 5313"/>
                <a:gd name="T40" fmla="*/ 6041 w 12261"/>
                <a:gd name="T41" fmla="*/ 656 h 5313"/>
                <a:gd name="T42" fmla="*/ 4330 w 12261"/>
                <a:gd name="T43" fmla="*/ 0 h 5313"/>
                <a:gd name="T44" fmla="*/ 4087 w 12261"/>
                <a:gd name="T45" fmla="*/ 201 h 5313"/>
                <a:gd name="T46" fmla="*/ 3895 w 12261"/>
                <a:gd name="T47" fmla="*/ 305 h 5313"/>
                <a:gd name="T48" fmla="*/ 3880 w 12261"/>
                <a:gd name="T49" fmla="*/ 311 h 5313"/>
                <a:gd name="T50" fmla="*/ 3800 w 12261"/>
                <a:gd name="T51" fmla="*/ 345 h 5313"/>
                <a:gd name="T52" fmla="*/ 3721 w 12261"/>
                <a:gd name="T53" fmla="*/ 379 h 5313"/>
                <a:gd name="T54" fmla="*/ 2332 w 12261"/>
                <a:gd name="T55" fmla="*/ 556 h 5313"/>
                <a:gd name="T56" fmla="*/ 2156 w 12261"/>
                <a:gd name="T57" fmla="*/ 554 h 5313"/>
                <a:gd name="T58" fmla="*/ 1294 w 12261"/>
                <a:gd name="T59" fmla="*/ 525 h 5313"/>
                <a:gd name="T60" fmla="*/ 1594 w 12261"/>
                <a:gd name="T61" fmla="*/ 239 h 5313"/>
                <a:gd name="T62" fmla="*/ 1682 w 12261"/>
                <a:gd name="T63" fmla="*/ 156 h 5313"/>
                <a:gd name="T64" fmla="*/ 1352 w 12261"/>
                <a:gd name="T65" fmla="*/ 231 h 5313"/>
                <a:gd name="T66" fmla="*/ 1121 w 12261"/>
                <a:gd name="T67" fmla="*/ 283 h 5313"/>
                <a:gd name="T68" fmla="*/ 861 w 12261"/>
                <a:gd name="T69" fmla="*/ 341 h 5313"/>
                <a:gd name="T70" fmla="*/ 460 w 12261"/>
                <a:gd name="T71" fmla="*/ 428 h 5313"/>
                <a:gd name="T72" fmla="*/ 0 w 12261"/>
                <a:gd name="T73" fmla="*/ 888 h 5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261" h="5313">
                  <a:moveTo>
                    <a:pt x="0" y="888"/>
                  </a:moveTo>
                  <a:lnTo>
                    <a:pt x="0" y="888"/>
                  </a:lnTo>
                  <a:cubicBezTo>
                    <a:pt x="0" y="4056"/>
                    <a:pt x="0" y="4056"/>
                    <a:pt x="0" y="4056"/>
                  </a:cubicBezTo>
                  <a:cubicBezTo>
                    <a:pt x="0" y="4852"/>
                    <a:pt x="0" y="4852"/>
                    <a:pt x="0" y="4852"/>
                  </a:cubicBezTo>
                  <a:cubicBezTo>
                    <a:pt x="0" y="5105"/>
                    <a:pt x="206" y="5312"/>
                    <a:pt x="460" y="5312"/>
                  </a:cubicBezTo>
                  <a:cubicBezTo>
                    <a:pt x="11801" y="5312"/>
                    <a:pt x="11801" y="5312"/>
                    <a:pt x="11801" y="5312"/>
                  </a:cubicBezTo>
                  <a:cubicBezTo>
                    <a:pt x="12055" y="5312"/>
                    <a:pt x="12260" y="5105"/>
                    <a:pt x="12260" y="4852"/>
                  </a:cubicBezTo>
                  <a:cubicBezTo>
                    <a:pt x="12260" y="888"/>
                    <a:pt x="12260" y="888"/>
                    <a:pt x="12260" y="888"/>
                  </a:cubicBezTo>
                  <a:cubicBezTo>
                    <a:pt x="12260" y="635"/>
                    <a:pt x="12055" y="428"/>
                    <a:pt x="11801" y="428"/>
                  </a:cubicBezTo>
                  <a:cubicBezTo>
                    <a:pt x="11801" y="428"/>
                    <a:pt x="11646" y="395"/>
                    <a:pt x="11399" y="341"/>
                  </a:cubicBezTo>
                  <a:cubicBezTo>
                    <a:pt x="11088" y="273"/>
                    <a:pt x="10633" y="171"/>
                    <a:pt x="10160" y="61"/>
                  </a:cubicBezTo>
                  <a:cubicBezTo>
                    <a:pt x="10308" y="203"/>
                    <a:pt x="10308" y="203"/>
                    <a:pt x="10308" y="203"/>
                  </a:cubicBezTo>
                  <a:cubicBezTo>
                    <a:pt x="10590" y="470"/>
                    <a:pt x="10590" y="470"/>
                    <a:pt x="10590" y="470"/>
                  </a:cubicBezTo>
                  <a:cubicBezTo>
                    <a:pt x="9811" y="552"/>
                    <a:pt x="9811" y="552"/>
                    <a:pt x="9811" y="552"/>
                  </a:cubicBezTo>
                  <a:cubicBezTo>
                    <a:pt x="9803" y="553"/>
                    <a:pt x="9624" y="572"/>
                    <a:pt x="9375" y="572"/>
                  </a:cubicBezTo>
                  <a:cubicBezTo>
                    <a:pt x="9046" y="572"/>
                    <a:pt x="8573" y="538"/>
                    <a:pt x="8186" y="384"/>
                  </a:cubicBezTo>
                  <a:cubicBezTo>
                    <a:pt x="8114" y="354"/>
                    <a:pt x="8047" y="322"/>
                    <a:pt x="7986" y="287"/>
                  </a:cubicBezTo>
                  <a:cubicBezTo>
                    <a:pt x="7968" y="278"/>
                    <a:pt x="7949" y="267"/>
                    <a:pt x="7931" y="255"/>
                  </a:cubicBezTo>
                  <a:cubicBezTo>
                    <a:pt x="7898" y="234"/>
                    <a:pt x="7867" y="214"/>
                    <a:pt x="7839" y="195"/>
                  </a:cubicBezTo>
                  <a:cubicBezTo>
                    <a:pt x="7750" y="134"/>
                    <a:pt x="7674" y="70"/>
                    <a:pt x="7607" y="2"/>
                  </a:cubicBezTo>
                  <a:cubicBezTo>
                    <a:pt x="7213" y="318"/>
                    <a:pt x="6685" y="656"/>
                    <a:pt x="6041" y="656"/>
                  </a:cubicBezTo>
                  <a:cubicBezTo>
                    <a:pt x="5328" y="656"/>
                    <a:pt x="4737" y="338"/>
                    <a:pt x="4330" y="0"/>
                  </a:cubicBezTo>
                  <a:cubicBezTo>
                    <a:pt x="4260" y="74"/>
                    <a:pt x="4179" y="142"/>
                    <a:pt x="4087" y="201"/>
                  </a:cubicBezTo>
                  <a:cubicBezTo>
                    <a:pt x="4028" y="239"/>
                    <a:pt x="3963" y="273"/>
                    <a:pt x="3895" y="305"/>
                  </a:cubicBezTo>
                  <a:cubicBezTo>
                    <a:pt x="3880" y="311"/>
                    <a:pt x="3880" y="311"/>
                    <a:pt x="3880" y="311"/>
                  </a:cubicBezTo>
                  <a:cubicBezTo>
                    <a:pt x="3853" y="323"/>
                    <a:pt x="3828" y="334"/>
                    <a:pt x="3800" y="345"/>
                  </a:cubicBezTo>
                  <a:cubicBezTo>
                    <a:pt x="3777" y="357"/>
                    <a:pt x="3750" y="368"/>
                    <a:pt x="3721" y="379"/>
                  </a:cubicBezTo>
                  <a:cubicBezTo>
                    <a:pt x="3342" y="525"/>
                    <a:pt x="2756" y="556"/>
                    <a:pt x="2332" y="556"/>
                  </a:cubicBezTo>
                  <a:cubicBezTo>
                    <a:pt x="2226" y="556"/>
                    <a:pt x="2159" y="554"/>
                    <a:pt x="2156" y="554"/>
                  </a:cubicBezTo>
                  <a:cubicBezTo>
                    <a:pt x="1294" y="525"/>
                    <a:pt x="1294" y="525"/>
                    <a:pt x="1294" y="525"/>
                  </a:cubicBezTo>
                  <a:cubicBezTo>
                    <a:pt x="1594" y="239"/>
                    <a:pt x="1594" y="239"/>
                    <a:pt x="1594" y="239"/>
                  </a:cubicBezTo>
                  <a:cubicBezTo>
                    <a:pt x="1682" y="156"/>
                    <a:pt x="1682" y="156"/>
                    <a:pt x="1682" y="156"/>
                  </a:cubicBezTo>
                  <a:cubicBezTo>
                    <a:pt x="1568" y="183"/>
                    <a:pt x="1458" y="207"/>
                    <a:pt x="1352" y="231"/>
                  </a:cubicBezTo>
                  <a:cubicBezTo>
                    <a:pt x="1271" y="250"/>
                    <a:pt x="1193" y="267"/>
                    <a:pt x="1121" y="283"/>
                  </a:cubicBezTo>
                  <a:cubicBezTo>
                    <a:pt x="1026" y="305"/>
                    <a:pt x="939" y="323"/>
                    <a:pt x="861" y="341"/>
                  </a:cubicBezTo>
                  <a:cubicBezTo>
                    <a:pt x="615" y="395"/>
                    <a:pt x="460" y="428"/>
                    <a:pt x="460" y="428"/>
                  </a:cubicBezTo>
                  <a:cubicBezTo>
                    <a:pt x="206" y="428"/>
                    <a:pt x="0" y="635"/>
                    <a:pt x="0" y="88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37" name="Rectangle 36"/>
          <p:cNvSpPr/>
          <p:nvPr/>
        </p:nvSpPr>
        <p:spPr>
          <a:xfrm>
            <a:off x="3245787" y="3282100"/>
            <a:ext cx="2697813" cy="31155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lvl="0"/>
            <a:r>
              <a:rPr lang="fr-FR" sz="1100" dirty="0" smtClean="0">
                <a:solidFill>
                  <a:srgbClr val="7F7F7F"/>
                </a:solidFill>
                <a:latin typeface="Arial Narrow" pitchFamily="34" charset="0"/>
                <a:ea typeface="MS PGothic"/>
              </a:rPr>
              <a:t> ans est l’âge moyen des ouvrants droits</a:t>
            </a:r>
          </a:p>
        </p:txBody>
      </p:sp>
      <p:sp>
        <p:nvSpPr>
          <p:cNvPr id="27" name="Nb_OD_ANI"/>
          <p:cNvSpPr txBox="1"/>
          <p:nvPr/>
        </p:nvSpPr>
        <p:spPr>
          <a:xfrm>
            <a:off x="4139952" y="2653171"/>
            <a:ext cx="562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smtClean="0">
                <a:solidFill>
                  <a:srgbClr val="012473"/>
                </a:solidFill>
                <a:latin typeface="Arial Narrow" pitchFamily="34" charset="0"/>
              </a:rPr>
              <a:t>5</a:t>
            </a:r>
            <a:endParaRPr lang="fr-FR" sz="1400" dirty="0">
              <a:solidFill>
                <a:srgbClr val="012473"/>
              </a:solidFill>
              <a:latin typeface="Arial Narrow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962400"/>
            <a:ext cx="8458200" cy="255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space réservé du numéro de diapositive 2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DFE5666-39D0-44C0-9D65-05DB600F6534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28" name="Coeff_Fam"/>
          <p:cNvSpPr txBox="1"/>
          <p:nvPr/>
        </p:nvSpPr>
        <p:spPr>
          <a:xfrm>
            <a:off x="1583668" y="3228161"/>
            <a:ext cx="1669702" cy="5222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fr-FR" sz="2800" b="1" smtClean="0">
                <a:solidFill>
                  <a:srgbClr val="B9CDE5"/>
                </a:solidFill>
              </a:rPr>
              <a:t>2,3</a:t>
            </a:r>
            <a:endParaRPr lang="fr-FR" sz="2800" b="1" dirty="0">
              <a:solidFill>
                <a:srgbClr val="B9CDE5"/>
              </a:solidFill>
            </a:endParaRPr>
          </a:p>
        </p:txBody>
      </p:sp>
      <p:sp>
        <p:nvSpPr>
          <p:cNvPr id="31" name="Age_Moyen"/>
          <p:cNvSpPr txBox="1"/>
          <p:nvPr/>
        </p:nvSpPr>
        <p:spPr>
          <a:xfrm>
            <a:off x="-257147" y="3248980"/>
            <a:ext cx="1066722" cy="430887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2800" b="1" smtClean="0">
                <a:solidFill>
                  <a:srgbClr val="B9CDE5"/>
                </a:solidFill>
              </a:rPr>
              <a:t>32</a:t>
            </a:r>
            <a:endParaRPr lang="fr-FR" sz="2800" dirty="0">
              <a:solidFill>
                <a:srgbClr val="B9CDE5"/>
              </a:solidFill>
            </a:endParaRPr>
          </a:p>
        </p:txBody>
      </p:sp>
      <p:sp>
        <p:nvSpPr>
          <p:cNvPr id="35" name="NB_Benef"/>
          <p:cNvSpPr txBox="1"/>
          <p:nvPr/>
        </p:nvSpPr>
        <p:spPr>
          <a:xfrm>
            <a:off x="-108598" y="2067816"/>
            <a:ext cx="211033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3800" b="1" cap="small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309</a:t>
            </a:r>
            <a:endParaRPr lang="fr-FR" sz="3800" b="1" cap="small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Date_Arrêté"/>
          <p:cNvSpPr/>
          <p:nvPr/>
        </p:nvSpPr>
        <p:spPr>
          <a:xfrm>
            <a:off x="3995936" y="786190"/>
            <a:ext cx="10214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mtClean="0">
                <a:solidFill>
                  <a:srgbClr val="7F7F7F"/>
                </a:solidFill>
                <a:latin typeface="Arial Narrow" pitchFamily="34" charset="0"/>
                <a:ea typeface="+mn-ea"/>
                <a:cs typeface="Arial" pitchFamily="34" charset="0"/>
              </a:rPr>
              <a:t>31/12/2016</a:t>
            </a:r>
            <a:endParaRPr lang="fr-FR" dirty="0">
              <a:solidFill>
                <a:srgbClr val="7F7F7F"/>
              </a:solidFill>
              <a:latin typeface="Arial Narrow" pitchFamily="34" charset="0"/>
            </a:endParaRPr>
          </a:p>
        </p:txBody>
      </p:sp>
      <p:sp>
        <p:nvSpPr>
          <p:cNvPr id="23" name="Espace réservé du pied de page"/>
          <p:cNvSpPr>
            <a:spLocks noGrp="1"/>
          </p:cNvSpPr>
          <p:nvPr>
            <p:ph type="ftr" sz="quarter" idx="3"/>
          </p:nvPr>
        </p:nvSpPr>
        <p:spPr>
          <a:xfrm>
            <a:off x="3131816" y="6530976"/>
            <a:ext cx="5168696" cy="272255"/>
          </a:xfrm>
        </p:spPr>
        <p:txBody>
          <a:bodyPr/>
          <a:lstStyle/>
          <a:p>
            <a:r>
              <a:rPr lang="fr-FR" smtClean="0"/>
              <a:t>ACE | BILAN DE GESTION SANTE ATOUT FRANCE AGENCE FRANCAISE DE DEVELOPPEMENT TOURISTIQUE</a:t>
            </a:r>
            <a:endParaRPr lang="fr-FR" dirty="0"/>
          </a:p>
        </p:txBody>
      </p:sp>
      <p:cxnSp>
        <p:nvCxnSpPr>
          <p:cNvPr id="26" name="Straight Connector 26"/>
          <p:cNvCxnSpPr/>
          <p:nvPr/>
        </p:nvCxnSpPr>
        <p:spPr>
          <a:xfrm>
            <a:off x="457200" y="1282700"/>
            <a:ext cx="7863719" cy="0"/>
          </a:xfrm>
          <a:prstGeom prst="line">
            <a:avLst/>
          </a:prstGeom>
          <a:ln w="3175" cmpd="sng">
            <a:solidFill>
              <a:srgbClr val="5989B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itle 3"/>
          <p:cNvSpPr txBox="1">
            <a:spLocks/>
          </p:cNvSpPr>
          <p:nvPr/>
        </p:nvSpPr>
        <p:spPr>
          <a:xfrm>
            <a:off x="457200" y="395606"/>
            <a:ext cx="8229600" cy="7023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457200" rtl="0" eaLnBrk="1" latinLnBrk="0" hangingPunct="1">
              <a:spcBef>
                <a:spcPts val="0"/>
              </a:spcBef>
              <a:buNone/>
              <a:defRPr sz="4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4F81BD"/>
                </a:solidFill>
                <a:latin typeface="Arial Narrow" pitchFamily="34" charset="0"/>
              </a:rPr>
              <a:t>VISION GLOBALE</a:t>
            </a:r>
          </a:p>
          <a:p>
            <a:r>
              <a:rPr lang="fr-FR" sz="1600" dirty="0" smtClean="0">
                <a:solidFill>
                  <a:srgbClr val="7F7F7F"/>
                </a:solidFill>
                <a:latin typeface="Arial Narrow" pitchFamily="34" charset="0"/>
              </a:rPr>
              <a:t>Vos assurés – les bénéficiaires (Effectif inscrit au                    )</a:t>
            </a:r>
            <a:endParaRPr lang="fr-FR" sz="1100" dirty="0">
              <a:solidFill>
                <a:srgbClr val="BFBFBF"/>
              </a:solidFill>
              <a:latin typeface="Arial Narrow" pitchFamily="34" charset="0"/>
            </a:endParaRPr>
          </a:p>
          <a:p>
            <a:r>
              <a:rPr lang="en-US" sz="1600" dirty="0">
                <a:solidFill>
                  <a:srgbClr val="7F7F7F"/>
                </a:solidFill>
              </a:rPr>
              <a:t> 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05399" y="2589365"/>
            <a:ext cx="35171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cs typeface="Arial" pitchFamily="34" charset="0"/>
              </a:rPr>
              <a:t>Bénéficiaires sont inscrits au contrat SANTÉ de votre entreprise</a:t>
            </a:r>
          </a:p>
        </p:txBody>
      </p:sp>
      <p:grpSp>
        <p:nvGrpSpPr>
          <p:cNvPr id="34" name="Group 5"/>
          <p:cNvGrpSpPr/>
          <p:nvPr/>
        </p:nvGrpSpPr>
        <p:grpSpPr>
          <a:xfrm>
            <a:off x="1876297" y="1545923"/>
            <a:ext cx="1091707" cy="1030614"/>
            <a:chOff x="1127125" y="-1588"/>
            <a:chExt cx="7829550" cy="7391401"/>
          </a:xfrm>
          <a:solidFill>
            <a:srgbClr val="002060"/>
          </a:solidFill>
        </p:grpSpPr>
        <p:sp>
          <p:nvSpPr>
            <p:cNvPr id="41" name="Freeform 1"/>
            <p:cNvSpPr>
              <a:spLocks noChangeArrowheads="1"/>
            </p:cNvSpPr>
            <p:nvPr/>
          </p:nvSpPr>
          <p:spPr bwMode="auto">
            <a:xfrm>
              <a:off x="7043738" y="2924175"/>
              <a:ext cx="709612" cy="968375"/>
            </a:xfrm>
            <a:custGeom>
              <a:avLst/>
              <a:gdLst>
                <a:gd name="T0" fmla="*/ 1969 w 1970"/>
                <a:gd name="T1" fmla="*/ 1344 h 2688"/>
                <a:gd name="T2" fmla="*/ 1969 w 1970"/>
                <a:gd name="T3" fmla="*/ 1344 h 2688"/>
                <a:gd name="T4" fmla="*/ 0 w 1970"/>
                <a:gd name="T5" fmla="*/ 1344 h 2688"/>
                <a:gd name="T6" fmla="*/ 1969 w 1970"/>
                <a:gd name="T7" fmla="*/ 1344 h 2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0" h="2688">
                  <a:moveTo>
                    <a:pt x="1969" y="1344"/>
                  </a:moveTo>
                  <a:lnTo>
                    <a:pt x="1969" y="1344"/>
                  </a:lnTo>
                  <a:cubicBezTo>
                    <a:pt x="1969" y="0"/>
                    <a:pt x="0" y="0"/>
                    <a:pt x="0" y="1344"/>
                  </a:cubicBezTo>
                  <a:cubicBezTo>
                    <a:pt x="0" y="2687"/>
                    <a:pt x="1969" y="2687"/>
                    <a:pt x="1969" y="1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" name="Freeform 2"/>
            <p:cNvSpPr>
              <a:spLocks noChangeArrowheads="1"/>
            </p:cNvSpPr>
            <p:nvPr/>
          </p:nvSpPr>
          <p:spPr bwMode="auto">
            <a:xfrm>
              <a:off x="1970088" y="2924175"/>
              <a:ext cx="709612" cy="968375"/>
            </a:xfrm>
            <a:custGeom>
              <a:avLst/>
              <a:gdLst>
                <a:gd name="T0" fmla="*/ 1968 w 1969"/>
                <a:gd name="T1" fmla="*/ 1344 h 2688"/>
                <a:gd name="T2" fmla="*/ 1968 w 1969"/>
                <a:gd name="T3" fmla="*/ 1344 h 2688"/>
                <a:gd name="T4" fmla="*/ 0 w 1969"/>
                <a:gd name="T5" fmla="*/ 1344 h 2688"/>
                <a:gd name="T6" fmla="*/ 1968 w 1969"/>
                <a:gd name="T7" fmla="*/ 1344 h 2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9" h="2688">
                  <a:moveTo>
                    <a:pt x="1968" y="1344"/>
                  </a:moveTo>
                  <a:lnTo>
                    <a:pt x="1968" y="1344"/>
                  </a:lnTo>
                  <a:cubicBezTo>
                    <a:pt x="1968" y="0"/>
                    <a:pt x="0" y="0"/>
                    <a:pt x="0" y="1344"/>
                  </a:cubicBezTo>
                  <a:cubicBezTo>
                    <a:pt x="0" y="2687"/>
                    <a:pt x="1968" y="2687"/>
                    <a:pt x="1968" y="1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9" name="Freeform 3"/>
            <p:cNvSpPr>
              <a:spLocks noChangeArrowheads="1"/>
            </p:cNvSpPr>
            <p:nvPr/>
          </p:nvSpPr>
          <p:spPr bwMode="auto">
            <a:xfrm>
              <a:off x="3511550" y="-1588"/>
              <a:ext cx="1023938" cy="1373188"/>
            </a:xfrm>
            <a:custGeom>
              <a:avLst/>
              <a:gdLst>
                <a:gd name="T0" fmla="*/ 2844 w 2845"/>
                <a:gd name="T1" fmla="*/ 1906 h 3813"/>
                <a:gd name="T2" fmla="*/ 2844 w 2845"/>
                <a:gd name="T3" fmla="*/ 1906 h 3813"/>
                <a:gd name="T4" fmla="*/ 0 w 2845"/>
                <a:gd name="T5" fmla="*/ 1906 h 3813"/>
                <a:gd name="T6" fmla="*/ 2844 w 2845"/>
                <a:gd name="T7" fmla="*/ 1906 h 3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5" h="3813">
                  <a:moveTo>
                    <a:pt x="2844" y="1906"/>
                  </a:moveTo>
                  <a:lnTo>
                    <a:pt x="2844" y="1906"/>
                  </a:lnTo>
                  <a:cubicBezTo>
                    <a:pt x="2844" y="0"/>
                    <a:pt x="0" y="0"/>
                    <a:pt x="0" y="1906"/>
                  </a:cubicBezTo>
                  <a:cubicBezTo>
                    <a:pt x="0" y="3812"/>
                    <a:pt x="2844" y="3812"/>
                    <a:pt x="2844" y="19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0" name="Freeform 4"/>
            <p:cNvSpPr>
              <a:spLocks noChangeArrowheads="1"/>
            </p:cNvSpPr>
            <p:nvPr/>
          </p:nvSpPr>
          <p:spPr bwMode="auto">
            <a:xfrm>
              <a:off x="1127125" y="1382713"/>
              <a:ext cx="3825875" cy="6007100"/>
            </a:xfrm>
            <a:custGeom>
              <a:avLst/>
              <a:gdLst>
                <a:gd name="T0" fmla="*/ 9656 w 10626"/>
                <a:gd name="T1" fmla="*/ 5031 h 16687"/>
                <a:gd name="T2" fmla="*/ 9656 w 10626"/>
                <a:gd name="T3" fmla="*/ 5031 h 16687"/>
                <a:gd name="T4" fmla="*/ 10437 w 10626"/>
                <a:gd name="T5" fmla="*/ 0 h 16687"/>
                <a:gd name="T6" fmla="*/ 5375 w 10626"/>
                <a:gd name="T7" fmla="*/ 0 h 16687"/>
                <a:gd name="T8" fmla="*/ 4437 w 10626"/>
                <a:gd name="T9" fmla="*/ 6874 h 16687"/>
                <a:gd name="T10" fmla="*/ 3312 w 10626"/>
                <a:gd name="T11" fmla="*/ 6905 h 16687"/>
                <a:gd name="T12" fmla="*/ 1906 w 10626"/>
                <a:gd name="T13" fmla="*/ 6874 h 16687"/>
                <a:gd name="T14" fmla="*/ 0 w 10626"/>
                <a:gd name="T15" fmla="*/ 11155 h 16687"/>
                <a:gd name="T16" fmla="*/ 656 w 10626"/>
                <a:gd name="T17" fmla="*/ 11124 h 16687"/>
                <a:gd name="T18" fmla="*/ 1812 w 10626"/>
                <a:gd name="T19" fmla="*/ 8811 h 16687"/>
                <a:gd name="T20" fmla="*/ 2031 w 10626"/>
                <a:gd name="T21" fmla="*/ 8811 h 16687"/>
                <a:gd name="T22" fmla="*/ 1594 w 10626"/>
                <a:gd name="T23" fmla="*/ 13655 h 16687"/>
                <a:gd name="T24" fmla="*/ 2187 w 10626"/>
                <a:gd name="T25" fmla="*/ 13655 h 16687"/>
                <a:gd name="T26" fmla="*/ 2594 w 10626"/>
                <a:gd name="T27" fmla="*/ 16655 h 16687"/>
                <a:gd name="T28" fmla="*/ 3187 w 10626"/>
                <a:gd name="T29" fmla="*/ 16686 h 16687"/>
                <a:gd name="T30" fmla="*/ 3219 w 10626"/>
                <a:gd name="T31" fmla="*/ 13655 h 16687"/>
                <a:gd name="T32" fmla="*/ 3437 w 10626"/>
                <a:gd name="T33" fmla="*/ 13655 h 16687"/>
                <a:gd name="T34" fmla="*/ 3437 w 10626"/>
                <a:gd name="T35" fmla="*/ 16686 h 16687"/>
                <a:gd name="T36" fmla="*/ 4062 w 10626"/>
                <a:gd name="T37" fmla="*/ 16655 h 16687"/>
                <a:gd name="T38" fmla="*/ 4437 w 10626"/>
                <a:gd name="T39" fmla="*/ 13655 h 16687"/>
                <a:gd name="T40" fmla="*/ 5062 w 10626"/>
                <a:gd name="T41" fmla="*/ 13655 h 16687"/>
                <a:gd name="T42" fmla="*/ 4625 w 10626"/>
                <a:gd name="T43" fmla="*/ 8811 h 16687"/>
                <a:gd name="T44" fmla="*/ 4844 w 10626"/>
                <a:gd name="T45" fmla="*/ 8811 h 16687"/>
                <a:gd name="T46" fmla="*/ 5750 w 10626"/>
                <a:gd name="T47" fmla="*/ 10624 h 16687"/>
                <a:gd name="T48" fmla="*/ 5437 w 10626"/>
                <a:gd name="T49" fmla="*/ 16624 h 16687"/>
                <a:gd name="T50" fmla="*/ 6687 w 10626"/>
                <a:gd name="T51" fmla="*/ 16624 h 16687"/>
                <a:gd name="T52" fmla="*/ 8000 w 10626"/>
                <a:gd name="T53" fmla="*/ 8405 h 16687"/>
                <a:gd name="T54" fmla="*/ 9312 w 10626"/>
                <a:gd name="T55" fmla="*/ 16624 h 16687"/>
                <a:gd name="T56" fmla="*/ 10625 w 10626"/>
                <a:gd name="T57" fmla="*/ 16624 h 16687"/>
                <a:gd name="T58" fmla="*/ 10094 w 10626"/>
                <a:gd name="T59" fmla="*/ 6218 h 16687"/>
                <a:gd name="T60" fmla="*/ 9656 w 10626"/>
                <a:gd name="T61" fmla="*/ 5031 h 16687"/>
                <a:gd name="T62" fmla="*/ 5812 w 10626"/>
                <a:gd name="T63" fmla="*/ 9311 h 16687"/>
                <a:gd name="T64" fmla="*/ 5812 w 10626"/>
                <a:gd name="T65" fmla="*/ 9311 h 16687"/>
                <a:gd name="T66" fmla="*/ 5281 w 10626"/>
                <a:gd name="T67" fmla="*/ 8093 h 16687"/>
                <a:gd name="T68" fmla="*/ 5812 w 10626"/>
                <a:gd name="T69" fmla="*/ 3625 h 16687"/>
                <a:gd name="T70" fmla="*/ 6125 w 10626"/>
                <a:gd name="T71" fmla="*/ 3625 h 16687"/>
                <a:gd name="T72" fmla="*/ 5812 w 10626"/>
                <a:gd name="T73" fmla="*/ 9311 h 16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26" h="16687">
                  <a:moveTo>
                    <a:pt x="9656" y="5031"/>
                  </a:moveTo>
                  <a:lnTo>
                    <a:pt x="9656" y="5031"/>
                  </a:lnTo>
                  <a:cubicBezTo>
                    <a:pt x="10437" y="0"/>
                    <a:pt x="10437" y="0"/>
                    <a:pt x="10437" y="0"/>
                  </a:cubicBezTo>
                  <a:cubicBezTo>
                    <a:pt x="5375" y="0"/>
                    <a:pt x="5375" y="0"/>
                    <a:pt x="5375" y="0"/>
                  </a:cubicBezTo>
                  <a:cubicBezTo>
                    <a:pt x="4437" y="6874"/>
                    <a:pt x="4437" y="6874"/>
                    <a:pt x="4437" y="6874"/>
                  </a:cubicBezTo>
                  <a:cubicBezTo>
                    <a:pt x="3312" y="6905"/>
                    <a:pt x="3312" y="6905"/>
                    <a:pt x="3312" y="6905"/>
                  </a:cubicBezTo>
                  <a:cubicBezTo>
                    <a:pt x="1906" y="6874"/>
                    <a:pt x="1906" y="6874"/>
                    <a:pt x="1906" y="6874"/>
                  </a:cubicBezTo>
                  <a:cubicBezTo>
                    <a:pt x="0" y="11155"/>
                    <a:pt x="0" y="11155"/>
                    <a:pt x="0" y="11155"/>
                  </a:cubicBezTo>
                  <a:cubicBezTo>
                    <a:pt x="656" y="11124"/>
                    <a:pt x="656" y="11124"/>
                    <a:pt x="656" y="11124"/>
                  </a:cubicBezTo>
                  <a:cubicBezTo>
                    <a:pt x="1812" y="8811"/>
                    <a:pt x="1812" y="8811"/>
                    <a:pt x="1812" y="8811"/>
                  </a:cubicBezTo>
                  <a:cubicBezTo>
                    <a:pt x="2031" y="8811"/>
                    <a:pt x="2031" y="8811"/>
                    <a:pt x="2031" y="8811"/>
                  </a:cubicBezTo>
                  <a:cubicBezTo>
                    <a:pt x="1594" y="13655"/>
                    <a:pt x="1594" y="13655"/>
                    <a:pt x="1594" y="13655"/>
                  </a:cubicBezTo>
                  <a:cubicBezTo>
                    <a:pt x="2187" y="13655"/>
                    <a:pt x="2187" y="13655"/>
                    <a:pt x="2187" y="13655"/>
                  </a:cubicBezTo>
                  <a:cubicBezTo>
                    <a:pt x="2594" y="16655"/>
                    <a:pt x="2594" y="16655"/>
                    <a:pt x="2594" y="16655"/>
                  </a:cubicBezTo>
                  <a:cubicBezTo>
                    <a:pt x="3187" y="16686"/>
                    <a:pt x="3187" y="16686"/>
                    <a:pt x="3187" y="16686"/>
                  </a:cubicBezTo>
                  <a:cubicBezTo>
                    <a:pt x="3219" y="13655"/>
                    <a:pt x="3219" y="13655"/>
                    <a:pt x="3219" y="13655"/>
                  </a:cubicBezTo>
                  <a:cubicBezTo>
                    <a:pt x="3437" y="13655"/>
                    <a:pt x="3437" y="13655"/>
                    <a:pt x="3437" y="13655"/>
                  </a:cubicBezTo>
                  <a:cubicBezTo>
                    <a:pt x="3437" y="16686"/>
                    <a:pt x="3437" y="16686"/>
                    <a:pt x="3437" y="16686"/>
                  </a:cubicBezTo>
                  <a:cubicBezTo>
                    <a:pt x="4062" y="16655"/>
                    <a:pt x="4062" y="16655"/>
                    <a:pt x="4062" y="16655"/>
                  </a:cubicBezTo>
                  <a:cubicBezTo>
                    <a:pt x="4437" y="13655"/>
                    <a:pt x="4437" y="13655"/>
                    <a:pt x="4437" y="13655"/>
                  </a:cubicBezTo>
                  <a:cubicBezTo>
                    <a:pt x="5062" y="13655"/>
                    <a:pt x="5062" y="13655"/>
                    <a:pt x="5062" y="13655"/>
                  </a:cubicBezTo>
                  <a:cubicBezTo>
                    <a:pt x="4625" y="8811"/>
                    <a:pt x="4625" y="8811"/>
                    <a:pt x="4625" y="8811"/>
                  </a:cubicBezTo>
                  <a:cubicBezTo>
                    <a:pt x="4844" y="8811"/>
                    <a:pt x="4844" y="8811"/>
                    <a:pt x="4844" y="8811"/>
                  </a:cubicBezTo>
                  <a:cubicBezTo>
                    <a:pt x="5750" y="10624"/>
                    <a:pt x="5750" y="10624"/>
                    <a:pt x="5750" y="10624"/>
                  </a:cubicBezTo>
                  <a:cubicBezTo>
                    <a:pt x="5437" y="16624"/>
                    <a:pt x="5437" y="16624"/>
                    <a:pt x="5437" y="16624"/>
                  </a:cubicBezTo>
                  <a:cubicBezTo>
                    <a:pt x="6687" y="16624"/>
                    <a:pt x="6687" y="16624"/>
                    <a:pt x="6687" y="16624"/>
                  </a:cubicBezTo>
                  <a:cubicBezTo>
                    <a:pt x="8000" y="8405"/>
                    <a:pt x="8000" y="8405"/>
                    <a:pt x="8000" y="8405"/>
                  </a:cubicBezTo>
                  <a:cubicBezTo>
                    <a:pt x="9312" y="16624"/>
                    <a:pt x="9312" y="16624"/>
                    <a:pt x="9312" y="16624"/>
                  </a:cubicBezTo>
                  <a:cubicBezTo>
                    <a:pt x="10625" y="16624"/>
                    <a:pt x="10625" y="16624"/>
                    <a:pt x="10625" y="16624"/>
                  </a:cubicBezTo>
                  <a:cubicBezTo>
                    <a:pt x="10094" y="6218"/>
                    <a:pt x="10094" y="6218"/>
                    <a:pt x="10094" y="6218"/>
                  </a:cubicBezTo>
                  <a:cubicBezTo>
                    <a:pt x="9781" y="5906"/>
                    <a:pt x="9594" y="5468"/>
                    <a:pt x="9656" y="5031"/>
                  </a:cubicBezTo>
                  <a:close/>
                  <a:moveTo>
                    <a:pt x="5812" y="9311"/>
                  </a:moveTo>
                  <a:lnTo>
                    <a:pt x="5812" y="9311"/>
                  </a:lnTo>
                  <a:cubicBezTo>
                    <a:pt x="5281" y="8093"/>
                    <a:pt x="5281" y="8093"/>
                    <a:pt x="5281" y="8093"/>
                  </a:cubicBezTo>
                  <a:cubicBezTo>
                    <a:pt x="5812" y="3625"/>
                    <a:pt x="5812" y="3625"/>
                    <a:pt x="5812" y="3625"/>
                  </a:cubicBezTo>
                  <a:cubicBezTo>
                    <a:pt x="6125" y="3625"/>
                    <a:pt x="6125" y="3625"/>
                    <a:pt x="6125" y="3625"/>
                  </a:cubicBezTo>
                  <a:lnTo>
                    <a:pt x="5812" y="931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1" name="Freeform 5"/>
            <p:cNvSpPr>
              <a:spLocks noChangeArrowheads="1"/>
            </p:cNvSpPr>
            <p:nvPr/>
          </p:nvSpPr>
          <p:spPr bwMode="auto">
            <a:xfrm>
              <a:off x="4951413" y="3463925"/>
              <a:ext cx="4005262" cy="3925888"/>
            </a:xfrm>
            <a:custGeom>
              <a:avLst/>
              <a:gdLst>
                <a:gd name="T0" fmla="*/ 11124 w 11125"/>
                <a:gd name="T1" fmla="*/ 5437 h 10906"/>
                <a:gd name="T2" fmla="*/ 7874 w 11125"/>
                <a:gd name="T3" fmla="*/ 1124 h 10906"/>
                <a:gd name="T4" fmla="*/ 5561 w 11125"/>
                <a:gd name="T5" fmla="*/ 1124 h 10906"/>
                <a:gd name="T6" fmla="*/ 4593 w 11125"/>
                <a:gd name="T7" fmla="*/ 2468 h 10906"/>
                <a:gd name="T8" fmla="*/ 4311 w 11125"/>
                <a:gd name="T9" fmla="*/ 0 h 10906"/>
                <a:gd name="T10" fmla="*/ 405 w 11125"/>
                <a:gd name="T11" fmla="*/ 813 h 10906"/>
                <a:gd name="T12" fmla="*/ 0 w 11125"/>
                <a:gd name="T13" fmla="*/ 5718 h 10906"/>
                <a:gd name="T14" fmla="*/ 843 w 11125"/>
                <a:gd name="T15" fmla="*/ 5718 h 10906"/>
                <a:gd name="T16" fmla="*/ 1374 w 11125"/>
                <a:gd name="T17" fmla="*/ 10812 h 10906"/>
                <a:gd name="T18" fmla="*/ 2280 w 11125"/>
                <a:gd name="T19" fmla="*/ 10843 h 10906"/>
                <a:gd name="T20" fmla="*/ 2280 w 11125"/>
                <a:gd name="T21" fmla="*/ 5718 h 10906"/>
                <a:gd name="T22" fmla="*/ 2655 w 11125"/>
                <a:gd name="T23" fmla="*/ 5718 h 10906"/>
                <a:gd name="T24" fmla="*/ 2655 w 11125"/>
                <a:gd name="T25" fmla="*/ 10812 h 10906"/>
                <a:gd name="T26" fmla="*/ 3436 w 11125"/>
                <a:gd name="T27" fmla="*/ 10812 h 10906"/>
                <a:gd name="T28" fmla="*/ 4061 w 11125"/>
                <a:gd name="T29" fmla="*/ 5718 h 10906"/>
                <a:gd name="T30" fmla="*/ 4968 w 11125"/>
                <a:gd name="T31" fmla="*/ 5718 h 10906"/>
                <a:gd name="T32" fmla="*/ 4749 w 11125"/>
                <a:gd name="T33" fmla="*/ 3843 h 10906"/>
                <a:gd name="T34" fmla="*/ 5343 w 11125"/>
                <a:gd name="T35" fmla="*/ 3280 h 10906"/>
                <a:gd name="T36" fmla="*/ 4936 w 11125"/>
                <a:gd name="T37" fmla="*/ 10874 h 10906"/>
                <a:gd name="T38" fmla="*/ 5842 w 11125"/>
                <a:gd name="T39" fmla="*/ 10874 h 10906"/>
                <a:gd name="T40" fmla="*/ 6811 w 11125"/>
                <a:gd name="T41" fmla="*/ 6062 h 10906"/>
                <a:gd name="T42" fmla="*/ 8092 w 11125"/>
                <a:gd name="T43" fmla="*/ 10905 h 10906"/>
                <a:gd name="T44" fmla="*/ 8843 w 11125"/>
                <a:gd name="T45" fmla="*/ 10905 h 10906"/>
                <a:gd name="T46" fmla="*/ 8280 w 11125"/>
                <a:gd name="T47" fmla="*/ 3218 h 10906"/>
                <a:gd name="T48" fmla="*/ 10655 w 11125"/>
                <a:gd name="T49" fmla="*/ 5843 h 10906"/>
                <a:gd name="T50" fmla="*/ 11124 w 11125"/>
                <a:gd name="T51" fmla="*/ 5437 h 10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25" h="10906">
                  <a:moveTo>
                    <a:pt x="11124" y="5437"/>
                  </a:moveTo>
                  <a:lnTo>
                    <a:pt x="7874" y="1124"/>
                  </a:lnTo>
                  <a:lnTo>
                    <a:pt x="5561" y="1124"/>
                  </a:lnTo>
                  <a:lnTo>
                    <a:pt x="4593" y="2468"/>
                  </a:lnTo>
                  <a:lnTo>
                    <a:pt x="4311" y="0"/>
                  </a:lnTo>
                  <a:lnTo>
                    <a:pt x="405" y="813"/>
                  </a:lnTo>
                  <a:lnTo>
                    <a:pt x="0" y="5718"/>
                  </a:lnTo>
                  <a:lnTo>
                    <a:pt x="843" y="5718"/>
                  </a:lnTo>
                  <a:lnTo>
                    <a:pt x="1374" y="10812"/>
                  </a:lnTo>
                  <a:lnTo>
                    <a:pt x="2280" y="10843"/>
                  </a:lnTo>
                  <a:lnTo>
                    <a:pt x="2280" y="5718"/>
                  </a:lnTo>
                  <a:lnTo>
                    <a:pt x="2655" y="5718"/>
                  </a:lnTo>
                  <a:lnTo>
                    <a:pt x="2655" y="10812"/>
                  </a:lnTo>
                  <a:lnTo>
                    <a:pt x="3436" y="10812"/>
                  </a:lnTo>
                  <a:lnTo>
                    <a:pt x="4061" y="5718"/>
                  </a:lnTo>
                  <a:lnTo>
                    <a:pt x="4968" y="5718"/>
                  </a:lnTo>
                  <a:lnTo>
                    <a:pt x="4749" y="3843"/>
                  </a:lnTo>
                  <a:lnTo>
                    <a:pt x="5343" y="3280"/>
                  </a:lnTo>
                  <a:lnTo>
                    <a:pt x="4936" y="10874"/>
                  </a:lnTo>
                  <a:lnTo>
                    <a:pt x="5842" y="10874"/>
                  </a:lnTo>
                  <a:lnTo>
                    <a:pt x="6811" y="6062"/>
                  </a:lnTo>
                  <a:lnTo>
                    <a:pt x="8092" y="10905"/>
                  </a:lnTo>
                  <a:lnTo>
                    <a:pt x="8843" y="10905"/>
                  </a:lnTo>
                  <a:lnTo>
                    <a:pt x="8280" y="3218"/>
                  </a:lnTo>
                  <a:lnTo>
                    <a:pt x="10655" y="5843"/>
                  </a:lnTo>
                  <a:lnTo>
                    <a:pt x="11124" y="543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2" name="Freeform 6"/>
            <p:cNvSpPr>
              <a:spLocks noChangeArrowheads="1"/>
            </p:cNvSpPr>
            <p:nvPr/>
          </p:nvSpPr>
          <p:spPr bwMode="auto">
            <a:xfrm>
              <a:off x="5254625" y="392113"/>
              <a:ext cx="1450975" cy="1293812"/>
            </a:xfrm>
            <a:custGeom>
              <a:avLst/>
              <a:gdLst>
                <a:gd name="T0" fmla="*/ 1281 w 4032"/>
                <a:gd name="T1" fmla="*/ 2750 h 3595"/>
                <a:gd name="T2" fmla="*/ 1281 w 4032"/>
                <a:gd name="T3" fmla="*/ 2750 h 3595"/>
                <a:gd name="T4" fmla="*/ 2468 w 4032"/>
                <a:gd name="T5" fmla="*/ 2250 h 3595"/>
                <a:gd name="T6" fmla="*/ 4031 w 4032"/>
                <a:gd name="T7" fmla="*/ 2218 h 3595"/>
                <a:gd name="T8" fmla="*/ 1937 w 4032"/>
                <a:gd name="T9" fmla="*/ 187 h 3595"/>
                <a:gd name="T10" fmla="*/ 1562 w 4032"/>
                <a:gd name="T11" fmla="*/ 62 h 3595"/>
                <a:gd name="T12" fmla="*/ 93 w 4032"/>
                <a:gd name="T13" fmla="*/ 1281 h 3595"/>
                <a:gd name="T14" fmla="*/ 1281 w 4032"/>
                <a:gd name="T15" fmla="*/ 2750 h 3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32" h="3595">
                  <a:moveTo>
                    <a:pt x="1281" y="2750"/>
                  </a:moveTo>
                  <a:lnTo>
                    <a:pt x="1281" y="2750"/>
                  </a:lnTo>
                  <a:cubicBezTo>
                    <a:pt x="1750" y="2812"/>
                    <a:pt x="2187" y="2593"/>
                    <a:pt x="2468" y="2250"/>
                  </a:cubicBezTo>
                  <a:cubicBezTo>
                    <a:pt x="2812" y="2562"/>
                    <a:pt x="3312" y="3594"/>
                    <a:pt x="4031" y="2218"/>
                  </a:cubicBezTo>
                  <a:cubicBezTo>
                    <a:pt x="3093" y="2968"/>
                    <a:pt x="3125" y="594"/>
                    <a:pt x="1937" y="187"/>
                  </a:cubicBezTo>
                  <a:cubicBezTo>
                    <a:pt x="1812" y="125"/>
                    <a:pt x="1687" y="93"/>
                    <a:pt x="1562" y="62"/>
                  </a:cubicBezTo>
                  <a:cubicBezTo>
                    <a:pt x="812" y="0"/>
                    <a:pt x="156" y="531"/>
                    <a:pt x="93" y="1281"/>
                  </a:cubicBezTo>
                  <a:cubicBezTo>
                    <a:pt x="0" y="2031"/>
                    <a:pt x="531" y="2687"/>
                    <a:pt x="1281" y="27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3" name="Freeform 7"/>
            <p:cNvSpPr>
              <a:spLocks noChangeArrowheads="1"/>
            </p:cNvSpPr>
            <p:nvPr/>
          </p:nvSpPr>
          <p:spPr bwMode="auto">
            <a:xfrm>
              <a:off x="4681538" y="1584325"/>
              <a:ext cx="2182812" cy="2070100"/>
            </a:xfrm>
            <a:custGeom>
              <a:avLst/>
              <a:gdLst>
                <a:gd name="T0" fmla="*/ 469 w 6062"/>
                <a:gd name="T1" fmla="*/ 5531 h 5751"/>
                <a:gd name="T2" fmla="*/ 469 w 6062"/>
                <a:gd name="T3" fmla="*/ 5531 h 5751"/>
                <a:gd name="T4" fmla="*/ 1186 w 6062"/>
                <a:gd name="T5" fmla="*/ 5750 h 5751"/>
                <a:gd name="T6" fmla="*/ 3999 w 6062"/>
                <a:gd name="T7" fmla="*/ 5188 h 5751"/>
                <a:gd name="T8" fmla="*/ 4686 w 6062"/>
                <a:gd name="T9" fmla="*/ 5031 h 5751"/>
                <a:gd name="T10" fmla="*/ 5968 w 6062"/>
                <a:gd name="T11" fmla="*/ 3594 h 5751"/>
                <a:gd name="T12" fmla="*/ 5405 w 6062"/>
                <a:gd name="T13" fmla="*/ 0 h 5751"/>
                <a:gd name="T14" fmla="*/ 750 w 6062"/>
                <a:gd name="T15" fmla="*/ 0 h 5751"/>
                <a:gd name="T16" fmla="*/ 31 w 6062"/>
                <a:gd name="T17" fmla="*/ 4500 h 5751"/>
                <a:gd name="T18" fmla="*/ 469 w 6062"/>
                <a:gd name="T19" fmla="*/ 5531 h 5751"/>
                <a:gd name="T20" fmla="*/ 4061 w 6062"/>
                <a:gd name="T21" fmla="*/ 2407 h 5751"/>
                <a:gd name="T22" fmla="*/ 4061 w 6062"/>
                <a:gd name="T23" fmla="*/ 2407 h 5751"/>
                <a:gd name="T24" fmla="*/ 4905 w 6062"/>
                <a:gd name="T25" fmla="*/ 2750 h 5751"/>
                <a:gd name="T26" fmla="*/ 4530 w 6062"/>
                <a:gd name="T27" fmla="*/ 3594 h 5751"/>
                <a:gd name="T28" fmla="*/ 3686 w 6062"/>
                <a:gd name="T29" fmla="*/ 3219 h 5751"/>
                <a:gd name="T30" fmla="*/ 4061 w 6062"/>
                <a:gd name="T31" fmla="*/ 2407 h 5751"/>
                <a:gd name="T32" fmla="*/ 1593 w 6062"/>
                <a:gd name="T33" fmla="*/ 2375 h 5751"/>
                <a:gd name="T34" fmla="*/ 1593 w 6062"/>
                <a:gd name="T35" fmla="*/ 2375 h 5751"/>
                <a:gd name="T36" fmla="*/ 1936 w 6062"/>
                <a:gd name="T37" fmla="*/ 2500 h 5751"/>
                <a:gd name="T38" fmla="*/ 1936 w 6062"/>
                <a:gd name="T39" fmla="*/ 3344 h 5751"/>
                <a:gd name="T40" fmla="*/ 2968 w 6062"/>
                <a:gd name="T41" fmla="*/ 2938 h 5751"/>
                <a:gd name="T42" fmla="*/ 3436 w 6062"/>
                <a:gd name="T43" fmla="*/ 3125 h 5751"/>
                <a:gd name="T44" fmla="*/ 3593 w 6062"/>
                <a:gd name="T45" fmla="*/ 3469 h 5751"/>
                <a:gd name="T46" fmla="*/ 3686 w 6062"/>
                <a:gd name="T47" fmla="*/ 3750 h 5751"/>
                <a:gd name="T48" fmla="*/ 3686 w 6062"/>
                <a:gd name="T49" fmla="*/ 3782 h 5751"/>
                <a:gd name="T50" fmla="*/ 3280 w 6062"/>
                <a:gd name="T51" fmla="*/ 3906 h 5751"/>
                <a:gd name="T52" fmla="*/ 1749 w 6062"/>
                <a:gd name="T53" fmla="*/ 4469 h 5751"/>
                <a:gd name="T54" fmla="*/ 1343 w 6062"/>
                <a:gd name="T55" fmla="*/ 3938 h 5751"/>
                <a:gd name="T56" fmla="*/ 1468 w 6062"/>
                <a:gd name="T57" fmla="*/ 2844 h 5751"/>
                <a:gd name="T58" fmla="*/ 906 w 6062"/>
                <a:gd name="T59" fmla="*/ 3063 h 5751"/>
                <a:gd name="T60" fmla="*/ 687 w 6062"/>
                <a:gd name="T61" fmla="*/ 2844 h 5751"/>
                <a:gd name="T62" fmla="*/ 1593 w 6062"/>
                <a:gd name="T63" fmla="*/ 2375 h 5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62" h="5751">
                  <a:moveTo>
                    <a:pt x="469" y="5531"/>
                  </a:moveTo>
                  <a:lnTo>
                    <a:pt x="469" y="5531"/>
                  </a:lnTo>
                  <a:cubicBezTo>
                    <a:pt x="687" y="5656"/>
                    <a:pt x="906" y="5750"/>
                    <a:pt x="1186" y="5750"/>
                  </a:cubicBezTo>
                  <a:cubicBezTo>
                    <a:pt x="3999" y="5188"/>
                    <a:pt x="3999" y="5188"/>
                    <a:pt x="3999" y="5188"/>
                  </a:cubicBezTo>
                  <a:cubicBezTo>
                    <a:pt x="4686" y="5031"/>
                    <a:pt x="4686" y="5031"/>
                    <a:pt x="4686" y="5031"/>
                  </a:cubicBezTo>
                  <a:cubicBezTo>
                    <a:pt x="5311" y="4938"/>
                    <a:pt x="6061" y="4375"/>
                    <a:pt x="5968" y="3594"/>
                  </a:cubicBezTo>
                  <a:cubicBezTo>
                    <a:pt x="5405" y="0"/>
                    <a:pt x="5405" y="0"/>
                    <a:pt x="5405" y="0"/>
                  </a:cubicBezTo>
                  <a:cubicBezTo>
                    <a:pt x="750" y="0"/>
                    <a:pt x="750" y="0"/>
                    <a:pt x="750" y="0"/>
                  </a:cubicBezTo>
                  <a:cubicBezTo>
                    <a:pt x="31" y="4500"/>
                    <a:pt x="31" y="4500"/>
                    <a:pt x="31" y="4500"/>
                  </a:cubicBezTo>
                  <a:cubicBezTo>
                    <a:pt x="0" y="4906"/>
                    <a:pt x="156" y="5281"/>
                    <a:pt x="469" y="5531"/>
                  </a:cubicBezTo>
                  <a:close/>
                  <a:moveTo>
                    <a:pt x="4061" y="2407"/>
                  </a:moveTo>
                  <a:lnTo>
                    <a:pt x="4061" y="2407"/>
                  </a:lnTo>
                  <a:cubicBezTo>
                    <a:pt x="4405" y="2250"/>
                    <a:pt x="4780" y="2438"/>
                    <a:pt x="4905" y="2750"/>
                  </a:cubicBezTo>
                  <a:cubicBezTo>
                    <a:pt x="5030" y="3094"/>
                    <a:pt x="4874" y="3469"/>
                    <a:pt x="4530" y="3594"/>
                  </a:cubicBezTo>
                  <a:cubicBezTo>
                    <a:pt x="4186" y="3719"/>
                    <a:pt x="3811" y="3563"/>
                    <a:pt x="3686" y="3219"/>
                  </a:cubicBezTo>
                  <a:cubicBezTo>
                    <a:pt x="3561" y="2907"/>
                    <a:pt x="3749" y="2532"/>
                    <a:pt x="4061" y="2407"/>
                  </a:cubicBezTo>
                  <a:close/>
                  <a:moveTo>
                    <a:pt x="1593" y="2375"/>
                  </a:moveTo>
                  <a:lnTo>
                    <a:pt x="1593" y="2375"/>
                  </a:lnTo>
                  <a:cubicBezTo>
                    <a:pt x="1718" y="2313"/>
                    <a:pt x="1905" y="2344"/>
                    <a:pt x="1936" y="2500"/>
                  </a:cubicBezTo>
                  <a:cubicBezTo>
                    <a:pt x="1968" y="2750"/>
                    <a:pt x="1936" y="3344"/>
                    <a:pt x="1936" y="3344"/>
                  </a:cubicBezTo>
                  <a:cubicBezTo>
                    <a:pt x="2968" y="2938"/>
                    <a:pt x="2968" y="2938"/>
                    <a:pt x="2968" y="2938"/>
                  </a:cubicBezTo>
                  <a:cubicBezTo>
                    <a:pt x="3155" y="2844"/>
                    <a:pt x="3374" y="2938"/>
                    <a:pt x="3436" y="3125"/>
                  </a:cubicBezTo>
                  <a:cubicBezTo>
                    <a:pt x="3593" y="3469"/>
                    <a:pt x="3593" y="3469"/>
                    <a:pt x="3593" y="3469"/>
                  </a:cubicBezTo>
                  <a:cubicBezTo>
                    <a:pt x="3686" y="3750"/>
                    <a:pt x="3686" y="3750"/>
                    <a:pt x="3686" y="3750"/>
                  </a:cubicBezTo>
                  <a:cubicBezTo>
                    <a:pt x="3686" y="3782"/>
                    <a:pt x="3686" y="3782"/>
                    <a:pt x="3686" y="3782"/>
                  </a:cubicBezTo>
                  <a:cubicBezTo>
                    <a:pt x="3280" y="3906"/>
                    <a:pt x="3280" y="3906"/>
                    <a:pt x="3280" y="3906"/>
                  </a:cubicBezTo>
                  <a:cubicBezTo>
                    <a:pt x="2843" y="4094"/>
                    <a:pt x="2155" y="4344"/>
                    <a:pt x="1749" y="4469"/>
                  </a:cubicBezTo>
                  <a:cubicBezTo>
                    <a:pt x="1499" y="4563"/>
                    <a:pt x="1311" y="4219"/>
                    <a:pt x="1343" y="3938"/>
                  </a:cubicBezTo>
                  <a:cubicBezTo>
                    <a:pt x="1468" y="2844"/>
                    <a:pt x="1468" y="2844"/>
                    <a:pt x="1468" y="2844"/>
                  </a:cubicBezTo>
                  <a:cubicBezTo>
                    <a:pt x="906" y="3063"/>
                    <a:pt x="906" y="3063"/>
                    <a:pt x="906" y="3063"/>
                  </a:cubicBezTo>
                  <a:cubicBezTo>
                    <a:pt x="687" y="2844"/>
                    <a:pt x="687" y="2844"/>
                    <a:pt x="687" y="2844"/>
                  </a:cubicBezTo>
                  <a:lnTo>
                    <a:pt x="1593" y="23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54" name="TextBox 21"/>
          <p:cNvSpPr txBox="1"/>
          <p:nvPr/>
        </p:nvSpPr>
        <p:spPr>
          <a:xfrm>
            <a:off x="4255424" y="2590202"/>
            <a:ext cx="5736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DONT :</a:t>
            </a:r>
          </a:p>
        </p:txBody>
      </p:sp>
      <p:sp>
        <p:nvSpPr>
          <p:cNvPr id="55" name="Freeform 1"/>
          <p:cNvSpPr>
            <a:spLocks noChangeArrowheads="1"/>
          </p:cNvSpPr>
          <p:nvPr/>
        </p:nvSpPr>
        <p:spPr bwMode="auto">
          <a:xfrm flipH="1">
            <a:off x="4791012" y="1780325"/>
            <a:ext cx="241300" cy="1863725"/>
          </a:xfrm>
          <a:custGeom>
            <a:avLst/>
            <a:gdLst>
              <a:gd name="T0" fmla="*/ 3312 w 3313"/>
              <a:gd name="T1" fmla="*/ 7375 h 14344"/>
              <a:gd name="T2" fmla="*/ 3312 w 3313"/>
              <a:gd name="T3" fmla="*/ 7375 h 14344"/>
              <a:gd name="T4" fmla="*/ 2468 w 3313"/>
              <a:gd name="T5" fmla="*/ 8156 h 14344"/>
              <a:gd name="T6" fmla="*/ 2312 w 3313"/>
              <a:gd name="T7" fmla="*/ 9906 h 14344"/>
              <a:gd name="T8" fmla="*/ 2312 w 3313"/>
              <a:gd name="T9" fmla="*/ 11625 h 14344"/>
              <a:gd name="T10" fmla="*/ 1812 w 3313"/>
              <a:gd name="T11" fmla="*/ 13718 h 14344"/>
              <a:gd name="T12" fmla="*/ 0 w 3313"/>
              <a:gd name="T13" fmla="*/ 14343 h 14344"/>
              <a:gd name="T14" fmla="*/ 0 w 3313"/>
              <a:gd name="T15" fmla="*/ 13875 h 14344"/>
              <a:gd name="T16" fmla="*/ 1375 w 3313"/>
              <a:gd name="T17" fmla="*/ 11468 h 14344"/>
              <a:gd name="T18" fmla="*/ 1375 w 3313"/>
              <a:gd name="T19" fmla="*/ 10312 h 14344"/>
              <a:gd name="T20" fmla="*/ 1749 w 3313"/>
              <a:gd name="T21" fmla="*/ 7750 h 14344"/>
              <a:gd name="T22" fmla="*/ 2562 w 3313"/>
              <a:gd name="T23" fmla="*/ 7187 h 14344"/>
              <a:gd name="T24" fmla="*/ 1749 w 3313"/>
              <a:gd name="T25" fmla="*/ 6626 h 14344"/>
              <a:gd name="T26" fmla="*/ 1375 w 3313"/>
              <a:gd name="T27" fmla="*/ 4032 h 14344"/>
              <a:gd name="T28" fmla="*/ 1375 w 3313"/>
              <a:gd name="T29" fmla="*/ 2907 h 14344"/>
              <a:gd name="T30" fmla="*/ 0 w 3313"/>
              <a:gd name="T31" fmla="*/ 469 h 14344"/>
              <a:gd name="T32" fmla="*/ 0 w 3313"/>
              <a:gd name="T33" fmla="*/ 0 h 14344"/>
              <a:gd name="T34" fmla="*/ 1812 w 3313"/>
              <a:gd name="T35" fmla="*/ 657 h 14344"/>
              <a:gd name="T36" fmla="*/ 2312 w 3313"/>
              <a:gd name="T37" fmla="*/ 2719 h 14344"/>
              <a:gd name="T38" fmla="*/ 2312 w 3313"/>
              <a:gd name="T39" fmla="*/ 4469 h 14344"/>
              <a:gd name="T40" fmla="*/ 2468 w 3313"/>
              <a:gd name="T41" fmla="*/ 6188 h 14344"/>
              <a:gd name="T42" fmla="*/ 3312 w 3313"/>
              <a:gd name="T43" fmla="*/ 7001 h 14344"/>
              <a:gd name="T44" fmla="*/ 3312 w 3313"/>
              <a:gd name="T45" fmla="*/ 7375 h 14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313" h="14344">
                <a:moveTo>
                  <a:pt x="3312" y="7375"/>
                </a:moveTo>
                <a:lnTo>
                  <a:pt x="3312" y="7375"/>
                </a:lnTo>
                <a:cubicBezTo>
                  <a:pt x="2999" y="7500"/>
                  <a:pt x="2687" y="7625"/>
                  <a:pt x="2468" y="8156"/>
                </a:cubicBezTo>
                <a:cubicBezTo>
                  <a:pt x="2343" y="8531"/>
                  <a:pt x="2312" y="8937"/>
                  <a:pt x="2312" y="9906"/>
                </a:cubicBezTo>
                <a:cubicBezTo>
                  <a:pt x="2312" y="11625"/>
                  <a:pt x="2312" y="11625"/>
                  <a:pt x="2312" y="11625"/>
                </a:cubicBezTo>
                <a:cubicBezTo>
                  <a:pt x="2312" y="12468"/>
                  <a:pt x="2312" y="13156"/>
                  <a:pt x="1812" y="13718"/>
                </a:cubicBezTo>
                <a:cubicBezTo>
                  <a:pt x="1375" y="14218"/>
                  <a:pt x="907" y="14250"/>
                  <a:pt x="0" y="14343"/>
                </a:cubicBezTo>
                <a:cubicBezTo>
                  <a:pt x="0" y="13875"/>
                  <a:pt x="0" y="13875"/>
                  <a:pt x="0" y="13875"/>
                </a:cubicBezTo>
                <a:cubicBezTo>
                  <a:pt x="1313" y="13500"/>
                  <a:pt x="1375" y="12875"/>
                  <a:pt x="1375" y="11468"/>
                </a:cubicBezTo>
                <a:cubicBezTo>
                  <a:pt x="1375" y="10312"/>
                  <a:pt x="1375" y="10312"/>
                  <a:pt x="1375" y="10312"/>
                </a:cubicBezTo>
                <a:cubicBezTo>
                  <a:pt x="1407" y="8718"/>
                  <a:pt x="1407" y="8218"/>
                  <a:pt x="1749" y="7750"/>
                </a:cubicBezTo>
                <a:cubicBezTo>
                  <a:pt x="1999" y="7375"/>
                  <a:pt x="2249" y="7281"/>
                  <a:pt x="2562" y="7187"/>
                </a:cubicBezTo>
                <a:cubicBezTo>
                  <a:pt x="2249" y="7094"/>
                  <a:pt x="1999" y="7001"/>
                  <a:pt x="1749" y="6626"/>
                </a:cubicBezTo>
                <a:cubicBezTo>
                  <a:pt x="1407" y="6126"/>
                  <a:pt x="1407" y="5657"/>
                  <a:pt x="1375" y="4032"/>
                </a:cubicBezTo>
                <a:cubicBezTo>
                  <a:pt x="1375" y="2907"/>
                  <a:pt x="1375" y="2907"/>
                  <a:pt x="1375" y="2907"/>
                </a:cubicBezTo>
                <a:cubicBezTo>
                  <a:pt x="1375" y="1501"/>
                  <a:pt x="1313" y="876"/>
                  <a:pt x="0" y="469"/>
                </a:cubicBezTo>
                <a:cubicBezTo>
                  <a:pt x="0" y="0"/>
                  <a:pt x="0" y="0"/>
                  <a:pt x="0" y="0"/>
                </a:cubicBezTo>
                <a:cubicBezTo>
                  <a:pt x="907" y="94"/>
                  <a:pt x="1375" y="157"/>
                  <a:pt x="1812" y="657"/>
                </a:cubicBezTo>
                <a:cubicBezTo>
                  <a:pt x="2312" y="1219"/>
                  <a:pt x="2312" y="1907"/>
                  <a:pt x="2312" y="2719"/>
                </a:cubicBezTo>
                <a:cubicBezTo>
                  <a:pt x="2312" y="4469"/>
                  <a:pt x="2312" y="4469"/>
                  <a:pt x="2312" y="4469"/>
                </a:cubicBezTo>
                <a:cubicBezTo>
                  <a:pt x="2312" y="5438"/>
                  <a:pt x="2343" y="5844"/>
                  <a:pt x="2468" y="6188"/>
                </a:cubicBezTo>
                <a:cubicBezTo>
                  <a:pt x="2687" y="6751"/>
                  <a:pt x="2999" y="6844"/>
                  <a:pt x="3312" y="7001"/>
                </a:cubicBezTo>
                <a:lnTo>
                  <a:pt x="3312" y="7375"/>
                </a:ln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56" name="Rectangle 55"/>
          <p:cNvSpPr/>
          <p:nvPr/>
        </p:nvSpPr>
        <p:spPr>
          <a:xfrm>
            <a:off x="845373" y="3302600"/>
            <a:ext cx="1696089" cy="44784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lvl="0"/>
            <a:r>
              <a:rPr lang="fr-FR" sz="1100" dirty="0" smtClean="0">
                <a:solidFill>
                  <a:srgbClr val="7F7F7F"/>
                </a:solidFill>
                <a:latin typeface="Arial" charset="0"/>
                <a:ea typeface="MS PGothic"/>
              </a:rPr>
              <a:t>ans est l’âge moyen</a:t>
            </a:r>
            <a:br>
              <a:rPr lang="fr-FR" sz="1100" dirty="0" smtClean="0">
                <a:solidFill>
                  <a:srgbClr val="7F7F7F"/>
                </a:solidFill>
                <a:latin typeface="Arial" charset="0"/>
                <a:ea typeface="MS PGothic"/>
              </a:rPr>
            </a:br>
            <a:r>
              <a:rPr lang="fr-FR" sz="1100" dirty="0" smtClean="0">
                <a:solidFill>
                  <a:srgbClr val="7F7F7F"/>
                </a:solidFill>
                <a:latin typeface="Arial" charset="0"/>
                <a:ea typeface="MS PGothic"/>
              </a:rPr>
              <a:t>des bénéficiaires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192400" y="3343249"/>
            <a:ext cx="882300" cy="44784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lvl="0"/>
            <a:r>
              <a:rPr lang="fr-FR" sz="1100" dirty="0">
                <a:solidFill>
                  <a:srgbClr val="7F7F7F"/>
                </a:solidFill>
                <a:latin typeface="Arial" charset="0"/>
                <a:ea typeface="MS PGothic"/>
              </a:rPr>
              <a:t>Coefficient</a:t>
            </a:r>
          </a:p>
          <a:p>
            <a:pPr lvl="0"/>
            <a:r>
              <a:rPr lang="fr-FR" sz="1100" dirty="0">
                <a:solidFill>
                  <a:srgbClr val="7F7F7F"/>
                </a:solidFill>
                <a:latin typeface="Arial" charset="0"/>
                <a:ea typeface="MS PGothic"/>
              </a:rPr>
              <a:t>familial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778000"/>
            <a:ext cx="3598863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962400"/>
            <a:ext cx="8458200" cy="244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11"/>
  <p:tag name="ISPRING_RESOURCE_PATHS_HASH" val="101ad8bdec32ca172674a65146329f078114f99"/>
  <p:tag name="ISPRING_RESOURCE_PATHS_HASH_2" val="89175043aaae2df0b8944f4dad99de501eb5cc99"/>
</p:tagLst>
</file>

<file path=ppt/theme/theme1.xml><?xml version="1.0" encoding="utf-8"?>
<a:theme xmlns:a="http://schemas.openxmlformats.org/drawingml/2006/main" name="Gabarit ACE">
  <a:themeElements>
    <a:clrScheme name="Malakoff Mederic">
      <a:dk1>
        <a:srgbClr val="575055"/>
      </a:dk1>
      <a:lt1>
        <a:srgbClr val="FFFFFF"/>
      </a:lt1>
      <a:dk2>
        <a:srgbClr val="93117E"/>
      </a:dk2>
      <a:lt2>
        <a:srgbClr val="E41370"/>
      </a:lt2>
      <a:accent1>
        <a:srgbClr val="E5352D"/>
      </a:accent1>
      <a:accent2>
        <a:srgbClr val="F29400"/>
      </a:accent2>
      <a:accent3>
        <a:srgbClr val="EB6A1E"/>
      </a:accent3>
      <a:accent4>
        <a:srgbClr val="7FAC17"/>
      </a:accent4>
      <a:accent5>
        <a:srgbClr val="2C9053"/>
      </a:accent5>
      <a:accent6>
        <a:srgbClr val="28B7E4"/>
      </a:accent6>
      <a:hlink>
        <a:srgbClr val="00A1A6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MM-2011-1</Template>
  <TotalTime>88522</TotalTime>
  <Words>2490</Words>
  <Application>Microsoft Office PowerPoint</Application>
  <PresentationFormat>Affichage à l'écran (4:3)</PresentationFormat>
  <Paragraphs>678</Paragraphs>
  <Slides>41</Slides>
  <Notes>7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41</vt:i4>
      </vt:variant>
    </vt:vector>
  </HeadingPairs>
  <TitlesOfParts>
    <vt:vector size="42" baseType="lpstr">
      <vt:lpstr>Gabarit ACE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  <vt:lpstr>Diapositive 38</vt:lpstr>
      <vt:lpstr>Diapositive 39</vt:lpstr>
      <vt:lpstr>Diapositive 40</vt:lpstr>
      <vt:lpstr>Diapositive 41</vt:lpstr>
    </vt:vector>
  </TitlesOfParts>
  <Company>Malakoff Médéric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Masques_PP_Groupe</dc:title>
  <dc:creator>DdeC, Direction de la Communication</dc:creator>
  <cp:lastModifiedBy>isabelle.assir</cp:lastModifiedBy>
  <cp:revision>4688</cp:revision>
  <cp:lastPrinted>2013-04-05T13:16:42Z</cp:lastPrinted>
  <dcterms:created xsi:type="dcterms:W3CDTF">2013-03-27T10:37:40Z</dcterms:created>
  <dcterms:modified xsi:type="dcterms:W3CDTF">2017-02-15T16:31:56Z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737668</vt:lpwstr>
  </property>
  <property fmtid="{D5CDD505-2E9C-101B-9397-08002B2CF9AE}" pid="3" name="NXPowerLiteSettings">
    <vt:lpwstr>B74006B004C800</vt:lpwstr>
  </property>
  <property fmtid="{D5CDD505-2E9C-101B-9397-08002B2CF9AE}" pid="4" name="NXPowerLiteVersion">
    <vt:lpwstr>D5.0.6</vt:lpwstr>
  </property>
  <property fmtid="{D5CDD505-2E9C-101B-9397-08002B2CF9AE}" pid="5" name="Version">
    <vt:i4>1</vt:i4>
  </property>
</Properties>
</file>