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377D"/>
    <a:srgbClr val="8085B2"/>
    <a:srgbClr val="D1D2E4"/>
    <a:srgbClr val="E3061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58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4F864-0EC0-42AB-9527-1C0DF3FBE0FF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E8744-8880-4DE4-B0AC-398B5C3FDFE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E8744-8880-4DE4-B0AC-398B5C3FDFE3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7/31/2020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7/31/2020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7/31/2020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k object 19"/>
          <p:cNvSpPr/>
          <p:nvPr/>
        </p:nvSpPr>
        <p:spPr>
          <a:xfrm>
            <a:off x="0" y="-1"/>
            <a:ext cx="3782695" cy="10410783"/>
          </a:xfrm>
          <a:custGeom>
            <a:avLst/>
            <a:gdLst/>
            <a:ahLst/>
            <a:cxnLst/>
            <a:rect l="l" t="t" r="r" b="b"/>
            <a:pathLst>
              <a:path w="3782695" h="8110855">
                <a:moveTo>
                  <a:pt x="0" y="8110537"/>
                </a:moveTo>
                <a:lnTo>
                  <a:pt x="3782110" y="8110537"/>
                </a:lnTo>
                <a:lnTo>
                  <a:pt x="3782110" y="0"/>
                </a:lnTo>
                <a:lnTo>
                  <a:pt x="0" y="0"/>
                </a:lnTo>
                <a:lnTo>
                  <a:pt x="0" y="8110537"/>
                </a:lnTo>
                <a:close/>
              </a:path>
            </a:pathLst>
          </a:custGeom>
          <a:solidFill>
            <a:srgbClr val="1437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362" y="844853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478" y="138311"/>
            <a:ext cx="1345224" cy="706542"/>
          </a:xfrm>
          <a:prstGeom prst="rect">
            <a:avLst/>
          </a:prstGeom>
        </p:spPr>
      </p:pic>
      <p:sp>
        <p:nvSpPr>
          <p:cNvPr id="30" name="bk object 19"/>
          <p:cNvSpPr/>
          <p:nvPr userDrawn="1"/>
        </p:nvSpPr>
        <p:spPr>
          <a:xfrm>
            <a:off x="1424" y="10410783"/>
            <a:ext cx="7560000" cy="288000"/>
          </a:xfrm>
          <a:custGeom>
            <a:avLst/>
            <a:gdLst/>
            <a:ahLst/>
            <a:cxnLst/>
            <a:rect l="l" t="t" r="r" b="b"/>
            <a:pathLst>
              <a:path w="3782695" h="8110855">
                <a:moveTo>
                  <a:pt x="0" y="8110537"/>
                </a:moveTo>
                <a:lnTo>
                  <a:pt x="3782110" y="8110537"/>
                </a:lnTo>
                <a:lnTo>
                  <a:pt x="3782110" y="0"/>
                </a:lnTo>
                <a:lnTo>
                  <a:pt x="0" y="0"/>
                </a:lnTo>
                <a:lnTo>
                  <a:pt x="0" y="8110537"/>
                </a:lnTo>
                <a:close/>
              </a:path>
            </a:pathLst>
          </a:custGeom>
          <a:solidFill>
            <a:srgbClr val="E306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ZoneTexte 7"/>
          <p:cNvSpPr txBox="1"/>
          <p:nvPr userDrawn="1"/>
        </p:nvSpPr>
        <p:spPr>
          <a:xfrm>
            <a:off x="3190391" y="10375617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spc="20" dirty="0" smtClean="0">
                <a:solidFill>
                  <a:schemeClr val="bg1"/>
                </a:solidFill>
                <a:latin typeface="Century Gothic"/>
                <a:cs typeface="Century Gothic"/>
              </a:rPr>
              <a:t>www.atout-france.fr </a:t>
            </a:r>
            <a:r>
              <a:rPr lang="fr-FR" sz="1600" dirty="0" smtClean="0">
                <a:solidFill>
                  <a:schemeClr val="bg1"/>
                </a:solidFill>
                <a:latin typeface="Meta OFC"/>
                <a:cs typeface="Meta OFC"/>
              </a:rPr>
              <a:t>|</a:t>
            </a:r>
            <a:r>
              <a:rPr lang="fr-FR" sz="1600" spc="135" dirty="0" smtClean="0">
                <a:solidFill>
                  <a:schemeClr val="bg1"/>
                </a:solidFill>
                <a:latin typeface="Meta OFC"/>
                <a:cs typeface="Meta OFC"/>
              </a:rPr>
              <a:t> </a:t>
            </a:r>
            <a:r>
              <a:rPr lang="fr-FR" sz="1800" b="1" spc="25" dirty="0" smtClean="0">
                <a:solidFill>
                  <a:schemeClr val="bg1"/>
                </a:solidFill>
                <a:latin typeface="Century Gothic"/>
                <a:cs typeface="Century Gothic"/>
              </a:rPr>
              <a:t>www.france.fr</a:t>
            </a:r>
            <a:endParaRPr lang="fr-FR" sz="180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bject 88"/>
          <p:cNvSpPr txBox="1"/>
          <p:nvPr/>
        </p:nvSpPr>
        <p:spPr>
          <a:xfrm>
            <a:off x="273050" y="4584700"/>
            <a:ext cx="6858000" cy="153824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0160" rIns="0" bIns="0" rtlCol="0">
            <a:spAutoFit/>
          </a:bodyPr>
          <a:lstStyle/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  <a:p>
            <a:pPr marL="503555" marR="554990" indent="-95885">
              <a:lnSpc>
                <a:spcPct val="101899"/>
              </a:lnSpc>
              <a:spcBef>
                <a:spcPts val="80"/>
              </a:spcBef>
              <a:buClr>
                <a:srgbClr val="ED1C24"/>
              </a:buClr>
              <a:tabLst>
                <a:tab pos="504190" algn="l"/>
              </a:tabLst>
            </a:pPr>
            <a:endParaRPr lang="fr-FR" sz="900" dirty="0" smtClean="0">
              <a:latin typeface="Century Gothic"/>
              <a:cs typeface="Century Gothic"/>
            </a:endParaRPr>
          </a:p>
        </p:txBody>
      </p:sp>
      <p:sp>
        <p:nvSpPr>
          <p:cNvPr id="171" name="object 74"/>
          <p:cNvSpPr/>
          <p:nvPr/>
        </p:nvSpPr>
        <p:spPr>
          <a:xfrm>
            <a:off x="3930650" y="1155700"/>
            <a:ext cx="3625851" cy="654489"/>
          </a:xfrm>
          <a:custGeom>
            <a:avLst/>
            <a:gdLst/>
            <a:ahLst/>
            <a:cxnLst/>
            <a:rect l="l" t="t" r="r" b="b"/>
            <a:pathLst>
              <a:path w="3564254" h="659129">
                <a:moveTo>
                  <a:pt x="0" y="658964"/>
                </a:moveTo>
                <a:lnTo>
                  <a:pt x="3564001" y="658964"/>
                </a:lnTo>
                <a:lnTo>
                  <a:pt x="3564001" y="0"/>
                </a:lnTo>
                <a:lnTo>
                  <a:pt x="0" y="0"/>
                </a:lnTo>
                <a:lnTo>
                  <a:pt x="0" y="658964"/>
                </a:lnTo>
                <a:close/>
              </a:path>
            </a:pathLst>
          </a:custGeom>
          <a:solidFill>
            <a:srgbClr val="D1D2E4"/>
          </a:solidFill>
          <a:effectLst/>
        </p:spPr>
        <p:txBody>
          <a:bodyPr wrap="square" lIns="0" tIns="0" rIns="0" bIns="0" rtlCol="0"/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Amériques : </a:t>
            </a:r>
            <a:r>
              <a:rPr lang="fr-FR" sz="1100" b="1" dirty="0" smtClean="0">
                <a:solidFill>
                  <a:srgbClr val="FF0000"/>
                </a:solidFill>
              </a:rPr>
              <a:t>Guadeloupe, Martinique, Guyane, St Martin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Océan Indien : </a:t>
            </a:r>
            <a:r>
              <a:rPr lang="fr-FR" sz="1100" b="1" dirty="0" smtClean="0">
                <a:solidFill>
                  <a:srgbClr val="FF0000"/>
                </a:solidFill>
              </a:rPr>
              <a:t>Réunion et Mayotte</a:t>
            </a:r>
            <a:endParaRPr lang="fr-FR" sz="1400" b="1" dirty="0" smtClean="0">
              <a:solidFill>
                <a:srgbClr val="FF0000"/>
              </a:solidFill>
            </a:endParaRPr>
          </a:p>
          <a:p>
            <a:r>
              <a:rPr lang="fr-FR" sz="1400" b="1" dirty="0" smtClean="0">
                <a:solidFill>
                  <a:srgbClr val="FF0000"/>
                </a:solidFill>
              </a:rPr>
              <a:t>Océan pacifique :</a:t>
            </a:r>
            <a:r>
              <a:rPr lang="fr-FR" sz="1100" b="1" dirty="0" smtClean="0">
                <a:solidFill>
                  <a:srgbClr val="FF0000"/>
                </a:solidFill>
              </a:rPr>
              <a:t> Nouvelle Calédonie et Polynésie</a:t>
            </a:r>
            <a:endParaRPr lang="fr-FR" sz="1400" b="1" dirty="0" smtClean="0">
              <a:solidFill>
                <a:srgbClr val="FF0000"/>
              </a:solidFill>
            </a:endParaRPr>
          </a:p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806450" y="546100"/>
            <a:ext cx="33528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BEC0D9"/>
                </a:solidFill>
                <a:latin typeface="Century Gothic"/>
                <a:cs typeface="Century Gothic"/>
              </a:rPr>
              <a:t>Chiffres </a:t>
            </a:r>
            <a:r>
              <a:rPr sz="1800" b="1" spc="-45" dirty="0" err="1">
                <a:solidFill>
                  <a:srgbClr val="BEC0D9"/>
                </a:solidFill>
                <a:latin typeface="Century Gothic"/>
                <a:cs typeface="Century Gothic"/>
              </a:rPr>
              <a:t>clés</a:t>
            </a:r>
            <a:r>
              <a:rPr sz="1800" b="1" spc="-45" dirty="0">
                <a:solidFill>
                  <a:srgbClr val="BEC0D9"/>
                </a:solidFill>
                <a:latin typeface="Century Gothic"/>
                <a:cs typeface="Century Gothic"/>
              </a:rPr>
              <a:t> </a:t>
            </a:r>
            <a:r>
              <a:rPr sz="1800" b="1" spc="-65" dirty="0" smtClean="0">
                <a:solidFill>
                  <a:srgbClr val="BEC0D9"/>
                </a:solidFill>
                <a:latin typeface="Century Gothic"/>
                <a:cs typeface="Century Gothic"/>
              </a:rPr>
              <a:t>|</a:t>
            </a:r>
            <a:r>
              <a:rPr lang="fr-FR" sz="1800" b="1" spc="50" dirty="0" smtClean="0">
                <a:solidFill>
                  <a:srgbClr val="BEC0D9"/>
                </a:solidFill>
                <a:latin typeface="Century Gothic"/>
                <a:cs typeface="Century Gothic"/>
              </a:rPr>
              <a:t>Destinations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515800" y="584181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112"/>
                </a:lnTo>
              </a:path>
            </a:pathLst>
          </a:custGeom>
          <a:ln w="59855">
            <a:solidFill>
              <a:srgbClr val="D1D2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7438" y="648214"/>
            <a:ext cx="0" cy="128270"/>
          </a:xfrm>
          <a:custGeom>
            <a:avLst/>
            <a:gdLst/>
            <a:ahLst/>
            <a:cxnLst/>
            <a:rect l="l" t="t" r="r" b="b"/>
            <a:pathLst>
              <a:path h="128270">
                <a:moveTo>
                  <a:pt x="0" y="0"/>
                </a:moveTo>
                <a:lnTo>
                  <a:pt x="0" y="128079"/>
                </a:lnTo>
              </a:path>
            </a:pathLst>
          </a:custGeom>
          <a:ln w="59867">
            <a:solidFill>
              <a:srgbClr val="D1D2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5165" y="456113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179"/>
                </a:lnTo>
              </a:path>
            </a:pathLst>
          </a:custGeom>
          <a:ln w="59867">
            <a:solidFill>
              <a:srgbClr val="D1D2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0656" y="456108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29" h="15239">
                <a:moveTo>
                  <a:pt x="21234" y="0"/>
                </a:moveTo>
                <a:lnTo>
                  <a:pt x="2679" y="0"/>
                </a:lnTo>
                <a:lnTo>
                  <a:pt x="0" y="2882"/>
                </a:lnTo>
                <a:lnTo>
                  <a:pt x="0" y="12179"/>
                </a:lnTo>
                <a:lnTo>
                  <a:pt x="2679" y="15074"/>
                </a:lnTo>
                <a:lnTo>
                  <a:pt x="21234" y="15074"/>
                </a:lnTo>
                <a:lnTo>
                  <a:pt x="23926" y="12179"/>
                </a:lnTo>
                <a:lnTo>
                  <a:pt x="23926" y="2882"/>
                </a:lnTo>
                <a:lnTo>
                  <a:pt x="21234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0656" y="761003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29" h="15240">
                <a:moveTo>
                  <a:pt x="21234" y="0"/>
                </a:moveTo>
                <a:lnTo>
                  <a:pt x="2679" y="0"/>
                </a:lnTo>
                <a:lnTo>
                  <a:pt x="0" y="2882"/>
                </a:lnTo>
                <a:lnTo>
                  <a:pt x="0" y="12179"/>
                </a:lnTo>
                <a:lnTo>
                  <a:pt x="2679" y="15062"/>
                </a:lnTo>
                <a:lnTo>
                  <a:pt x="21234" y="15062"/>
                </a:lnTo>
                <a:lnTo>
                  <a:pt x="23926" y="12179"/>
                </a:lnTo>
                <a:lnTo>
                  <a:pt x="23926" y="2882"/>
                </a:lnTo>
                <a:lnTo>
                  <a:pt x="21234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0656" y="684772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29" h="15240">
                <a:moveTo>
                  <a:pt x="21234" y="0"/>
                </a:moveTo>
                <a:lnTo>
                  <a:pt x="2679" y="0"/>
                </a:lnTo>
                <a:lnTo>
                  <a:pt x="0" y="2882"/>
                </a:lnTo>
                <a:lnTo>
                  <a:pt x="0" y="12179"/>
                </a:lnTo>
                <a:lnTo>
                  <a:pt x="2679" y="15062"/>
                </a:lnTo>
                <a:lnTo>
                  <a:pt x="21234" y="15062"/>
                </a:lnTo>
                <a:lnTo>
                  <a:pt x="23926" y="12179"/>
                </a:lnTo>
                <a:lnTo>
                  <a:pt x="23926" y="2882"/>
                </a:lnTo>
                <a:lnTo>
                  <a:pt x="21234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0656" y="608557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29" h="15240">
                <a:moveTo>
                  <a:pt x="21234" y="0"/>
                </a:moveTo>
                <a:lnTo>
                  <a:pt x="2679" y="0"/>
                </a:lnTo>
                <a:lnTo>
                  <a:pt x="0" y="2882"/>
                </a:lnTo>
                <a:lnTo>
                  <a:pt x="0" y="12179"/>
                </a:lnTo>
                <a:lnTo>
                  <a:pt x="2679" y="15062"/>
                </a:lnTo>
                <a:lnTo>
                  <a:pt x="21234" y="15062"/>
                </a:lnTo>
                <a:lnTo>
                  <a:pt x="23926" y="12179"/>
                </a:lnTo>
                <a:lnTo>
                  <a:pt x="23926" y="2882"/>
                </a:lnTo>
                <a:lnTo>
                  <a:pt x="21234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0656" y="532331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29" h="15240">
                <a:moveTo>
                  <a:pt x="21234" y="0"/>
                </a:moveTo>
                <a:lnTo>
                  <a:pt x="2679" y="0"/>
                </a:lnTo>
                <a:lnTo>
                  <a:pt x="0" y="2882"/>
                </a:lnTo>
                <a:lnTo>
                  <a:pt x="0" y="12192"/>
                </a:lnTo>
                <a:lnTo>
                  <a:pt x="2679" y="15062"/>
                </a:lnTo>
                <a:lnTo>
                  <a:pt x="21234" y="15062"/>
                </a:lnTo>
                <a:lnTo>
                  <a:pt x="23926" y="12192"/>
                </a:lnTo>
                <a:lnTo>
                  <a:pt x="23926" y="2882"/>
                </a:lnTo>
                <a:lnTo>
                  <a:pt x="21234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5349" y="456331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39">
                <a:moveTo>
                  <a:pt x="21247" y="0"/>
                </a:moveTo>
                <a:lnTo>
                  <a:pt x="2692" y="0"/>
                </a:lnTo>
                <a:lnTo>
                  <a:pt x="0" y="2882"/>
                </a:lnTo>
                <a:lnTo>
                  <a:pt x="0" y="12192"/>
                </a:lnTo>
                <a:lnTo>
                  <a:pt x="2692" y="15074"/>
                </a:lnTo>
                <a:lnTo>
                  <a:pt x="21247" y="15074"/>
                </a:lnTo>
                <a:lnTo>
                  <a:pt x="23939" y="12192"/>
                </a:lnTo>
                <a:lnTo>
                  <a:pt x="23939" y="2882"/>
                </a:lnTo>
                <a:lnTo>
                  <a:pt x="21247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5349" y="761211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21247" y="0"/>
                </a:moveTo>
                <a:lnTo>
                  <a:pt x="2692" y="0"/>
                </a:lnTo>
                <a:lnTo>
                  <a:pt x="0" y="2895"/>
                </a:lnTo>
                <a:lnTo>
                  <a:pt x="0" y="12191"/>
                </a:lnTo>
                <a:lnTo>
                  <a:pt x="2692" y="15074"/>
                </a:lnTo>
                <a:lnTo>
                  <a:pt x="21247" y="15074"/>
                </a:lnTo>
                <a:lnTo>
                  <a:pt x="23939" y="12191"/>
                </a:lnTo>
                <a:lnTo>
                  <a:pt x="23939" y="2895"/>
                </a:lnTo>
                <a:lnTo>
                  <a:pt x="21247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5349" y="685009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21247" y="0"/>
                </a:moveTo>
                <a:lnTo>
                  <a:pt x="2692" y="0"/>
                </a:lnTo>
                <a:lnTo>
                  <a:pt x="0" y="2870"/>
                </a:lnTo>
                <a:lnTo>
                  <a:pt x="0" y="12166"/>
                </a:lnTo>
                <a:lnTo>
                  <a:pt x="2692" y="15062"/>
                </a:lnTo>
                <a:lnTo>
                  <a:pt x="21247" y="15062"/>
                </a:lnTo>
                <a:lnTo>
                  <a:pt x="23939" y="12166"/>
                </a:lnTo>
                <a:lnTo>
                  <a:pt x="23939" y="2870"/>
                </a:lnTo>
                <a:lnTo>
                  <a:pt x="21247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5349" y="608777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21247" y="0"/>
                </a:moveTo>
                <a:lnTo>
                  <a:pt x="2692" y="0"/>
                </a:lnTo>
                <a:lnTo>
                  <a:pt x="0" y="2882"/>
                </a:lnTo>
                <a:lnTo>
                  <a:pt x="0" y="12179"/>
                </a:lnTo>
                <a:lnTo>
                  <a:pt x="2692" y="15062"/>
                </a:lnTo>
                <a:lnTo>
                  <a:pt x="21247" y="15062"/>
                </a:lnTo>
                <a:lnTo>
                  <a:pt x="23939" y="12179"/>
                </a:lnTo>
                <a:lnTo>
                  <a:pt x="23939" y="2882"/>
                </a:lnTo>
                <a:lnTo>
                  <a:pt x="21247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5349" y="532563"/>
            <a:ext cx="24130" cy="15240"/>
          </a:xfrm>
          <a:custGeom>
            <a:avLst/>
            <a:gdLst/>
            <a:ahLst/>
            <a:cxnLst/>
            <a:rect l="l" t="t" r="r" b="b"/>
            <a:pathLst>
              <a:path w="24130" h="15240">
                <a:moveTo>
                  <a:pt x="21247" y="0"/>
                </a:moveTo>
                <a:lnTo>
                  <a:pt x="2692" y="0"/>
                </a:lnTo>
                <a:lnTo>
                  <a:pt x="0" y="2870"/>
                </a:lnTo>
                <a:lnTo>
                  <a:pt x="0" y="12179"/>
                </a:lnTo>
                <a:lnTo>
                  <a:pt x="2692" y="15062"/>
                </a:lnTo>
                <a:lnTo>
                  <a:pt x="21247" y="15062"/>
                </a:lnTo>
                <a:lnTo>
                  <a:pt x="23939" y="12179"/>
                </a:lnTo>
                <a:lnTo>
                  <a:pt x="23939" y="2870"/>
                </a:lnTo>
                <a:lnTo>
                  <a:pt x="21247" y="0"/>
                </a:lnTo>
                <a:close/>
              </a:path>
            </a:pathLst>
          </a:custGeom>
          <a:solidFill>
            <a:srgbClr val="D1D2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7180" y="520147"/>
            <a:ext cx="0" cy="256540"/>
          </a:xfrm>
          <a:custGeom>
            <a:avLst/>
            <a:gdLst/>
            <a:ahLst/>
            <a:cxnLst/>
            <a:rect l="l" t="t" r="r" b="b"/>
            <a:pathLst>
              <a:path h="256540">
                <a:moveTo>
                  <a:pt x="0" y="0"/>
                </a:moveTo>
                <a:lnTo>
                  <a:pt x="0" y="256146"/>
                </a:lnTo>
              </a:path>
            </a:pathLst>
          </a:custGeom>
          <a:ln w="67767">
            <a:solidFill>
              <a:srgbClr val="D1D2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9250" y="1384300"/>
            <a:ext cx="3581400" cy="235585"/>
          </a:xfrm>
          <a:custGeom>
            <a:avLst/>
            <a:gdLst/>
            <a:ahLst/>
            <a:cxnLst/>
            <a:rect l="l" t="t" r="r" b="b"/>
            <a:pathLst>
              <a:path w="3717290" h="235584">
                <a:moveTo>
                  <a:pt x="0" y="235115"/>
                </a:moveTo>
                <a:lnTo>
                  <a:pt x="3716997" y="235115"/>
                </a:lnTo>
                <a:lnTo>
                  <a:pt x="3716997" y="0"/>
                </a:lnTo>
                <a:lnTo>
                  <a:pt x="0" y="0"/>
                </a:lnTo>
                <a:lnTo>
                  <a:pt x="0" y="235115"/>
                </a:lnTo>
                <a:close/>
              </a:path>
            </a:pathLst>
          </a:custGeom>
          <a:solidFill>
            <a:srgbClr val="ED1C24"/>
          </a:solid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815298" y="1310842"/>
            <a:ext cx="197235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000" b="1" spc="-65" dirty="0" smtClean="0">
                <a:solidFill>
                  <a:srgbClr val="FFFFFF"/>
                </a:solidFill>
                <a:latin typeface="Century Gothic"/>
                <a:cs typeface="Century Gothic"/>
              </a:rPr>
              <a:t>Les Outre-mer</a:t>
            </a:r>
            <a:endParaRPr sz="2000" dirty="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9250" y="1765300"/>
            <a:ext cx="31242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400" b="1" spc="-45" dirty="0" smtClean="0">
                <a:solidFill>
                  <a:srgbClr val="FFFFFF"/>
                </a:solidFill>
                <a:latin typeface="Century Gothic"/>
                <a:cs typeface="Century Gothic"/>
              </a:rPr>
              <a:t>Données touristiques des destinations</a:t>
            </a:r>
            <a:r>
              <a:rPr sz="1400" b="1" spc="45" dirty="0" smtClean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49250" y="2070100"/>
            <a:ext cx="6857999" cy="2057400"/>
          </a:xfrm>
          <a:custGeom>
            <a:avLst/>
            <a:gdLst/>
            <a:ahLst/>
            <a:cxnLst/>
            <a:rect l="l" t="t" r="r" b="b"/>
            <a:pathLst>
              <a:path w="3005454" h="1412875">
                <a:moveTo>
                  <a:pt x="0" y="1412811"/>
                </a:moveTo>
                <a:lnTo>
                  <a:pt x="3005429" y="1412811"/>
                </a:lnTo>
                <a:lnTo>
                  <a:pt x="3005429" y="0"/>
                </a:lnTo>
                <a:lnTo>
                  <a:pt x="0" y="0"/>
                </a:lnTo>
                <a:lnTo>
                  <a:pt x="0" y="1412811"/>
                </a:lnTo>
                <a:close/>
              </a:path>
            </a:pathLst>
          </a:custGeom>
          <a:solidFill>
            <a:srgbClr val="7A8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845050" y="4356100"/>
            <a:ext cx="24015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35" dirty="0" err="1">
                <a:solidFill>
                  <a:srgbClr val="14377D"/>
                </a:solidFill>
                <a:latin typeface="Century Gothic"/>
                <a:cs typeface="Century Gothic"/>
              </a:rPr>
              <a:t>Principaux</a:t>
            </a:r>
            <a:r>
              <a:rPr sz="1400" b="1" spc="-35" dirty="0">
                <a:solidFill>
                  <a:srgbClr val="14377D"/>
                </a:solidFill>
                <a:latin typeface="Century Gothic"/>
                <a:cs typeface="Century Gothic"/>
              </a:rPr>
              <a:t> </a:t>
            </a:r>
            <a:r>
              <a:rPr lang="fr-FR" sz="1400" b="1" spc="-35" dirty="0" smtClean="0">
                <a:solidFill>
                  <a:srgbClr val="14377D"/>
                </a:solidFill>
                <a:latin typeface="Century Gothic"/>
                <a:cs typeface="Century Gothic"/>
              </a:rPr>
              <a:t>bassins </a:t>
            </a:r>
            <a:r>
              <a:rPr sz="1400" b="1" spc="-35" dirty="0" err="1" smtClean="0">
                <a:solidFill>
                  <a:srgbClr val="14377D"/>
                </a:solidFill>
                <a:latin typeface="Century Gothic"/>
                <a:cs typeface="Century Gothic"/>
              </a:rPr>
              <a:t>émetteurs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73050" y="6261100"/>
            <a:ext cx="1950720" cy="2274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ct val="77400"/>
              </a:lnSpc>
              <a:spcBef>
                <a:spcPts val="480"/>
              </a:spcBef>
            </a:pPr>
            <a:r>
              <a:rPr lang="fr-FR" sz="1400" b="1" spc="-35" dirty="0" smtClean="0">
                <a:solidFill>
                  <a:srgbClr val="FFFFFF"/>
                </a:solidFill>
                <a:latin typeface="Century Gothic"/>
                <a:cs typeface="Century Gothic"/>
              </a:rPr>
              <a:t>Saisonnalité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854450" y="10223500"/>
            <a:ext cx="377825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ED1C24"/>
                </a:solidFill>
                <a:latin typeface="Century Gothic"/>
                <a:cs typeface="Century Gothic"/>
              </a:rPr>
              <a:t>Contact </a:t>
            </a:r>
            <a:r>
              <a:rPr lang="fr-FR" sz="900" spc="-25" dirty="0" smtClean="0">
                <a:solidFill>
                  <a:srgbClr val="ED1C24"/>
                </a:solidFill>
                <a:latin typeface="Century Gothic"/>
                <a:cs typeface="Century Gothic"/>
              </a:rPr>
              <a:t>destinations  </a:t>
            </a:r>
            <a:r>
              <a:rPr lang="fr-FR" sz="900" spc="-25" dirty="0" smtClean="0">
                <a:solidFill>
                  <a:srgbClr val="FF0000"/>
                </a:solidFill>
                <a:latin typeface="Century Gothic"/>
                <a:cs typeface="Century Gothic"/>
              </a:rPr>
              <a:t>d’outre-mer </a:t>
            </a:r>
            <a:r>
              <a:rPr sz="900" spc="-15" dirty="0" smtClean="0">
                <a:solidFill>
                  <a:srgbClr val="FF0000"/>
                </a:solidFill>
                <a:latin typeface="Meta OFC"/>
                <a:cs typeface="Meta OFC"/>
              </a:rPr>
              <a:t>|</a:t>
            </a:r>
            <a:r>
              <a:rPr lang="fr-FR" sz="900" spc="-15" dirty="0" smtClean="0">
                <a:solidFill>
                  <a:srgbClr val="FF0000"/>
                </a:solidFill>
                <a:latin typeface="Meta OFC"/>
                <a:cs typeface="Meta OFC"/>
              </a:rPr>
              <a:t> Nathalie </a:t>
            </a:r>
            <a:r>
              <a:rPr lang="fr-FR" sz="900" spc="-15" dirty="0" err="1" smtClean="0">
                <a:solidFill>
                  <a:srgbClr val="FF0000"/>
                </a:solidFill>
                <a:latin typeface="Meta OFC"/>
                <a:cs typeface="Meta OFC"/>
              </a:rPr>
              <a:t>Hoareau</a:t>
            </a:r>
            <a:r>
              <a:rPr sz="900" spc="-20" dirty="0" smtClean="0">
                <a:solidFill>
                  <a:srgbClr val="E30613"/>
                </a:solidFill>
                <a:latin typeface="Century Gothic"/>
                <a:cs typeface="Century Gothic"/>
              </a:rPr>
              <a:t>@</a:t>
            </a:r>
            <a:r>
              <a:rPr sz="900" spc="-20" dirty="0" err="1" smtClean="0">
                <a:solidFill>
                  <a:srgbClr val="E30613"/>
                </a:solidFill>
                <a:latin typeface="Century Gothic"/>
                <a:cs typeface="Century Gothic"/>
              </a:rPr>
              <a:t>atout-france.fr</a:t>
            </a:r>
            <a:endParaRPr sz="900" dirty="0">
              <a:solidFill>
                <a:srgbClr val="E30613"/>
              </a:solidFill>
              <a:latin typeface="Century Gothic"/>
              <a:cs typeface="Century Gothic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-68" y="9083816"/>
            <a:ext cx="1332230" cy="0"/>
          </a:xfrm>
          <a:custGeom>
            <a:avLst/>
            <a:gdLst/>
            <a:ahLst/>
            <a:cxnLst/>
            <a:rect l="l" t="t" r="r" b="b"/>
            <a:pathLst>
              <a:path w="1332230">
                <a:moveTo>
                  <a:pt x="0" y="0"/>
                </a:moveTo>
                <a:lnTo>
                  <a:pt x="1332001" y="0"/>
                </a:lnTo>
              </a:path>
            </a:pathLst>
          </a:custGeom>
          <a:ln w="50800">
            <a:solidFill>
              <a:srgbClr val="14377D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893872" y="9009498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5" h="25400">
                <a:moveTo>
                  <a:pt x="647" y="0"/>
                </a:moveTo>
                <a:lnTo>
                  <a:pt x="10" y="736"/>
                </a:lnTo>
                <a:lnTo>
                  <a:pt x="0" y="24015"/>
                </a:lnTo>
                <a:lnTo>
                  <a:pt x="698" y="24790"/>
                </a:lnTo>
                <a:lnTo>
                  <a:pt x="25202" y="24714"/>
                </a:lnTo>
                <a:lnTo>
                  <a:pt x="25683" y="24015"/>
                </a:lnTo>
                <a:lnTo>
                  <a:pt x="25692" y="736"/>
                </a:lnTo>
                <a:lnTo>
                  <a:pt x="25260" y="165"/>
                </a:lnTo>
                <a:lnTo>
                  <a:pt x="6007" y="165"/>
                </a:lnTo>
                <a:lnTo>
                  <a:pt x="647" y="0"/>
                </a:lnTo>
                <a:close/>
              </a:path>
              <a:path w="26035" h="25400">
                <a:moveTo>
                  <a:pt x="25202" y="24714"/>
                </a:moveTo>
                <a:lnTo>
                  <a:pt x="16433" y="24714"/>
                </a:lnTo>
                <a:lnTo>
                  <a:pt x="25158" y="24777"/>
                </a:lnTo>
                <a:close/>
              </a:path>
              <a:path w="26035" h="25400">
                <a:moveTo>
                  <a:pt x="16421" y="88"/>
                </a:moveTo>
                <a:lnTo>
                  <a:pt x="9486" y="88"/>
                </a:lnTo>
                <a:lnTo>
                  <a:pt x="6007" y="165"/>
                </a:lnTo>
                <a:lnTo>
                  <a:pt x="19900" y="165"/>
                </a:lnTo>
                <a:lnTo>
                  <a:pt x="16421" y="88"/>
                </a:lnTo>
                <a:close/>
              </a:path>
              <a:path w="26035" h="25400">
                <a:moveTo>
                  <a:pt x="25145" y="12"/>
                </a:moveTo>
                <a:lnTo>
                  <a:pt x="19900" y="165"/>
                </a:lnTo>
                <a:lnTo>
                  <a:pt x="25260" y="165"/>
                </a:lnTo>
                <a:lnTo>
                  <a:pt x="25145" y="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892723" y="9090393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5" h="25400">
                <a:moveTo>
                  <a:pt x="635" y="0"/>
                </a:moveTo>
                <a:lnTo>
                  <a:pt x="119" y="736"/>
                </a:lnTo>
                <a:lnTo>
                  <a:pt x="0" y="24358"/>
                </a:lnTo>
                <a:lnTo>
                  <a:pt x="800" y="24980"/>
                </a:lnTo>
                <a:lnTo>
                  <a:pt x="6083" y="24866"/>
                </a:lnTo>
                <a:lnTo>
                  <a:pt x="19786" y="24853"/>
                </a:lnTo>
                <a:lnTo>
                  <a:pt x="25142" y="24853"/>
                </a:lnTo>
                <a:lnTo>
                  <a:pt x="25704" y="24206"/>
                </a:lnTo>
                <a:lnTo>
                  <a:pt x="25704" y="736"/>
                </a:lnTo>
                <a:lnTo>
                  <a:pt x="25014" y="101"/>
                </a:lnTo>
                <a:lnTo>
                  <a:pt x="9436" y="101"/>
                </a:lnTo>
                <a:lnTo>
                  <a:pt x="635" y="0"/>
                </a:lnTo>
                <a:close/>
              </a:path>
              <a:path w="26035" h="25400">
                <a:moveTo>
                  <a:pt x="25142" y="24853"/>
                </a:moveTo>
                <a:lnTo>
                  <a:pt x="19786" y="24853"/>
                </a:lnTo>
                <a:lnTo>
                  <a:pt x="25031" y="24980"/>
                </a:lnTo>
                <a:close/>
              </a:path>
              <a:path w="26035" h="25400">
                <a:moveTo>
                  <a:pt x="19110" y="24866"/>
                </a:moveTo>
                <a:lnTo>
                  <a:pt x="6083" y="24866"/>
                </a:lnTo>
                <a:lnTo>
                  <a:pt x="9550" y="24917"/>
                </a:lnTo>
                <a:lnTo>
                  <a:pt x="16408" y="24917"/>
                </a:lnTo>
                <a:lnTo>
                  <a:pt x="19110" y="24866"/>
                </a:lnTo>
                <a:close/>
              </a:path>
              <a:path w="26035" h="25400">
                <a:moveTo>
                  <a:pt x="24917" y="12"/>
                </a:moveTo>
                <a:lnTo>
                  <a:pt x="9436" y="101"/>
                </a:lnTo>
                <a:lnTo>
                  <a:pt x="25014" y="1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817534" y="9089171"/>
            <a:ext cx="26034" cy="24765"/>
          </a:xfrm>
          <a:custGeom>
            <a:avLst/>
            <a:gdLst/>
            <a:ahLst/>
            <a:cxnLst/>
            <a:rect l="l" t="t" r="r" b="b"/>
            <a:pathLst>
              <a:path w="26035" h="24765">
                <a:moveTo>
                  <a:pt x="723" y="12"/>
                </a:moveTo>
                <a:lnTo>
                  <a:pt x="0" y="723"/>
                </a:lnTo>
                <a:lnTo>
                  <a:pt x="79" y="24079"/>
                </a:lnTo>
                <a:lnTo>
                  <a:pt x="673" y="24739"/>
                </a:lnTo>
                <a:lnTo>
                  <a:pt x="25043" y="24676"/>
                </a:lnTo>
                <a:lnTo>
                  <a:pt x="25628" y="24079"/>
                </a:lnTo>
                <a:lnTo>
                  <a:pt x="25607" y="723"/>
                </a:lnTo>
                <a:lnTo>
                  <a:pt x="25111" y="114"/>
                </a:lnTo>
                <a:lnTo>
                  <a:pt x="5905" y="114"/>
                </a:lnTo>
                <a:lnTo>
                  <a:pt x="723" y="12"/>
                </a:lnTo>
                <a:close/>
              </a:path>
              <a:path w="26035" h="24765">
                <a:moveTo>
                  <a:pt x="25043" y="24676"/>
                </a:moveTo>
                <a:lnTo>
                  <a:pt x="16306" y="24676"/>
                </a:lnTo>
                <a:lnTo>
                  <a:pt x="24980" y="24739"/>
                </a:lnTo>
                <a:close/>
              </a:path>
              <a:path w="26035" h="24765">
                <a:moveTo>
                  <a:pt x="16319" y="63"/>
                </a:moveTo>
                <a:lnTo>
                  <a:pt x="9385" y="63"/>
                </a:lnTo>
                <a:lnTo>
                  <a:pt x="5905" y="114"/>
                </a:lnTo>
                <a:lnTo>
                  <a:pt x="19799" y="114"/>
                </a:lnTo>
                <a:lnTo>
                  <a:pt x="16319" y="63"/>
                </a:lnTo>
                <a:close/>
              </a:path>
              <a:path w="26035" h="24765">
                <a:moveTo>
                  <a:pt x="25019" y="0"/>
                </a:moveTo>
                <a:lnTo>
                  <a:pt x="19799" y="114"/>
                </a:lnTo>
                <a:lnTo>
                  <a:pt x="25111" y="1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816427" y="9009781"/>
            <a:ext cx="26034" cy="24765"/>
          </a:xfrm>
          <a:custGeom>
            <a:avLst/>
            <a:gdLst/>
            <a:ahLst/>
            <a:cxnLst/>
            <a:rect l="l" t="t" r="r" b="b"/>
            <a:pathLst>
              <a:path w="26035" h="24765">
                <a:moveTo>
                  <a:pt x="25615" y="0"/>
                </a:moveTo>
                <a:lnTo>
                  <a:pt x="0" y="0"/>
                </a:lnTo>
                <a:lnTo>
                  <a:pt x="20" y="18808"/>
                </a:lnTo>
                <a:lnTo>
                  <a:pt x="101" y="23520"/>
                </a:lnTo>
                <a:lnTo>
                  <a:pt x="1422" y="24383"/>
                </a:lnTo>
                <a:lnTo>
                  <a:pt x="9182" y="24498"/>
                </a:lnTo>
                <a:lnTo>
                  <a:pt x="25092" y="24434"/>
                </a:lnTo>
                <a:lnTo>
                  <a:pt x="25666" y="23672"/>
                </a:lnTo>
                <a:lnTo>
                  <a:pt x="25615" y="0"/>
                </a:lnTo>
                <a:close/>
              </a:path>
              <a:path w="26035" h="24765">
                <a:moveTo>
                  <a:pt x="25092" y="24434"/>
                </a:moveTo>
                <a:lnTo>
                  <a:pt x="16230" y="24434"/>
                </a:lnTo>
                <a:lnTo>
                  <a:pt x="25044" y="244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635674" y="9200724"/>
            <a:ext cx="495300" cy="0"/>
          </a:xfrm>
          <a:custGeom>
            <a:avLst/>
            <a:gdLst/>
            <a:ahLst/>
            <a:cxnLst/>
            <a:rect l="l" t="t" r="r" b="b"/>
            <a:pathLst>
              <a:path w="495300">
                <a:moveTo>
                  <a:pt x="0" y="0"/>
                </a:moveTo>
                <a:lnTo>
                  <a:pt x="494995" y="0"/>
                </a:lnTo>
              </a:path>
            </a:pathLst>
          </a:custGeom>
          <a:ln w="2978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3930650" y="927100"/>
            <a:ext cx="13696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40" dirty="0" smtClean="0">
                <a:solidFill>
                  <a:srgbClr val="14377D"/>
                </a:solidFill>
                <a:latin typeface="Century Gothic"/>
                <a:cs typeface="Century Gothic"/>
              </a:rPr>
              <a:t>T</a:t>
            </a:r>
            <a:r>
              <a:rPr lang="fr-FR" sz="1400" b="1" spc="-40" dirty="0" smtClean="0">
                <a:solidFill>
                  <a:srgbClr val="14377D"/>
                </a:solidFill>
                <a:latin typeface="Century Gothic"/>
                <a:cs typeface="Century Gothic"/>
              </a:rPr>
              <a:t>rois bassins</a:t>
            </a:r>
            <a:endParaRPr sz="1400" dirty="0">
              <a:latin typeface="Century Gothic"/>
              <a:cs typeface="Century Gothic"/>
            </a:endParaRPr>
          </a:p>
        </p:txBody>
      </p:sp>
      <p:cxnSp>
        <p:nvCxnSpPr>
          <p:cNvPr id="215" name="Connecteur droit 214"/>
          <p:cNvCxnSpPr/>
          <p:nvPr/>
        </p:nvCxnSpPr>
        <p:spPr>
          <a:xfrm>
            <a:off x="0" y="9181315"/>
            <a:ext cx="7585645" cy="0"/>
          </a:xfrm>
          <a:prstGeom prst="line">
            <a:avLst/>
          </a:prstGeom>
          <a:ln w="50800">
            <a:solidFill>
              <a:srgbClr val="14377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6" name="Image 2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711" y="8495297"/>
            <a:ext cx="64008" cy="60960"/>
          </a:xfrm>
          <a:prstGeom prst="rect">
            <a:avLst/>
          </a:prstGeom>
        </p:spPr>
      </p:pic>
      <p:sp>
        <p:nvSpPr>
          <p:cNvPr id="188" name="object 124"/>
          <p:cNvSpPr/>
          <p:nvPr/>
        </p:nvSpPr>
        <p:spPr>
          <a:xfrm>
            <a:off x="10113044" y="5842354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5" h="25400">
                <a:moveTo>
                  <a:pt x="647" y="0"/>
                </a:moveTo>
                <a:lnTo>
                  <a:pt x="10" y="736"/>
                </a:lnTo>
                <a:lnTo>
                  <a:pt x="0" y="24015"/>
                </a:lnTo>
                <a:lnTo>
                  <a:pt x="698" y="24790"/>
                </a:lnTo>
                <a:lnTo>
                  <a:pt x="25202" y="24714"/>
                </a:lnTo>
                <a:lnTo>
                  <a:pt x="25683" y="24015"/>
                </a:lnTo>
                <a:lnTo>
                  <a:pt x="25692" y="736"/>
                </a:lnTo>
                <a:lnTo>
                  <a:pt x="25260" y="165"/>
                </a:lnTo>
                <a:lnTo>
                  <a:pt x="6007" y="165"/>
                </a:lnTo>
                <a:lnTo>
                  <a:pt x="647" y="0"/>
                </a:lnTo>
                <a:close/>
              </a:path>
              <a:path w="26035" h="25400">
                <a:moveTo>
                  <a:pt x="25202" y="24714"/>
                </a:moveTo>
                <a:lnTo>
                  <a:pt x="16433" y="24714"/>
                </a:lnTo>
                <a:lnTo>
                  <a:pt x="25158" y="24777"/>
                </a:lnTo>
                <a:close/>
              </a:path>
              <a:path w="26035" h="25400">
                <a:moveTo>
                  <a:pt x="16421" y="88"/>
                </a:moveTo>
                <a:lnTo>
                  <a:pt x="9486" y="88"/>
                </a:lnTo>
                <a:lnTo>
                  <a:pt x="6007" y="165"/>
                </a:lnTo>
                <a:lnTo>
                  <a:pt x="19900" y="165"/>
                </a:lnTo>
                <a:lnTo>
                  <a:pt x="16421" y="88"/>
                </a:lnTo>
                <a:close/>
              </a:path>
              <a:path w="26035" h="25400">
                <a:moveTo>
                  <a:pt x="25145" y="12"/>
                </a:moveTo>
                <a:lnTo>
                  <a:pt x="19900" y="165"/>
                </a:lnTo>
                <a:lnTo>
                  <a:pt x="25260" y="165"/>
                </a:lnTo>
                <a:lnTo>
                  <a:pt x="25145" y="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25"/>
          <p:cNvSpPr/>
          <p:nvPr/>
        </p:nvSpPr>
        <p:spPr>
          <a:xfrm>
            <a:off x="10111895" y="5923249"/>
            <a:ext cx="26034" cy="25400"/>
          </a:xfrm>
          <a:custGeom>
            <a:avLst/>
            <a:gdLst/>
            <a:ahLst/>
            <a:cxnLst/>
            <a:rect l="l" t="t" r="r" b="b"/>
            <a:pathLst>
              <a:path w="26035" h="25400">
                <a:moveTo>
                  <a:pt x="635" y="0"/>
                </a:moveTo>
                <a:lnTo>
                  <a:pt x="119" y="736"/>
                </a:lnTo>
                <a:lnTo>
                  <a:pt x="0" y="24358"/>
                </a:lnTo>
                <a:lnTo>
                  <a:pt x="800" y="24980"/>
                </a:lnTo>
                <a:lnTo>
                  <a:pt x="6083" y="24866"/>
                </a:lnTo>
                <a:lnTo>
                  <a:pt x="19786" y="24853"/>
                </a:lnTo>
                <a:lnTo>
                  <a:pt x="25142" y="24853"/>
                </a:lnTo>
                <a:lnTo>
                  <a:pt x="25704" y="24206"/>
                </a:lnTo>
                <a:lnTo>
                  <a:pt x="25704" y="736"/>
                </a:lnTo>
                <a:lnTo>
                  <a:pt x="25014" y="101"/>
                </a:lnTo>
                <a:lnTo>
                  <a:pt x="9436" y="101"/>
                </a:lnTo>
                <a:lnTo>
                  <a:pt x="635" y="0"/>
                </a:lnTo>
                <a:close/>
              </a:path>
              <a:path w="26035" h="25400">
                <a:moveTo>
                  <a:pt x="25142" y="24853"/>
                </a:moveTo>
                <a:lnTo>
                  <a:pt x="19786" y="24853"/>
                </a:lnTo>
                <a:lnTo>
                  <a:pt x="25031" y="24980"/>
                </a:lnTo>
                <a:close/>
              </a:path>
              <a:path w="26035" h="25400">
                <a:moveTo>
                  <a:pt x="19110" y="24866"/>
                </a:moveTo>
                <a:lnTo>
                  <a:pt x="6083" y="24866"/>
                </a:lnTo>
                <a:lnTo>
                  <a:pt x="9550" y="24917"/>
                </a:lnTo>
                <a:lnTo>
                  <a:pt x="16408" y="24917"/>
                </a:lnTo>
                <a:lnTo>
                  <a:pt x="19110" y="24866"/>
                </a:lnTo>
                <a:close/>
              </a:path>
              <a:path w="26035" h="25400">
                <a:moveTo>
                  <a:pt x="24917" y="12"/>
                </a:moveTo>
                <a:lnTo>
                  <a:pt x="9436" y="101"/>
                </a:lnTo>
                <a:lnTo>
                  <a:pt x="25014" y="1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27"/>
          <p:cNvSpPr/>
          <p:nvPr/>
        </p:nvSpPr>
        <p:spPr>
          <a:xfrm>
            <a:off x="10035599" y="5842637"/>
            <a:ext cx="26034" cy="24765"/>
          </a:xfrm>
          <a:custGeom>
            <a:avLst/>
            <a:gdLst/>
            <a:ahLst/>
            <a:cxnLst/>
            <a:rect l="l" t="t" r="r" b="b"/>
            <a:pathLst>
              <a:path w="26035" h="24765">
                <a:moveTo>
                  <a:pt x="25615" y="0"/>
                </a:moveTo>
                <a:lnTo>
                  <a:pt x="0" y="0"/>
                </a:lnTo>
                <a:lnTo>
                  <a:pt x="20" y="18808"/>
                </a:lnTo>
                <a:lnTo>
                  <a:pt x="101" y="23520"/>
                </a:lnTo>
                <a:lnTo>
                  <a:pt x="1422" y="24383"/>
                </a:lnTo>
                <a:lnTo>
                  <a:pt x="9182" y="24498"/>
                </a:lnTo>
                <a:lnTo>
                  <a:pt x="25092" y="24434"/>
                </a:lnTo>
                <a:lnTo>
                  <a:pt x="25666" y="23672"/>
                </a:lnTo>
                <a:lnTo>
                  <a:pt x="25615" y="0"/>
                </a:lnTo>
                <a:close/>
              </a:path>
              <a:path w="26035" h="24765">
                <a:moveTo>
                  <a:pt x="25092" y="24434"/>
                </a:moveTo>
                <a:lnTo>
                  <a:pt x="16230" y="24434"/>
                </a:lnTo>
                <a:lnTo>
                  <a:pt x="25044" y="244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1" name="Tableau 120"/>
          <p:cNvGraphicFramePr>
            <a:graphicFrameLocks noGrp="1"/>
          </p:cNvGraphicFramePr>
          <p:nvPr/>
        </p:nvGraphicFramePr>
        <p:xfrm>
          <a:off x="273050" y="2070100"/>
          <a:ext cx="6857999" cy="2001642"/>
        </p:xfrm>
        <a:graphic>
          <a:graphicData uri="http://schemas.openxmlformats.org/drawingml/2006/table">
            <a:tbl>
              <a:tblPr/>
              <a:tblGrid>
                <a:gridCol w="972876"/>
                <a:gridCol w="690675"/>
                <a:gridCol w="667651"/>
                <a:gridCol w="748231"/>
                <a:gridCol w="1035367"/>
                <a:gridCol w="610741"/>
                <a:gridCol w="829693"/>
                <a:gridCol w="612090"/>
                <a:gridCol w="690675"/>
              </a:tblGrid>
              <a:tr h="51938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Chiffres</a:t>
                      </a:r>
                    </a:p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2018 ou 2019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Surface</a:t>
                      </a:r>
                    </a:p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en km²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Habitants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PIB en M€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Recettes</a:t>
                      </a:r>
                      <a:r>
                        <a:rPr lang="fr-FR" sz="1000" b="1" i="0" u="none" strike="noStrike" baseline="0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 du t</a:t>
                      </a:r>
                      <a:r>
                        <a:rPr lang="fr-FR" sz="100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ourisme </a:t>
                      </a:r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récepteur en M€ (hors aérien)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Touristes de séjour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Croisiéristes</a:t>
                      </a:r>
                      <a:endParaRPr lang="fr-FR" sz="950" b="1" i="0" u="none" strike="noStrike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Lits hôteliers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Autres lits marchands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Guadeloupe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1 628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395 700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9 300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1 045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820 000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368 000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6 000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30 000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Martinique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1 128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376 480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8 900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452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537 000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490 000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25 000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Guyane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83 534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290 691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4 300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155 000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10 000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2 640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2 500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St Martin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87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37 264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582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250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580 000*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1 900 000*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2 500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1100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Réunion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2 512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859 959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18 530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410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533 600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68 000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7 700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10 000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Mayotte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374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270 372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2 322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56 300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NA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600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N. Calédonie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18 575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284 060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8 456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230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126 600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344 000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2 500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Polynésie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4 167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277 679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5 043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530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237 000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63 000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4960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50" b="1" i="0" u="none" strike="noStrike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2360</a:t>
                      </a:r>
                    </a:p>
                  </a:txBody>
                  <a:tcPr marL="6426" marR="6426" marT="6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2" name="Tableau 101"/>
          <p:cNvGraphicFramePr>
            <a:graphicFrameLocks noGrp="1"/>
          </p:cNvGraphicFramePr>
          <p:nvPr/>
        </p:nvGraphicFramePr>
        <p:xfrm>
          <a:off x="425450" y="4584700"/>
          <a:ext cx="6781801" cy="1423593"/>
        </p:xfrm>
        <a:graphic>
          <a:graphicData uri="http://schemas.openxmlformats.org/drawingml/2006/table">
            <a:tbl>
              <a:tblPr/>
              <a:tblGrid>
                <a:gridCol w="800450"/>
                <a:gridCol w="621708"/>
                <a:gridCol w="600985"/>
                <a:gridCol w="796257"/>
                <a:gridCol w="609600"/>
                <a:gridCol w="609600"/>
                <a:gridCol w="685800"/>
                <a:gridCol w="533400"/>
                <a:gridCol w="840122"/>
                <a:gridCol w="683879"/>
              </a:tblGrid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baseline="0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2019</a:t>
                      </a:r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Hexagone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Caraïbes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USA/Canada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Europe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Amer. Sud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Oc. Indien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Japon</a:t>
                      </a:r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Australie/NZ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Autres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Guadeloupe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59%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Martinique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69%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Guyane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St Martin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Réunion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83%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Mayotte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39%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N. Calédonie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54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Polynésie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42%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5777" marR="5777" marT="57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3" name="object 31"/>
          <p:cNvSpPr/>
          <p:nvPr/>
        </p:nvSpPr>
        <p:spPr>
          <a:xfrm>
            <a:off x="273050" y="6489700"/>
            <a:ext cx="3505200" cy="1828800"/>
          </a:xfrm>
          <a:custGeom>
            <a:avLst/>
            <a:gdLst/>
            <a:ahLst/>
            <a:cxnLst/>
            <a:rect l="l" t="t" r="r" b="b"/>
            <a:pathLst>
              <a:path w="3005454" h="1412875">
                <a:moveTo>
                  <a:pt x="0" y="1412811"/>
                </a:moveTo>
                <a:lnTo>
                  <a:pt x="3005429" y="1412811"/>
                </a:lnTo>
                <a:lnTo>
                  <a:pt x="3005429" y="0"/>
                </a:lnTo>
                <a:lnTo>
                  <a:pt x="0" y="0"/>
                </a:lnTo>
                <a:lnTo>
                  <a:pt x="0" y="1412811"/>
                </a:lnTo>
                <a:close/>
              </a:path>
            </a:pathLst>
          </a:custGeom>
          <a:solidFill>
            <a:srgbClr val="7A80A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4" name="Tableau 103"/>
          <p:cNvGraphicFramePr>
            <a:graphicFrameLocks noGrp="1"/>
          </p:cNvGraphicFramePr>
          <p:nvPr/>
        </p:nvGraphicFramePr>
        <p:xfrm>
          <a:off x="349250" y="6565900"/>
          <a:ext cx="3428999" cy="1714500"/>
        </p:xfrm>
        <a:graphic>
          <a:graphicData uri="http://schemas.openxmlformats.org/drawingml/2006/table">
            <a:tbl>
              <a:tblPr/>
              <a:tblGrid>
                <a:gridCol w="782737"/>
                <a:gridCol w="665063"/>
                <a:gridCol w="609600"/>
                <a:gridCol w="685800"/>
                <a:gridCol w="685799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2018</a:t>
                      </a:r>
                      <a:endParaRPr lang="fr-FR" sz="1100" b="1" i="0" u="none" strike="noStrike" baseline="0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Jan </a:t>
                      </a:r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- mars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Avr</a:t>
                      </a:r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- juin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>
                          <a:solidFill>
                            <a:schemeClr val="bg1"/>
                          </a:solidFill>
                          <a:latin typeface="Calibri"/>
                        </a:rPr>
                        <a:t>Juil</a:t>
                      </a:r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- sept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Oct</a:t>
                      </a:r>
                      <a:r>
                        <a:rPr lang="fr-FR" sz="11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- </a:t>
                      </a:r>
                      <a:r>
                        <a:rPr lang="fr-FR" sz="1100" b="1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dec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Guadeloupe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Martinique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Guyane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St Martin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Réunion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Mayotte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N. Calédonie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Polynésie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5" name="object 35"/>
          <p:cNvSpPr txBox="1"/>
          <p:nvPr/>
        </p:nvSpPr>
        <p:spPr>
          <a:xfrm>
            <a:off x="5759450" y="6337300"/>
            <a:ext cx="16002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400" b="1" spc="-35" dirty="0" smtClean="0">
                <a:solidFill>
                  <a:srgbClr val="14377D"/>
                </a:solidFill>
                <a:latin typeface="Century Gothic"/>
                <a:cs typeface="Century Gothic"/>
              </a:rPr>
              <a:t>Motifs de voyages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107" name="object 35"/>
          <p:cNvSpPr txBox="1"/>
          <p:nvPr/>
        </p:nvSpPr>
        <p:spPr>
          <a:xfrm>
            <a:off x="4083050" y="8394700"/>
            <a:ext cx="240157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900" b="1" spc="-35" dirty="0" smtClean="0">
                <a:solidFill>
                  <a:srgbClr val="14377D"/>
                </a:solidFill>
                <a:latin typeface="Century Gothic"/>
                <a:cs typeface="Century Gothic"/>
              </a:rPr>
              <a:t>* Dont 19% mariages et lunes de miel</a:t>
            </a:r>
            <a:endParaRPr sz="900" dirty="0">
              <a:latin typeface="Century Gothic"/>
              <a:cs typeface="Century Gothic"/>
            </a:endParaRPr>
          </a:p>
        </p:txBody>
      </p:sp>
      <p:graphicFrame>
        <p:nvGraphicFramePr>
          <p:cNvPr id="108" name="Tableau 107"/>
          <p:cNvGraphicFramePr>
            <a:graphicFrameLocks noGrp="1"/>
          </p:cNvGraphicFramePr>
          <p:nvPr/>
        </p:nvGraphicFramePr>
        <p:xfrm>
          <a:off x="4006850" y="6565900"/>
          <a:ext cx="3302000" cy="1714500"/>
        </p:xfrm>
        <a:graphic>
          <a:graphicData uri="http://schemas.openxmlformats.org/drawingml/2006/table">
            <a:tbl>
              <a:tblPr/>
              <a:tblGrid>
                <a:gridCol w="980133"/>
                <a:gridCol w="761268"/>
                <a:gridCol w="735892"/>
                <a:gridCol w="824707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2018</a:t>
                      </a:r>
                      <a:endParaRPr lang="fr-FR" sz="11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Loisirs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Affaires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Affinitaires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Guadeloupe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Martinique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Guyane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St Martin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Réunion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Mayotte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N. Calédonie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Polynésie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84%*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9" name="object 35"/>
          <p:cNvSpPr txBox="1"/>
          <p:nvPr/>
        </p:nvSpPr>
        <p:spPr>
          <a:xfrm>
            <a:off x="4464050" y="4127500"/>
            <a:ext cx="240157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900" b="1" spc="-35" dirty="0" smtClean="0">
                <a:solidFill>
                  <a:srgbClr val="14377D"/>
                </a:solidFill>
                <a:latin typeface="Century Gothic"/>
                <a:cs typeface="Century Gothic"/>
              </a:rPr>
              <a:t>* Avec </a:t>
            </a:r>
            <a:r>
              <a:rPr lang="fr-FR" sz="900" b="1" spc="-35" dirty="0" err="1" smtClean="0">
                <a:solidFill>
                  <a:srgbClr val="14377D"/>
                </a:solidFill>
                <a:latin typeface="Century Gothic"/>
                <a:cs typeface="Century Gothic"/>
              </a:rPr>
              <a:t>Sint</a:t>
            </a:r>
            <a:r>
              <a:rPr lang="fr-FR" sz="900" b="1" spc="-35" dirty="0" smtClean="0">
                <a:solidFill>
                  <a:srgbClr val="14377D"/>
                </a:solidFill>
                <a:latin typeface="Century Gothic"/>
                <a:cs typeface="Century Gothic"/>
              </a:rPr>
              <a:t> Maarten et avant Irma</a:t>
            </a:r>
            <a:endParaRPr sz="900" dirty="0">
              <a:latin typeface="Century Gothic"/>
              <a:cs typeface="Century Gothic"/>
            </a:endParaRPr>
          </a:p>
        </p:txBody>
      </p:sp>
      <p:pic>
        <p:nvPicPr>
          <p:cNvPr id="3074" name="Picture 2" descr="Fichier:Outre-mer.png"/>
          <p:cNvPicPr>
            <a:picLocks noChangeAspect="1" noChangeArrowheads="1"/>
          </p:cNvPicPr>
          <p:nvPr/>
        </p:nvPicPr>
        <p:blipFill>
          <a:blip r:embed="rId4" cstate="print"/>
          <a:srcRect b="9666"/>
          <a:stretch>
            <a:fillRect/>
          </a:stretch>
        </p:blipFill>
        <p:spPr bwMode="auto">
          <a:xfrm>
            <a:off x="273050" y="8470900"/>
            <a:ext cx="3505200" cy="1828800"/>
          </a:xfrm>
          <a:prstGeom prst="rect">
            <a:avLst/>
          </a:prstGeom>
          <a:noFill/>
        </p:spPr>
      </p:pic>
      <p:sp>
        <p:nvSpPr>
          <p:cNvPr id="110" name="ZoneTexte 109"/>
          <p:cNvSpPr txBox="1"/>
          <p:nvPr/>
        </p:nvSpPr>
        <p:spPr>
          <a:xfrm>
            <a:off x="1111250" y="8928100"/>
            <a:ext cx="3048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600" dirty="0"/>
          </a:p>
        </p:txBody>
      </p:sp>
      <p:sp>
        <p:nvSpPr>
          <p:cNvPr id="111" name="ZoneTexte 110"/>
          <p:cNvSpPr txBox="1"/>
          <p:nvPr/>
        </p:nvSpPr>
        <p:spPr>
          <a:xfrm>
            <a:off x="3397250" y="9613900"/>
            <a:ext cx="3048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600" dirty="0"/>
          </a:p>
        </p:txBody>
      </p:sp>
      <p:sp>
        <p:nvSpPr>
          <p:cNvPr id="112" name="ZoneTexte 111"/>
          <p:cNvSpPr txBox="1"/>
          <p:nvPr/>
        </p:nvSpPr>
        <p:spPr>
          <a:xfrm>
            <a:off x="349250" y="9309100"/>
            <a:ext cx="3048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600" dirty="0"/>
          </a:p>
        </p:txBody>
      </p:sp>
      <p:sp>
        <p:nvSpPr>
          <p:cNvPr id="113" name="ZoneTexte 112"/>
          <p:cNvSpPr txBox="1"/>
          <p:nvPr/>
        </p:nvSpPr>
        <p:spPr>
          <a:xfrm>
            <a:off x="2406650" y="10071100"/>
            <a:ext cx="3048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sz="600" dirty="0"/>
          </a:p>
        </p:txBody>
      </p:sp>
      <p:sp>
        <p:nvSpPr>
          <p:cNvPr id="115" name="object 35"/>
          <p:cNvSpPr txBox="1"/>
          <p:nvPr/>
        </p:nvSpPr>
        <p:spPr>
          <a:xfrm>
            <a:off x="3854450" y="9232900"/>
            <a:ext cx="358140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900" b="1" spc="-35" dirty="0" smtClean="0">
                <a:solidFill>
                  <a:srgbClr val="14377D"/>
                </a:solidFill>
                <a:latin typeface="Century Gothic"/>
                <a:cs typeface="Century Gothic"/>
              </a:rPr>
              <a:t>*Nota : pour St Pierre et Miquelon et Wallis et Futuna, nous contacter.</a:t>
            </a:r>
            <a:endParaRPr sz="9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501</Words>
  <Application>Microsoft Office PowerPoint</Application>
  <PresentationFormat>Personnalisé</PresentationFormat>
  <Paragraphs>246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Petour Aurelia</dc:creator>
  <cp:lastModifiedBy>ATF GUYANE</cp:lastModifiedBy>
  <cp:revision>38</cp:revision>
  <dcterms:created xsi:type="dcterms:W3CDTF">2020-07-16T13:37:58Z</dcterms:created>
  <dcterms:modified xsi:type="dcterms:W3CDTF">2020-07-31T15:27:55Z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2020-07-16T00:00:00Z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2020-07-16T00:00:00Z</vt:filetime>
  </property>
</Properties>
</file>